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1" autoAdjust="0"/>
    <p:restoredTop sz="94660"/>
  </p:normalViewPr>
  <p:slideViewPr>
    <p:cSldViewPr>
      <p:cViewPr varScale="1">
        <p:scale>
          <a:sx n="44" d="100"/>
          <a:sy n="44" d="100"/>
        </p:scale>
        <p:origin x="-14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A35C028-BC0F-47FD-8698-AF70B6F2BEC6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9AE102-10FF-4321-BAC7-81E9E0DBAE1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C028-BC0F-47FD-8698-AF70B6F2BEC6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E102-10FF-4321-BAC7-81E9E0DBAE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C028-BC0F-47FD-8698-AF70B6F2BEC6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B9AE102-10FF-4321-BAC7-81E9E0DBAE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C028-BC0F-47FD-8698-AF70B6F2BEC6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E102-10FF-4321-BAC7-81E9E0DBAE1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35C028-BC0F-47FD-8698-AF70B6F2BEC6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B9AE102-10FF-4321-BAC7-81E9E0DBAE1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C028-BC0F-47FD-8698-AF70B6F2BEC6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E102-10FF-4321-BAC7-81E9E0DBAE1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C028-BC0F-47FD-8698-AF70B6F2BEC6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E102-10FF-4321-BAC7-81E9E0DBAE1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C028-BC0F-47FD-8698-AF70B6F2BEC6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E102-10FF-4321-BAC7-81E9E0DBAE1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C028-BC0F-47FD-8698-AF70B6F2BEC6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E102-10FF-4321-BAC7-81E9E0DBAE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C028-BC0F-47FD-8698-AF70B6F2BEC6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9AE102-10FF-4321-BAC7-81E9E0DBAE1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C028-BC0F-47FD-8698-AF70B6F2BEC6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E102-10FF-4321-BAC7-81E9E0DBAE1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A35C028-BC0F-47FD-8698-AF70B6F2BEC6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FB9AE102-10FF-4321-BAC7-81E9E0DBAE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11-1: Area of </a:t>
            </a:r>
            <a:r>
              <a:rPr lang="en-US" dirty="0" smtClean="0"/>
              <a:t>Rectangles and Squares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Geometry Unit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26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795530"/>
          </a:xfrm>
        </p:spPr>
        <p:txBody>
          <a:bodyPr/>
          <a:lstStyle/>
          <a:p>
            <a:r>
              <a:rPr lang="en-US" dirty="0" smtClean="0"/>
              <a:t>The table below outlines the parts of a rectangle. Complete the Table.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722712"/>
            <a:ext cx="8382000" cy="2679221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1066800" y="46482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24</a:t>
            </a:r>
            <a:endParaRPr lang="en-US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2057400" y="4669766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4.8</a:t>
            </a:r>
            <a:endParaRPr lang="en-US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3124200" y="3800712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  <a:endParaRPr lang="en-US" sz="2800" dirty="0"/>
          </a:p>
        </p:txBody>
      </p:sp>
      <p:sp>
        <p:nvSpPr>
          <p:cNvPr id="47" name="TextBox 46"/>
          <p:cNvSpPr txBox="1"/>
          <p:nvPr/>
        </p:nvSpPr>
        <p:spPr>
          <a:xfrm>
            <a:off x="4121989" y="2909977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11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5069457" y="4669766"/>
                <a:ext cx="762000" cy="573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6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9457" y="4669766"/>
                <a:ext cx="762000" cy="573940"/>
              </a:xfrm>
              <a:prstGeom prst="rect">
                <a:avLst/>
              </a:prstGeom>
              <a:blipFill rotWithShape="1">
                <a:blip r:embed="rId3"/>
                <a:stretch>
                  <a:fillRect t="-1064" r="-34400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>
                <a:off x="5975230" y="4648200"/>
                <a:ext cx="762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230" y="4648200"/>
                <a:ext cx="762000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588" r="-3200" b="-3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/>
              <p:cNvSpPr txBox="1"/>
              <p:nvPr/>
            </p:nvSpPr>
            <p:spPr>
              <a:xfrm>
                <a:off x="6934200" y="4669766"/>
                <a:ext cx="762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30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4669766"/>
                <a:ext cx="762000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1600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/>
              <p:cNvSpPr txBox="1"/>
              <p:nvPr/>
            </p:nvSpPr>
            <p:spPr>
              <a:xfrm>
                <a:off x="7543800" y="4480323"/>
                <a:ext cx="1371600" cy="952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+3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4480323"/>
                <a:ext cx="1371600" cy="952825"/>
              </a:xfrm>
              <a:prstGeom prst="rect">
                <a:avLst/>
              </a:prstGeom>
              <a:blipFill rotWithShape="1">
                <a:blip r:embed="rId6"/>
                <a:stretch>
                  <a:fillRect b="-17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470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871730"/>
          </a:xfrm>
        </p:spPr>
        <p:txBody>
          <a:bodyPr/>
          <a:lstStyle/>
          <a:p>
            <a:r>
              <a:rPr lang="en-US" dirty="0" smtClean="0"/>
              <a:t>Find the area for the following diagrams in your groups.</a:t>
            </a:r>
          </a:p>
          <a:p>
            <a:pPr marL="45720" indent="0">
              <a:buNone/>
            </a:pPr>
            <a:r>
              <a:rPr lang="en-US" dirty="0" smtClean="0"/>
              <a:t>1.)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04800" y="2877904"/>
            <a:ext cx="5105400" cy="1752600"/>
            <a:chOff x="3592945" y="3077100"/>
            <a:chExt cx="5105400" cy="1752600"/>
          </a:xfrm>
        </p:grpSpPr>
        <p:grpSp>
          <p:nvGrpSpPr>
            <p:cNvPr id="5" name="Group 4"/>
            <p:cNvGrpSpPr/>
            <p:nvPr/>
          </p:nvGrpSpPr>
          <p:grpSpPr>
            <a:xfrm>
              <a:off x="3592945" y="3077100"/>
              <a:ext cx="5105400" cy="1752600"/>
              <a:chOff x="3657600" y="2997200"/>
              <a:chExt cx="5105400" cy="17526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3657600" y="2997200"/>
                <a:ext cx="4495800" cy="1752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5426363" y="3350280"/>
                <a:ext cx="9582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13</a:t>
                </a:r>
                <a:endParaRPr lang="en-US" sz="2800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8153400" y="3611890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i="1" dirty="0" smtClean="0"/>
                  <a:t>5</a:t>
                </a:r>
                <a:endParaRPr lang="en-US" sz="2800" i="1" dirty="0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 flipV="1">
              <a:off x="3592945" y="3077100"/>
              <a:ext cx="4495800" cy="1752600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5562600" y="2509153"/>
                <a:ext cx="3124200" cy="21852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Solution: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Area of a Rectangle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=5×12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𝟔𝟎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2509153"/>
                <a:ext cx="3124200" cy="2185214"/>
              </a:xfrm>
              <a:prstGeom prst="rect">
                <a:avLst/>
              </a:prstGeom>
              <a:blipFill rotWithShape="1">
                <a:blip r:embed="rId2"/>
                <a:stretch>
                  <a:fillRect l="-3125" t="-1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073563" y="4583392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12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99934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871730"/>
          </a:xfrm>
        </p:spPr>
        <p:txBody>
          <a:bodyPr/>
          <a:lstStyle/>
          <a:p>
            <a:r>
              <a:rPr lang="en-US" dirty="0" smtClean="0"/>
              <a:t>Find the area for the following diagrams in your groups.</a:t>
            </a:r>
          </a:p>
          <a:p>
            <a:pPr marL="45720" indent="0">
              <a:buNone/>
            </a:pPr>
            <a:r>
              <a:rPr lang="en-US" dirty="0"/>
              <a:t>2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032233" y="2257538"/>
            <a:ext cx="3063875" cy="2884042"/>
            <a:chOff x="3489325" y="3124200"/>
            <a:chExt cx="3063875" cy="2884042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9325" y="3124200"/>
              <a:ext cx="3063875" cy="28840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TextBox 5"/>
                <p:cNvSpPr txBox="1"/>
                <p:nvPr/>
              </p:nvSpPr>
              <p:spPr>
                <a:xfrm>
                  <a:off x="4411663" y="4061018"/>
                  <a:ext cx="762000" cy="5052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>
                            <a:latin typeface="Cambria Math"/>
                          </a:rPr>
                          <m:t>5</m:t>
                        </m:r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oMath>
                    </m:oMathPara>
                  </a14:m>
                  <a:endParaRPr lang="en-US" sz="2400" dirty="0"/>
                </a:p>
              </p:txBody>
            </p:sp>
          </mc:Choice>
          <mc:Fallback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11663" y="4061018"/>
                  <a:ext cx="762000" cy="505203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r="-19200" b="-277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Box 6"/>
                <p:cNvSpPr txBox="1"/>
                <p:nvPr/>
              </p:nvSpPr>
              <p:spPr>
                <a:xfrm>
                  <a:off x="5562600" y="3124200"/>
                  <a:ext cx="762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dirty="0" smtClean="0">
                            <a:latin typeface="Cambria Math"/>
                          </a:rPr>
                          <m:t>𝟒𝟓</m:t>
                        </m:r>
                        <m:r>
                          <a:rPr lang="en-US" sz="2400" b="1" i="1" dirty="0" smtClean="0"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62600" y="3124200"/>
                  <a:ext cx="762000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9211" r="-17600" b="-3026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" name="TextBox 7"/>
          <p:cNvSpPr txBox="1"/>
          <p:nvPr/>
        </p:nvSpPr>
        <p:spPr>
          <a:xfrm>
            <a:off x="2073563" y="50393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5</a:t>
            </a:r>
            <a:endParaRPr lang="en-US" sz="2800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5105400" y="2509153"/>
                <a:ext cx="31242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Solution: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Area of a Square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𝟐𝟓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509153"/>
                <a:ext cx="3124200" cy="2031325"/>
              </a:xfrm>
              <a:prstGeom prst="rect">
                <a:avLst/>
              </a:prstGeom>
              <a:blipFill rotWithShape="1">
                <a:blip r:embed="rId5"/>
                <a:stretch>
                  <a:fillRect l="-3125" t="-21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538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871730"/>
          </a:xfrm>
        </p:spPr>
        <p:txBody>
          <a:bodyPr/>
          <a:lstStyle/>
          <a:p>
            <a:r>
              <a:rPr lang="en-US" dirty="0" smtClean="0"/>
              <a:t>Find the area for the following diagrams in your groups.</a:t>
            </a:r>
          </a:p>
          <a:p>
            <a:pPr marL="45720" indent="0">
              <a:buNone/>
            </a:pPr>
            <a:r>
              <a:rPr lang="en-US" dirty="0"/>
              <a:t>3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07721"/>
            <a:ext cx="5410200" cy="257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/>
              <p:cNvSpPr txBox="1"/>
              <p:nvPr/>
            </p:nvSpPr>
            <p:spPr>
              <a:xfrm>
                <a:off x="914400" y="4419600"/>
                <a:ext cx="7772400" cy="22744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Solution: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Separate the Areas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24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8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𝟑𝟒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𝒚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419600"/>
                <a:ext cx="7772400" cy="2274405"/>
              </a:xfrm>
              <a:prstGeom prst="rect">
                <a:avLst/>
              </a:prstGeom>
              <a:blipFill rotWithShape="1">
                <a:blip r:embed="rId3"/>
                <a:stretch>
                  <a:fillRect l="-1176" t="-18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538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871730"/>
          </a:xfrm>
        </p:spPr>
        <p:txBody>
          <a:bodyPr/>
          <a:lstStyle/>
          <a:p>
            <a:r>
              <a:rPr lang="en-US" dirty="0" smtClean="0"/>
              <a:t>Find the area for the following diagrams in your groups.</a:t>
            </a:r>
          </a:p>
          <a:p>
            <a:pPr marL="45720" indent="0">
              <a:buNone/>
            </a:pPr>
            <a:r>
              <a:rPr lang="en-US" dirty="0"/>
              <a:t>4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219200" y="2368861"/>
            <a:ext cx="5937130" cy="2275820"/>
            <a:chOff x="3657600" y="2997200"/>
            <a:chExt cx="5937130" cy="2275820"/>
          </a:xfrm>
        </p:grpSpPr>
        <p:sp>
          <p:nvSpPr>
            <p:cNvPr id="7" name="Rectangle 6"/>
            <p:cNvSpPr/>
            <p:nvPr/>
          </p:nvSpPr>
          <p:spPr>
            <a:xfrm>
              <a:off x="3657600" y="2997200"/>
              <a:ext cx="4495800" cy="1752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TextBox 7"/>
                <p:cNvSpPr txBox="1"/>
                <p:nvPr/>
              </p:nvSpPr>
              <p:spPr>
                <a:xfrm>
                  <a:off x="5460868" y="4749800"/>
                  <a:ext cx="1279237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+4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60868" y="4749800"/>
                  <a:ext cx="1279237" cy="52322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t="-10465" r="-5714" b="-325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TextBox 8"/>
                <p:cNvSpPr txBox="1"/>
                <p:nvPr/>
              </p:nvSpPr>
              <p:spPr>
                <a:xfrm>
                  <a:off x="8185030" y="3651519"/>
                  <a:ext cx="14097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−5</m:t>
                        </m:r>
                      </m:oMath>
                    </m:oMathPara>
                  </a14:m>
                  <a:endParaRPr lang="en-US" sz="2800" i="1" dirty="0"/>
                </a:p>
              </p:txBody>
            </p:sp>
          </mc:Choice>
          <mc:Fallback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85030" y="3651519"/>
                  <a:ext cx="1409700" cy="52322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10465" r="-433" b="-325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5594230" y="4121461"/>
                <a:ext cx="3124200" cy="21935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Solution: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Area of a Rectangle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=(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+4)(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−5)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latin typeface="Cambria Math"/>
                        </a:rPr>
                        <m:t>−</m:t>
                      </m:r>
                      <m:r>
                        <a:rPr lang="en-US" sz="2400" b="1" i="1" smtClean="0">
                          <a:latin typeface="Cambria Math"/>
                        </a:rPr>
                        <m:t>𝒙</m:t>
                      </m:r>
                      <m:r>
                        <a:rPr lang="en-US" sz="2400" b="1" i="1" smtClean="0">
                          <a:latin typeface="Cambria Math"/>
                        </a:rPr>
                        <m:t>+</m:t>
                      </m:r>
                      <m:r>
                        <a:rPr lang="en-US" sz="2400" b="1" i="1" smtClean="0">
                          <a:latin typeface="Cambria Math"/>
                        </a:rPr>
                        <m:t>𝟐𝟎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4230" y="4121461"/>
                <a:ext cx="3124200" cy="2193549"/>
              </a:xfrm>
              <a:prstGeom prst="rect">
                <a:avLst/>
              </a:prstGeom>
              <a:blipFill rotWithShape="1">
                <a:blip r:embed="rId4"/>
                <a:stretch>
                  <a:fillRect l="-3125" t="-19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538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871730"/>
          </a:xfrm>
        </p:spPr>
        <p:txBody>
          <a:bodyPr/>
          <a:lstStyle/>
          <a:p>
            <a:r>
              <a:rPr lang="en-US" dirty="0" smtClean="0"/>
              <a:t>Find the area for the following diagrams in your groups.</a:t>
            </a:r>
          </a:p>
          <a:p>
            <a:pPr marL="45720" indent="0">
              <a:buNone/>
            </a:pPr>
            <a:r>
              <a:rPr lang="en-US" dirty="0" smtClean="0"/>
              <a:t>5.)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914400" y="2499793"/>
            <a:ext cx="4495800" cy="1843607"/>
            <a:chOff x="3592945" y="3077100"/>
            <a:chExt cx="4495800" cy="1843607"/>
          </a:xfrm>
        </p:grpSpPr>
        <p:grpSp>
          <p:nvGrpSpPr>
            <p:cNvPr id="32" name="Group 31"/>
            <p:cNvGrpSpPr/>
            <p:nvPr/>
          </p:nvGrpSpPr>
          <p:grpSpPr>
            <a:xfrm>
              <a:off x="3592945" y="3077100"/>
              <a:ext cx="4495800" cy="1843607"/>
              <a:chOff x="3657600" y="2997200"/>
              <a:chExt cx="4495800" cy="1843607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3657600" y="2997200"/>
                <a:ext cx="4495800" cy="1752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426363" y="3350280"/>
                <a:ext cx="9582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10</a:t>
                </a:r>
                <a:endParaRPr lang="en-US" sz="2800" dirty="0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4495800" y="4317587"/>
                    <a:ext cx="83820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i="1" dirty="0" smtClean="0"/>
                      <a:t>26</a:t>
                    </a:r>
                    <a14:m>
                      <m:oMath xmlns:m="http://schemas.openxmlformats.org/officeDocument/2006/math">
                        <m:r>
                          <a:rPr lang="en-US" sz="2800" i="1" smtClean="0"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a14:m>
                    <a:endParaRPr lang="en-US" sz="2800" i="1" dirty="0"/>
                  </a:p>
                </p:txBody>
              </p:sp>
            </mc:Choice>
            <mc:Fallback>
              <p:sp>
                <p:nvSpPr>
                  <p:cNvPr id="36" name="TextBox 3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95800" y="4317587"/>
                    <a:ext cx="838200" cy="523220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l="-15328" t="-10465" r="-13139" b="-3255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33" name="Straight Connector 32"/>
            <p:cNvCxnSpPr/>
            <p:nvPr/>
          </p:nvCxnSpPr>
          <p:spPr>
            <a:xfrm flipV="1">
              <a:off x="3592945" y="3077100"/>
              <a:ext cx="4495800" cy="1752600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3069218" y="4236694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9</a:t>
            </a:r>
            <a:endParaRPr lang="en-US" sz="2800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5410200" y="3104105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4.4</a:t>
            </a:r>
            <a:endParaRPr lang="en-US" sz="2800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5594230" y="3830302"/>
                <a:ext cx="3124200" cy="21852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Solution: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Area of a Rectangle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=9×4.4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𝟑𝟗</m:t>
                      </m:r>
                      <m:r>
                        <a:rPr lang="en-US" sz="2400" b="1" i="1" smtClean="0">
                          <a:latin typeface="Cambria Math"/>
                        </a:rPr>
                        <m:t>.</m:t>
                      </m:r>
                      <m:r>
                        <a:rPr lang="en-US" sz="2400" b="1" i="1" smtClean="0"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4230" y="3830302"/>
                <a:ext cx="3124200" cy="2185214"/>
              </a:xfrm>
              <a:prstGeom prst="rect">
                <a:avLst/>
              </a:prstGeom>
              <a:blipFill rotWithShape="1">
                <a:blip r:embed="rId3"/>
                <a:stretch>
                  <a:fillRect l="-3125" t="-19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538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457200" y="4343400"/>
                <a:ext cx="7772400" cy="21852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Solution: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Separate the Areas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=32+24+16+8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𝟖𝟎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343400"/>
                <a:ext cx="7772400" cy="2185214"/>
              </a:xfrm>
              <a:prstGeom prst="rect">
                <a:avLst/>
              </a:prstGeom>
              <a:blipFill rotWithShape="1">
                <a:blip r:embed="rId2"/>
                <a:stretch>
                  <a:fillRect l="-1176" t="-1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871730"/>
          </a:xfrm>
        </p:spPr>
        <p:txBody>
          <a:bodyPr/>
          <a:lstStyle/>
          <a:p>
            <a:r>
              <a:rPr lang="en-US" dirty="0" smtClean="0"/>
              <a:t>Find the area for the following diagrams in your groups.</a:t>
            </a:r>
          </a:p>
          <a:p>
            <a:pPr marL="45720" indent="0">
              <a:buNone/>
            </a:pPr>
            <a:r>
              <a:rPr lang="en-US" dirty="0"/>
              <a:t>6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2312843" y="1905000"/>
            <a:ext cx="4352902" cy="2590800"/>
            <a:chOff x="816263" y="2057400"/>
            <a:chExt cx="4352902" cy="259080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4308" y="2508250"/>
              <a:ext cx="3904857" cy="2139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816263" y="4038600"/>
              <a:ext cx="4791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264063" y="3505200"/>
              <a:ext cx="4791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183668" y="3019062"/>
              <a:ext cx="4791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14800" y="2438400"/>
              <a:ext cx="4791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600200" y="3649089"/>
              <a:ext cx="4791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4</a:t>
              </a:r>
              <a:endParaRPr lang="en-US" sz="28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671463" y="3055005"/>
              <a:ext cx="4791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4</a:t>
              </a:r>
              <a:endParaRPr lang="en-US" sz="28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559463" y="2600980"/>
              <a:ext cx="4791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4</a:t>
              </a:r>
              <a:endParaRPr lang="en-US" sz="28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473863" y="2057400"/>
              <a:ext cx="4791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4</a:t>
              </a:r>
              <a:endParaRPr lang="en-US" sz="2800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4473747" y="4462790"/>
            <a:ext cx="821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4538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871730"/>
          </a:xfrm>
        </p:spPr>
        <p:txBody>
          <a:bodyPr/>
          <a:lstStyle/>
          <a:p>
            <a:r>
              <a:rPr lang="en-US" dirty="0" smtClean="0"/>
              <a:t>Find the area for the following diagrams in your groups.</a:t>
            </a:r>
          </a:p>
          <a:p>
            <a:pPr marL="45720" indent="0">
              <a:buNone/>
            </a:pPr>
            <a:r>
              <a:rPr lang="en-US" dirty="0" smtClean="0"/>
              <a:t>7.)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18713" y="2700010"/>
            <a:ext cx="4495800" cy="1813993"/>
            <a:chOff x="3592945" y="3015707"/>
            <a:chExt cx="4495800" cy="1813993"/>
          </a:xfrm>
        </p:grpSpPr>
        <p:grpSp>
          <p:nvGrpSpPr>
            <p:cNvPr id="5" name="Group 4"/>
            <p:cNvGrpSpPr/>
            <p:nvPr/>
          </p:nvGrpSpPr>
          <p:grpSpPr>
            <a:xfrm>
              <a:off x="3592945" y="3015707"/>
              <a:ext cx="4495800" cy="1813993"/>
              <a:chOff x="3657600" y="2935807"/>
              <a:chExt cx="4495800" cy="1813993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3657600" y="2997200"/>
                <a:ext cx="4495800" cy="1752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5426363" y="3794367"/>
                <a:ext cx="9582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18</a:t>
                </a:r>
                <a:endParaRPr lang="en-US" sz="2800" dirty="0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4572000" y="2935807"/>
                    <a:ext cx="83820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i="1" dirty="0"/>
                      <a:t>3</a:t>
                    </a:r>
                    <a:r>
                      <a:rPr lang="en-US" sz="2800" i="1" dirty="0" smtClean="0"/>
                      <a:t>0</a:t>
                    </a:r>
                    <a14:m>
                      <m:oMath xmlns:m="http://schemas.openxmlformats.org/officeDocument/2006/math">
                        <m:r>
                          <a:rPr lang="en-US" sz="2800" i="1" smtClean="0"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a14:m>
                    <a:endParaRPr lang="en-US" sz="2800" i="1" dirty="0"/>
                  </a:p>
                </p:txBody>
              </p:sp>
            </mc:Choice>
            <mc:Fallback>
              <p:sp>
                <p:nvSpPr>
                  <p:cNvPr id="9" name="TextBox 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572000" y="2935807"/>
                    <a:ext cx="838200" cy="523220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l="-15328" t="-10465" r="-13139" b="-3255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6" name="Straight Connector 5"/>
            <p:cNvCxnSpPr/>
            <p:nvPr/>
          </p:nvCxnSpPr>
          <p:spPr>
            <a:xfrm flipH="1" flipV="1">
              <a:off x="3592945" y="3077100"/>
              <a:ext cx="4495800" cy="1752600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5372819" y="3296960"/>
            <a:ext cx="821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9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2755680" y="2254230"/>
                <a:ext cx="1206719" cy="5637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9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5680" y="2254230"/>
                <a:ext cx="1206719" cy="563744"/>
              </a:xfrm>
              <a:prstGeom prst="rect">
                <a:avLst/>
              </a:prstGeom>
              <a:blipFill rotWithShape="1">
                <a:blip r:embed="rId3"/>
                <a:stretch>
                  <a:fillRect l="-10101" t="-3261" b="-30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5601419" y="4081790"/>
                <a:ext cx="3124200" cy="2323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Solution: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Area of a Rectangle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=9×9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𝟖𝟏</m:t>
                      </m:r>
                      <m:rad>
                        <m:radPr>
                          <m:degHide m:val="on"/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1419" y="4081790"/>
                <a:ext cx="3124200" cy="2323649"/>
              </a:xfrm>
              <a:prstGeom prst="rect">
                <a:avLst/>
              </a:prstGeom>
              <a:blipFill rotWithShape="1">
                <a:blip r:embed="rId4"/>
                <a:stretch>
                  <a:fillRect l="-3125" t="-18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538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871730"/>
          </a:xfrm>
        </p:spPr>
        <p:txBody>
          <a:bodyPr/>
          <a:lstStyle/>
          <a:p>
            <a:r>
              <a:rPr lang="en-US" dirty="0" smtClean="0"/>
              <a:t>Find the area for the following diagrams in your groups.</a:t>
            </a:r>
          </a:p>
          <a:p>
            <a:pPr marL="45720" indent="0">
              <a:buNone/>
            </a:pPr>
            <a:r>
              <a:rPr lang="en-US" dirty="0"/>
              <a:t>8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933159" y="2521128"/>
            <a:ext cx="4539674" cy="2045782"/>
            <a:chOff x="1578263" y="3048000"/>
            <a:chExt cx="4539674" cy="204578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981200" y="3962400"/>
              <a:ext cx="0" cy="6858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981200" y="3962400"/>
              <a:ext cx="26670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4648200" y="3048000"/>
              <a:ext cx="0" cy="9144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648200" y="3048000"/>
              <a:ext cx="9906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5638800" y="3048000"/>
              <a:ext cx="0" cy="16002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981200" y="4648200"/>
              <a:ext cx="36576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1578263" y="4048780"/>
              <a:ext cx="4791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4</a:t>
              </a:r>
              <a:endParaRPr lang="en-US" sz="28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075131" y="3525560"/>
              <a:ext cx="7348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12</a:t>
              </a:r>
              <a:endParaRPr lang="en-US" sz="28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810000" y="4570562"/>
              <a:ext cx="838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18</a:t>
              </a:r>
              <a:endParaRPr lang="en-US" sz="28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638800" y="3586490"/>
              <a:ext cx="4791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9</a:t>
              </a:r>
              <a:endParaRPr lang="en-US" sz="2800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457200" y="4343400"/>
                <a:ext cx="7772400" cy="21852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Solution: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Separate the Areas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=48+54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𝟏𝟎𝟐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343400"/>
                <a:ext cx="7772400" cy="2185214"/>
              </a:xfrm>
              <a:prstGeom prst="rect">
                <a:avLst/>
              </a:prstGeom>
              <a:blipFill rotWithShape="1">
                <a:blip r:embed="rId2"/>
                <a:stretch>
                  <a:fillRect l="-1176" t="-1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4283536" y="2133600"/>
            <a:ext cx="821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4538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871730"/>
          </a:xfrm>
        </p:spPr>
        <p:txBody>
          <a:bodyPr/>
          <a:lstStyle/>
          <a:p>
            <a:r>
              <a:rPr lang="en-US" dirty="0" smtClean="0"/>
              <a:t>Find the area for the following diagrams in your groups.</a:t>
            </a:r>
          </a:p>
          <a:p>
            <a:pPr marL="45720" indent="0">
              <a:buNone/>
            </a:pPr>
            <a:r>
              <a:rPr lang="en-US" dirty="0"/>
              <a:t>9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09800"/>
            <a:ext cx="367984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4572000" y="2386786"/>
                <a:ext cx="3962400" cy="21852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Solution: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Separate the Areas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=16</m:t>
                      </m:r>
                      <m:r>
                        <a:rPr lang="en-US" sz="2400" b="0" i="1" smtClean="0">
                          <a:latin typeface="Cambria Math"/>
                        </a:rPr>
                        <m:t>𝑥𝑦</m:t>
                      </m:r>
                      <m:r>
                        <a:rPr lang="en-US" sz="2400" b="0" i="1" smtClean="0">
                          <a:latin typeface="Cambria Math"/>
                        </a:rPr>
                        <m:t>+16</m:t>
                      </m:r>
                      <m:r>
                        <a:rPr lang="en-US" sz="2400" b="0" i="1" smtClean="0">
                          <a:latin typeface="Cambria Math"/>
                        </a:rPr>
                        <m:t>𝑥𝑦</m:t>
                      </m:r>
                      <m:r>
                        <a:rPr lang="en-US" sz="2400" b="0" i="1" smtClean="0">
                          <a:latin typeface="Cambria Math"/>
                        </a:rPr>
                        <m:t>+8</m:t>
                      </m:r>
                      <m:r>
                        <a:rPr lang="en-US" sz="2400" b="0" i="1" smtClean="0">
                          <a:latin typeface="Cambria Math"/>
                        </a:rPr>
                        <m:t>𝑥𝑦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𝟒𝟎</m:t>
                      </m:r>
                      <m:r>
                        <a:rPr lang="en-US" sz="2400" b="1" i="1" smtClean="0">
                          <a:latin typeface="Cambria Math"/>
                        </a:rPr>
                        <m:t>𝒙𝒚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386786"/>
                <a:ext cx="3962400" cy="2185214"/>
              </a:xfrm>
              <a:prstGeom prst="rect">
                <a:avLst/>
              </a:prstGeom>
              <a:blipFill rotWithShape="1">
                <a:blip r:embed="rId3"/>
                <a:stretch>
                  <a:fillRect l="-2308" t="-1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538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719070"/>
            <a:ext cx="8534399" cy="468172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Use the graph sheet and shapes to estimate the area of each shape. Count each square as one unit.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46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83" y="2590800"/>
            <a:ext cx="8630011" cy="3221288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795530"/>
          </a:xfrm>
        </p:spPr>
        <p:txBody>
          <a:bodyPr/>
          <a:lstStyle/>
          <a:p>
            <a:r>
              <a:rPr lang="en-US" dirty="0" smtClean="0"/>
              <a:t>The table below outlines the parts of a rectangle. Complete the Table.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062487" y="490981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36</a:t>
            </a:r>
            <a:endParaRPr lang="en-US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1981200" y="4904059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400</a:t>
            </a:r>
            <a:endParaRPr lang="en-US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3200400" y="38862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>
                <a:off x="4038600" y="4648200"/>
                <a:ext cx="984849" cy="952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+5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648200"/>
                <a:ext cx="984849" cy="952825"/>
              </a:xfrm>
              <a:prstGeom prst="rect">
                <a:avLst/>
              </a:prstGeom>
              <a:blipFill rotWithShape="1">
                <a:blip r:embed="rId3"/>
                <a:stretch>
                  <a:fillRect r="-19255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5069457" y="4648200"/>
                <a:ext cx="762000" cy="952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−9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9457" y="4648200"/>
                <a:ext cx="762000" cy="952825"/>
              </a:xfrm>
              <a:prstGeom prst="rect">
                <a:avLst/>
              </a:prstGeom>
              <a:blipFill rotWithShape="1">
                <a:blip r:embed="rId4"/>
                <a:stretch>
                  <a:fillRect r="-25600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>
                <a:off x="6019800" y="3886200"/>
                <a:ext cx="762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3886200"/>
                <a:ext cx="762000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588" r="-2400" b="-3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/>
              <p:cNvSpPr txBox="1"/>
              <p:nvPr/>
            </p:nvSpPr>
            <p:spPr>
              <a:xfrm>
                <a:off x="7010400" y="3657600"/>
                <a:ext cx="762000" cy="944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+3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3657600"/>
                <a:ext cx="762000" cy="944169"/>
              </a:xfrm>
              <a:prstGeom prst="rect">
                <a:avLst/>
              </a:prstGeom>
              <a:blipFill rotWithShape="1">
                <a:blip r:embed="rId6"/>
                <a:stretch>
                  <a:fillRect r="-25600" b="-17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/>
              <p:cNvSpPr txBox="1"/>
              <p:nvPr/>
            </p:nvSpPr>
            <p:spPr>
              <a:xfrm>
                <a:off x="7620000" y="4648200"/>
                <a:ext cx="1371600" cy="952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𝑥𝑦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+7</m:t>
                      </m:r>
                      <m:r>
                        <a:rPr lang="en-US" sz="2800" b="0" i="1" smtClean="0">
                          <a:latin typeface="Cambria Math"/>
                        </a:rPr>
                        <m:t>𝑥𝑦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4648200"/>
                <a:ext cx="1371600" cy="952825"/>
              </a:xfrm>
              <a:prstGeom prst="rect">
                <a:avLst/>
              </a:prstGeom>
              <a:blipFill rotWithShape="1">
                <a:blip r:embed="rId7"/>
                <a:stretch>
                  <a:fillRect r="-6222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551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>Content Objective</a:t>
            </a:r>
            <a:r>
              <a:rPr lang="en-US" sz="3200" dirty="0" smtClean="0"/>
              <a:t>: Students will be able to use postulates and theorems to find the area of </a:t>
            </a:r>
            <a:r>
              <a:rPr lang="en-US" sz="3200" dirty="0" smtClean="0"/>
              <a:t>rectangles and squares.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b="1" u="sng" dirty="0" smtClean="0"/>
              <a:t>Language Objective</a:t>
            </a:r>
            <a:r>
              <a:rPr lang="en-US" sz="3200" dirty="0" smtClean="0"/>
              <a:t>: Students will be able to identify polygons and their appropriate area formulas.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rectangles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88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380999" y="1719070"/>
                <a:ext cx="8407893" cy="4834130"/>
              </a:xfrm>
            </p:spPr>
            <p:txBody>
              <a:bodyPr/>
              <a:lstStyle/>
              <a:p>
                <a:r>
                  <a:rPr lang="en-US" b="1" u="sng" dirty="0" smtClean="0"/>
                  <a:t>Theorem 11-1</a:t>
                </a:r>
                <a:r>
                  <a:rPr lang="en-US" dirty="0" smtClean="0"/>
                  <a:t>: The area of a rectangle equals the product of its base and height. </a:t>
                </a:r>
              </a:p>
              <a:p>
                <a:pPr marL="45720" indent="0">
                  <a:buNone/>
                </a:pPr>
                <a:endParaRPr lang="en-US" dirty="0" smtClean="0"/>
              </a:p>
              <a:p>
                <a:pPr marL="45720" indent="0">
                  <a:buNone/>
                </a:pPr>
                <a:r>
                  <a:rPr lang="en-US" dirty="0" smtClean="0"/>
                  <a:t>Equation: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𝑏h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0999" y="1719070"/>
                <a:ext cx="8407893" cy="4834130"/>
              </a:xfrm>
              <a:blipFill rotWithShape="1">
                <a:blip r:embed="rId2"/>
                <a:stretch>
                  <a:fillRect l="-145" t="-6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a Rectangle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288145" y="3077100"/>
            <a:ext cx="4800600" cy="2174220"/>
            <a:chOff x="3352800" y="2997200"/>
            <a:chExt cx="4800600" cy="2174220"/>
          </a:xfrm>
        </p:grpSpPr>
        <p:sp>
          <p:nvSpPr>
            <p:cNvPr id="4" name="Rectangle 3"/>
            <p:cNvSpPr/>
            <p:nvPr/>
          </p:nvSpPr>
          <p:spPr>
            <a:xfrm>
              <a:off x="3657600" y="2997200"/>
              <a:ext cx="4495800" cy="1752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645727" y="3428999"/>
              <a:ext cx="51954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/>
                <a:t>A</a:t>
              </a:r>
              <a:endParaRPr lang="en-US" sz="4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352800" y="3612765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/>
                <a:t>h</a:t>
              </a:r>
              <a:endParaRPr lang="en-US" sz="2800" i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645727" y="464820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/>
                <a:t>b</a:t>
              </a:r>
              <a:endParaRPr lang="en-US" sz="28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81775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752600"/>
                <a:ext cx="8407893" cy="4681730"/>
              </a:xfrm>
            </p:spPr>
            <p:txBody>
              <a:bodyPr/>
              <a:lstStyle/>
              <a:p>
                <a:r>
                  <a:rPr lang="en-US" b="1" u="sng" dirty="0" smtClean="0"/>
                  <a:t>Postulate 17</a:t>
                </a:r>
                <a:r>
                  <a:rPr lang="en-US" dirty="0" smtClean="0"/>
                  <a:t>: The area of a square is the square of the length of a side.</a:t>
                </a:r>
              </a:p>
              <a:p>
                <a:endParaRPr lang="en-US" dirty="0"/>
              </a:p>
              <a:p>
                <a:pPr marL="45720" indent="0">
                  <a:buNone/>
                </a:pPr>
                <a:r>
                  <a:rPr lang="en-US" dirty="0" smtClean="0"/>
                  <a:t>Equation: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45720" indent="0">
                  <a:buNone/>
                </a:pPr>
                <a:endParaRPr lang="en-US" dirty="0"/>
              </a:p>
              <a:p>
                <a:pPr marL="45720" indent="0">
                  <a:buNone/>
                </a:pPr>
                <a:endParaRPr lang="en-US" dirty="0" smtClean="0"/>
              </a:p>
              <a:p>
                <a:pPr marL="45720" indent="0">
                  <a:buNone/>
                </a:pPr>
                <a:endParaRPr lang="en-US" dirty="0"/>
              </a:p>
              <a:p>
                <a:pPr marL="45720" indent="0">
                  <a:buNone/>
                </a:pPr>
                <a:endParaRPr lang="en-US" dirty="0" smtClean="0"/>
              </a:p>
              <a:p>
                <a:pPr marL="45720" indent="0">
                  <a:buNone/>
                </a:pPr>
                <a:endParaRPr lang="en-US" dirty="0"/>
              </a:p>
              <a:p>
                <a:pPr marL="45720" indent="0">
                  <a:buNone/>
                </a:pPr>
                <a:endParaRPr lang="en-US" dirty="0" smtClean="0"/>
              </a:p>
              <a:p>
                <a:r>
                  <a:rPr lang="en-US" b="1" u="sng" dirty="0"/>
                  <a:t>Postulate 18</a:t>
                </a:r>
                <a:r>
                  <a:rPr lang="en-US" dirty="0"/>
                  <a:t>: If two figures are congruent, then they have the same area.</a:t>
                </a:r>
              </a:p>
              <a:p>
                <a:pPr marL="4572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752600"/>
                <a:ext cx="8407893" cy="4681730"/>
              </a:xfrm>
              <a:blipFill rotWithShape="1">
                <a:blip r:embed="rId2"/>
                <a:stretch>
                  <a:fillRect l="-145" t="-651" r="-290" b="-18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Postulates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5429534" y="2286000"/>
            <a:ext cx="2447925" cy="2753911"/>
            <a:chOff x="4343400" y="2263200"/>
            <a:chExt cx="2447925" cy="275391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5800" y="2847975"/>
              <a:ext cx="2143125" cy="20167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5307589" y="3389745"/>
              <a:ext cx="51954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/>
                <a:t>A</a:t>
              </a:r>
              <a:endParaRPr lang="en-US" sz="4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689600" y="22632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 smtClean="0"/>
                <a:t>s</a:t>
              </a:r>
              <a:endParaRPr lang="en-US" sz="3200" i="1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567362" y="2743200"/>
              <a:ext cx="0" cy="3048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583525" y="4712311"/>
              <a:ext cx="0" cy="3048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343400" y="3856343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486525" y="3808526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6985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1024129"/>
          </a:xfrm>
        </p:spPr>
        <p:txBody>
          <a:bodyPr/>
          <a:lstStyle/>
          <a:p>
            <a:r>
              <a:rPr lang="en-US" b="1" u="sng" dirty="0" smtClean="0"/>
              <a:t>Postulate 19</a:t>
            </a:r>
            <a:r>
              <a:rPr lang="en-US" dirty="0" smtClean="0"/>
              <a:t>: The area of a region is the sum of the areas of its non-overlapping parts.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Postulates</a:t>
            </a:r>
            <a:endParaRPr lang="en-US" dirty="0"/>
          </a:p>
        </p:txBody>
      </p:sp>
      <p:grpSp>
        <p:nvGrpSpPr>
          <p:cNvPr id="2052" name="Group 2051"/>
          <p:cNvGrpSpPr/>
          <p:nvPr/>
        </p:nvGrpSpPr>
        <p:grpSpPr>
          <a:xfrm>
            <a:off x="1371600" y="2603729"/>
            <a:ext cx="5981700" cy="2047220"/>
            <a:chOff x="1485900" y="2667000"/>
            <a:chExt cx="5981700" cy="204722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0" y="3108036"/>
              <a:ext cx="5018668" cy="1419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49" name="TextBox 2048"/>
            <p:cNvSpPr txBox="1"/>
            <p:nvPr/>
          </p:nvSpPr>
          <p:spPr>
            <a:xfrm>
              <a:off x="1485900" y="4191000"/>
              <a:ext cx="5715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A</a:t>
              </a:r>
              <a:endParaRPr lang="en-US" sz="28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086100" y="2667000"/>
              <a:ext cx="5715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D</a:t>
              </a:r>
              <a:endParaRPr lang="en-US" sz="28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283200" y="2667399"/>
              <a:ext cx="5715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C</a:t>
              </a:r>
              <a:endParaRPr lang="en-US" sz="28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896100" y="4114800"/>
              <a:ext cx="5715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B</a:t>
              </a:r>
              <a:endParaRPr lang="en-US" sz="28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53" name="TextBox 2052"/>
              <p:cNvSpPr txBox="1"/>
              <p:nvPr/>
            </p:nvSpPr>
            <p:spPr>
              <a:xfrm>
                <a:off x="1371600" y="4876800"/>
                <a:ext cx="63621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Area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𝐴𝐵𝐶𝐷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𝐴𝑟𝑒𝑎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𝐼</m:t>
                    </m:r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𝐴𝑟𝑒𝑎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𝐼𝐼</m:t>
                    </m:r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𝐴𝑟𝑒𝑎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𝐼𝐼𝐼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053" name="TextBox 20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876800"/>
                <a:ext cx="6362110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437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319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0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605529"/>
          </a:xfrm>
        </p:spPr>
        <p:txBody>
          <a:bodyPr/>
          <a:lstStyle/>
          <a:p>
            <a:r>
              <a:rPr lang="en-US" dirty="0" smtClean="0"/>
              <a:t>Given that consecutive sides of the figures are perpendicular. Find the area of each figure.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403725" y="2762741"/>
            <a:ext cx="3063875" cy="2884042"/>
            <a:chOff x="3489325" y="3124200"/>
            <a:chExt cx="3063875" cy="288404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9325" y="3124200"/>
              <a:ext cx="3063875" cy="28840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4800600" y="4071488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8</a:t>
              </a:r>
              <a:endParaRPr 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3886200" y="5410200"/>
                  <a:ext cx="762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dirty="0" smtClean="0">
                            <a:latin typeface="Cambria Math"/>
                          </a:rPr>
                          <m:t>𝟒𝟓</m:t>
                        </m:r>
                        <m:r>
                          <a:rPr lang="en-US" sz="2400" b="1" i="1" dirty="0" smtClean="0"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6200" y="5410200"/>
                  <a:ext cx="762000" cy="4616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9211" r="-17600" b="-3026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7391400" y="3657600"/>
                <a:ext cx="762000" cy="573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3657600"/>
                <a:ext cx="762000" cy="573940"/>
              </a:xfrm>
              <a:prstGeom prst="rect">
                <a:avLst/>
              </a:prstGeom>
              <a:blipFill rotWithShape="1">
                <a:blip r:embed="rId4"/>
                <a:stretch>
                  <a:fillRect t="-1064" r="-34400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85800" y="2830194"/>
                <a:ext cx="3124200" cy="22287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Solution: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Area of a Square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(4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  <m:r>
                            <a:rPr lang="en-US" sz="24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𝟏𝟔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𝟑𝟐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830194"/>
                <a:ext cx="3124200" cy="2228752"/>
              </a:xfrm>
              <a:prstGeom prst="rect">
                <a:avLst/>
              </a:prstGeom>
              <a:blipFill rotWithShape="1">
                <a:blip r:embed="rId5"/>
                <a:stretch>
                  <a:fillRect l="-3125" t="-1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301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605529"/>
          </a:xfrm>
        </p:spPr>
        <p:txBody>
          <a:bodyPr/>
          <a:lstStyle/>
          <a:p>
            <a:r>
              <a:rPr lang="en-US" dirty="0" smtClean="0"/>
              <a:t>Given that consecutive sides of the figures are perpendicular. Find the area of each figure.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771900" y="3077100"/>
            <a:ext cx="4495800" cy="2275820"/>
            <a:chOff x="3592945" y="3077100"/>
            <a:chExt cx="4495800" cy="2275820"/>
          </a:xfrm>
        </p:grpSpPr>
        <p:grpSp>
          <p:nvGrpSpPr>
            <p:cNvPr id="10" name="Group 9"/>
            <p:cNvGrpSpPr/>
            <p:nvPr/>
          </p:nvGrpSpPr>
          <p:grpSpPr>
            <a:xfrm>
              <a:off x="3592945" y="3077100"/>
              <a:ext cx="4495800" cy="2275820"/>
              <a:chOff x="3657600" y="2997200"/>
              <a:chExt cx="4495800" cy="227582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3657600" y="2997200"/>
                <a:ext cx="4495800" cy="1752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126181" y="3179645"/>
                <a:ext cx="9582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10</a:t>
                </a:r>
                <a:endParaRPr lang="en-US" sz="2800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645727" y="4749800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i="1" dirty="0" smtClean="0"/>
                  <a:t>8</a:t>
                </a:r>
                <a:endParaRPr lang="en-US" sz="2800" i="1" dirty="0"/>
              </a:p>
            </p:txBody>
          </p:sp>
        </p:grpSp>
        <p:cxnSp>
          <p:nvCxnSpPr>
            <p:cNvPr id="5" name="Straight Connector 4"/>
            <p:cNvCxnSpPr/>
            <p:nvPr/>
          </p:nvCxnSpPr>
          <p:spPr>
            <a:xfrm flipV="1">
              <a:off x="3592945" y="3077100"/>
              <a:ext cx="4495800" cy="1752600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8267700" y="36576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6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457200" y="3069723"/>
                <a:ext cx="3124200" cy="21852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Solution: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Area of a Rectangle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=6×8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𝟒𝟖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069723"/>
                <a:ext cx="3124200" cy="2185214"/>
              </a:xfrm>
              <a:prstGeom prst="rect">
                <a:avLst/>
              </a:prstGeom>
              <a:blipFill rotWithShape="1">
                <a:blip r:embed="rId2"/>
                <a:stretch>
                  <a:fillRect l="-2924" t="-1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40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795530"/>
          </a:xfrm>
        </p:spPr>
        <p:txBody>
          <a:bodyPr/>
          <a:lstStyle/>
          <a:p>
            <a:r>
              <a:rPr lang="en-US" dirty="0" smtClean="0"/>
              <a:t>Given that consecutive sides of the figures are perpendicular. Find the area of each figure.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3939003" y="2198636"/>
            <a:ext cx="5149274" cy="4043065"/>
            <a:chOff x="2895600" y="2209800"/>
            <a:chExt cx="5149274" cy="4043065"/>
          </a:xfrm>
        </p:grpSpPr>
        <p:grpSp>
          <p:nvGrpSpPr>
            <p:cNvPr id="32" name="Group 31"/>
            <p:cNvGrpSpPr/>
            <p:nvPr/>
          </p:nvGrpSpPr>
          <p:grpSpPr>
            <a:xfrm>
              <a:off x="3393057" y="2667000"/>
              <a:ext cx="3962400" cy="3200400"/>
              <a:chOff x="2743200" y="2667000"/>
              <a:chExt cx="3962400" cy="3200400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4114800" y="2667000"/>
                <a:ext cx="0" cy="18288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334000" y="2667000"/>
                <a:ext cx="0" cy="18288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4114800" y="2667000"/>
                <a:ext cx="121920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>
                <a:off x="2743200" y="4495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5334000" y="4495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2743200" y="4495800"/>
                <a:ext cx="0" cy="9144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6705600" y="4495800"/>
                <a:ext cx="0" cy="9144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>
                <a:off x="5334000" y="5410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>
                <a:off x="2743200" y="5410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4114800" y="5410200"/>
                <a:ext cx="0" cy="4572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5334000" y="5410200"/>
                <a:ext cx="0" cy="4572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4114800" y="5867400"/>
                <a:ext cx="121920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3" name="TextBox 32"/>
            <p:cNvSpPr txBox="1"/>
            <p:nvPr/>
          </p:nvSpPr>
          <p:spPr>
            <a:xfrm>
              <a:off x="5061526" y="2209800"/>
              <a:ext cx="6534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895600" y="4722167"/>
              <a:ext cx="6534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391400" y="4724400"/>
              <a:ext cx="6534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213926" y="5791200"/>
              <a:ext cx="6534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016183" y="5410200"/>
              <a:ext cx="6534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2</a:t>
              </a:r>
              <a:endParaRPr lang="en-US" sz="2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375726" y="5410200"/>
              <a:ext cx="6534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2</a:t>
              </a:r>
              <a:endParaRPr lang="en-US" sz="2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975926" y="3123896"/>
              <a:ext cx="6534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7</a:t>
              </a:r>
              <a:endParaRPr lang="en-US" sz="2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375726" y="3119735"/>
              <a:ext cx="6534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7</a:t>
              </a:r>
              <a:endParaRPr lang="en-US" sz="24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752120" y="4110335"/>
              <a:ext cx="6534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6</a:t>
              </a:r>
              <a:endParaRPr lang="en-US" sz="24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324600" y="4110335"/>
              <a:ext cx="6534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6</a:t>
              </a:r>
              <a:endParaRPr lang="en-US" sz="2400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152400" y="2775007"/>
                <a:ext cx="3962400" cy="21852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Solution: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Separate the Areas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=30+30+35+10+25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𝟏𝟑𝟎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2775007"/>
                <a:ext cx="3962400" cy="2185214"/>
              </a:xfrm>
              <a:prstGeom prst="rect">
                <a:avLst/>
              </a:prstGeom>
              <a:blipFill rotWithShape="1">
                <a:blip r:embed="rId2"/>
                <a:stretch>
                  <a:fillRect l="-2308" t="-1950" r="-3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577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lnDef>
      <a:spPr/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847</TotalTime>
  <Words>707</Words>
  <Application>Microsoft Office PowerPoint</Application>
  <PresentationFormat>On-screen Show (4:3)</PresentationFormat>
  <Paragraphs>182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Grid</vt:lpstr>
      <vt:lpstr>Geometry Unit 10</vt:lpstr>
      <vt:lpstr>Warm-Up</vt:lpstr>
      <vt:lpstr>Area of rectangles</vt:lpstr>
      <vt:lpstr>Area of a Rectangle</vt:lpstr>
      <vt:lpstr>Postulates</vt:lpstr>
      <vt:lpstr>Postulates</vt:lpstr>
      <vt:lpstr>Practice</vt:lpstr>
      <vt:lpstr>Practice</vt:lpstr>
      <vt:lpstr>Practice</vt:lpstr>
      <vt:lpstr>Practice</vt:lpstr>
      <vt:lpstr>Group Practice</vt:lpstr>
      <vt:lpstr>Group Practice</vt:lpstr>
      <vt:lpstr>Group Practice</vt:lpstr>
      <vt:lpstr>Group Practice</vt:lpstr>
      <vt:lpstr>Group Practice</vt:lpstr>
      <vt:lpstr>Group Practice</vt:lpstr>
      <vt:lpstr>Group Practice</vt:lpstr>
      <vt:lpstr>Group Practice</vt:lpstr>
      <vt:lpstr>Group Practice</vt:lpstr>
      <vt:lpstr>Practice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10</dc:title>
  <dc:creator>David Leon</dc:creator>
  <cp:lastModifiedBy>David Leon</cp:lastModifiedBy>
  <cp:revision>54</cp:revision>
  <dcterms:created xsi:type="dcterms:W3CDTF">2016-03-02T22:59:42Z</dcterms:created>
  <dcterms:modified xsi:type="dcterms:W3CDTF">2016-03-07T04:08:03Z</dcterms:modified>
</cp:coreProperties>
</file>