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4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FA62-4B9F-485E-88F2-63644611D414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74109101-8321-4F99-832C-AF19B8B876F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FA62-4B9F-485E-88F2-63644611D414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9101-8321-4F99-832C-AF19B8B87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FA62-4B9F-485E-88F2-63644611D414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74109101-8321-4F99-832C-AF19B8B876F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FA62-4B9F-485E-88F2-63644611D414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9101-8321-4F99-832C-AF19B8B87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FA62-4B9F-485E-88F2-63644611D414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74109101-8321-4F99-832C-AF19B8B876F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FA62-4B9F-485E-88F2-63644611D414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9101-8321-4F99-832C-AF19B8B87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FA62-4B9F-485E-88F2-63644611D414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9101-8321-4F99-832C-AF19B8B87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FA62-4B9F-485E-88F2-63644611D414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9101-8321-4F99-832C-AF19B8B87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FA62-4B9F-485E-88F2-63644611D414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9101-8321-4F99-832C-AF19B8B87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FA62-4B9F-485E-88F2-63644611D414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9101-8321-4F99-832C-AF19B8B876F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FA62-4B9F-485E-88F2-63644611D414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9101-8321-4F99-832C-AF19B8B876F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A14FA62-4B9F-485E-88F2-63644611D414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4109101-8321-4F99-832C-AF19B8B876F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Geometry Unit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11-2: Areas of Parallelograms, Triangles, and Rhombuses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39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762000"/>
          </a:xfrm>
        </p:spPr>
        <p:txBody>
          <a:bodyPr/>
          <a:lstStyle/>
          <a:p>
            <a:r>
              <a:rPr lang="en-US" dirty="0" smtClean="0"/>
              <a:t>Find the area of each figure.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61085" y="1990349"/>
            <a:ext cx="5758873" cy="2297364"/>
            <a:chOff x="489527" y="2355301"/>
            <a:chExt cx="5758873" cy="2297364"/>
          </a:xfrm>
        </p:grpSpPr>
        <p:sp>
          <p:nvSpPr>
            <p:cNvPr id="4" name="Parallelogram 3"/>
            <p:cNvSpPr/>
            <p:nvPr/>
          </p:nvSpPr>
          <p:spPr>
            <a:xfrm>
              <a:off x="489527" y="2780145"/>
              <a:ext cx="5486400" cy="1524000"/>
            </a:xfrm>
            <a:prstGeom prst="parallelogram">
              <a:avLst>
                <a:gd name="adj" fmla="val 54697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985077" y="2355301"/>
              <a:ext cx="4953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6</a:t>
              </a:r>
              <a:endParaRPr lang="en-US" sz="24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889827" y="4191000"/>
              <a:ext cx="4953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6</a:t>
              </a:r>
              <a:endParaRPr lang="en-US" sz="24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45812" y="3200398"/>
              <a:ext cx="4953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3</a:t>
              </a:r>
              <a:endParaRPr lang="en-US" sz="24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753100" y="3202708"/>
              <a:ext cx="4953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3</a:t>
              </a:r>
              <a:endParaRPr lang="en-US" sz="2400" b="1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TextBox 8"/>
                <p:cNvSpPr txBox="1"/>
                <p:nvPr/>
              </p:nvSpPr>
              <p:spPr>
                <a:xfrm>
                  <a:off x="565727" y="3936396"/>
                  <a:ext cx="82492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b="1" dirty="0"/>
                    <a:t>6</a:t>
                  </a:r>
                  <a:r>
                    <a:rPr lang="en-US" sz="2000" b="1" dirty="0" smtClean="0"/>
                    <a:t>0</a:t>
                  </a:r>
                  <a14:m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a14:m>
                  <a:endParaRPr lang="en-US" sz="2000" b="1" dirty="0"/>
                </a:p>
              </p:txBody>
            </p:sp>
          </mc:Choice>
          <mc:Fallback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5727" y="3936396"/>
                  <a:ext cx="824924" cy="40011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8148" t="-7576" b="-257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2" name="Straight Connector 11"/>
          <p:cNvCxnSpPr/>
          <p:nvPr/>
        </p:nvCxnSpPr>
        <p:spPr>
          <a:xfrm>
            <a:off x="1199285" y="2415193"/>
            <a:ext cx="0" cy="15240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427885" y="3717543"/>
            <a:ext cx="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199285" y="3717543"/>
            <a:ext cx="228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1066800" y="2833179"/>
                <a:ext cx="1107497" cy="50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/>
                        </a:rPr>
                        <m:t>1.5</m:t>
                      </m:r>
                      <m:rad>
                        <m:radPr>
                          <m:degHide m:val="on"/>
                          <m:ctrlPr>
                            <a:rPr lang="en-US" sz="2400" i="1" dirty="0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dirty="0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833179"/>
                <a:ext cx="1107497" cy="50520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1828800" y="4419600"/>
                <a:ext cx="3733800" cy="2323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Solution</a:t>
                </a:r>
                <a:r>
                  <a:rPr lang="en-US" sz="2400" dirty="0" smtClean="0"/>
                  <a:t>: 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Area of a Parallelogram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=6×1.5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2400" b="0" dirty="0" smtClean="0">
                  <a:ea typeface="Cambria Math"/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𝟗</m:t>
                      </m:r>
                      <m:rad>
                        <m:radPr>
                          <m:degHide m:val="on"/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4419600"/>
                <a:ext cx="3733800" cy="2323649"/>
              </a:xfrm>
              <a:prstGeom prst="rect">
                <a:avLst/>
              </a:prstGeom>
              <a:blipFill rotWithShape="1">
                <a:blip r:embed="rId4"/>
                <a:stretch>
                  <a:fillRect l="-2447" t="-18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51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762000"/>
          </a:xfrm>
        </p:spPr>
        <p:txBody>
          <a:bodyPr/>
          <a:lstStyle/>
          <a:p>
            <a:r>
              <a:rPr lang="en-US" dirty="0" smtClean="0"/>
              <a:t>Find the area of each figure.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4768273" y="2286087"/>
                <a:ext cx="3733800" cy="33527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Solution</a:t>
                </a:r>
                <a:r>
                  <a:rPr lang="en-US" sz="2400" dirty="0" smtClean="0"/>
                  <a:t>: 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Area of a Square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(6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×4)</m:t>
                      </m:r>
                    </m:oMath>
                  </m:oMathPara>
                </a14:m>
                <a:endParaRPr lang="en-US" sz="2400" b="0" dirty="0" smtClean="0">
                  <a:ea typeface="Cambria Math"/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×24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𝟏𝟐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8273" y="2286087"/>
                <a:ext cx="3733800" cy="3352713"/>
              </a:xfrm>
              <a:prstGeom prst="rect">
                <a:avLst/>
              </a:prstGeom>
              <a:blipFill rotWithShape="1">
                <a:blip r:embed="rId2"/>
                <a:stretch>
                  <a:fillRect l="-2447" t="-1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Isosceles Triangle 10"/>
          <p:cNvSpPr/>
          <p:nvPr/>
        </p:nvSpPr>
        <p:spPr>
          <a:xfrm>
            <a:off x="533400" y="2133600"/>
            <a:ext cx="3505200" cy="37338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endCxn id="11" idx="3"/>
          </p:cNvCxnSpPr>
          <p:nvPr/>
        </p:nvCxnSpPr>
        <p:spPr>
          <a:xfrm>
            <a:off x="2286000" y="2133600"/>
            <a:ext cx="0" cy="37338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057400" y="5638800"/>
            <a:ext cx="228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057400" y="5638800"/>
            <a:ext cx="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158423" y="5889888"/>
            <a:ext cx="571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6</a:t>
            </a:r>
            <a:endParaRPr lang="en-US" sz="2800" dirty="0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533400" y="6123789"/>
            <a:ext cx="152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2590800" y="6123789"/>
            <a:ext cx="1447800" cy="716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33400" y="5909197"/>
            <a:ext cx="0" cy="33781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038600" y="5982593"/>
            <a:ext cx="0" cy="33781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028950" y="3469750"/>
            <a:ext cx="571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endParaRPr lang="en-US" sz="2800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1466850" y="5753100"/>
            <a:ext cx="0" cy="22949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124200" y="5752653"/>
            <a:ext cx="0" cy="22949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234045" y="3738890"/>
            <a:ext cx="571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3086100" y="5334000"/>
            <a:ext cx="571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75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r>
              <a:rPr lang="en-US" dirty="0" smtClean="0"/>
              <a:t>Find the area of each figure.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70150"/>
            <a:ext cx="3429577" cy="2265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716068" y="3058180"/>
            <a:ext cx="571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1638300" y="4505980"/>
            <a:ext cx="571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3429000" y="3429000"/>
            <a:ext cx="571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2476500" y="3688773"/>
            <a:ext cx="571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4648200" y="2274026"/>
                <a:ext cx="3733800" cy="33527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Solution</a:t>
                </a:r>
                <a:r>
                  <a:rPr lang="en-US" sz="2400" dirty="0" smtClean="0"/>
                  <a:t>: 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Area of a Rhombus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(8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×6)</m:t>
                      </m:r>
                    </m:oMath>
                  </m:oMathPara>
                </a14:m>
                <a:endParaRPr lang="en-US" sz="2400" b="0" dirty="0" smtClean="0">
                  <a:ea typeface="Cambria Math"/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×48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𝟐𝟒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274026"/>
                <a:ext cx="3733800" cy="3352713"/>
              </a:xfrm>
              <a:prstGeom prst="rect">
                <a:avLst/>
              </a:prstGeom>
              <a:blipFill rotWithShape="1">
                <a:blip r:embed="rId3"/>
                <a:stretch>
                  <a:fillRect l="-2614" t="-1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70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228600" y="1600200"/>
            <a:ext cx="8407893" cy="87173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Find the area for the following diagrams in your groups.</a:t>
            </a:r>
          </a:p>
          <a:p>
            <a:pPr marL="45720" indent="0">
              <a:buNone/>
            </a:pPr>
            <a:r>
              <a:rPr lang="en-US" dirty="0" smtClean="0"/>
              <a:t>1.)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57909" y="2276502"/>
            <a:ext cx="3505200" cy="3284236"/>
            <a:chOff x="381000" y="2438400"/>
            <a:chExt cx="3505200" cy="3284236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2438400"/>
              <a:ext cx="3505200" cy="27748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2826327" y="3302615"/>
              <a:ext cx="5715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45410" y="5199416"/>
              <a:ext cx="5715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52500" y="3352800"/>
              <a:ext cx="5715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</p:grpSp>
      <p:cxnSp>
        <p:nvCxnSpPr>
          <p:cNvPr id="11" name="Straight Connector 10"/>
          <p:cNvCxnSpPr>
            <a:endCxn id="2050" idx="2"/>
          </p:cNvCxnSpPr>
          <p:nvPr/>
        </p:nvCxnSpPr>
        <p:spPr>
          <a:xfrm>
            <a:off x="2096655" y="2338257"/>
            <a:ext cx="13854" cy="2713116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881909" y="4800600"/>
            <a:ext cx="228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881909" y="4800600"/>
            <a:ext cx="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1965036" y="3602198"/>
                <a:ext cx="838200" cy="436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0" i="1" dirty="0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5036" y="3602198"/>
                <a:ext cx="838200" cy="43640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4768273" y="2286087"/>
                <a:ext cx="3733800" cy="3447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Solution</a:t>
                </a:r>
                <a:r>
                  <a:rPr lang="en-US" sz="2400" dirty="0" smtClean="0"/>
                  <a:t>: 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Area of a Square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(4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×2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</m:ra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b="0" dirty="0" smtClean="0">
                  <a:ea typeface="Cambria Math"/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×8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𝟒</m:t>
                      </m:r>
                      <m:rad>
                        <m:radPr>
                          <m:degHide m:val="on"/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8273" y="2286087"/>
                <a:ext cx="3733800" cy="3447610"/>
              </a:xfrm>
              <a:prstGeom prst="rect">
                <a:avLst/>
              </a:prstGeom>
              <a:blipFill rotWithShape="1">
                <a:blip r:embed="rId4"/>
                <a:stretch>
                  <a:fillRect l="-2447" t="-12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7345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228600" y="1600200"/>
            <a:ext cx="8407893" cy="87173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Find the area for the following diagrams in your groups.</a:t>
            </a:r>
          </a:p>
          <a:p>
            <a:pPr marL="45720" indent="0">
              <a:buNone/>
            </a:pPr>
            <a:r>
              <a:rPr lang="en-US" dirty="0"/>
              <a:t>2</a:t>
            </a:r>
            <a:r>
              <a:rPr lang="en-US" dirty="0" smtClean="0"/>
              <a:t>.)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81000" y="2703729"/>
            <a:ext cx="3429577" cy="2265168"/>
            <a:chOff x="533399" y="2590800"/>
            <a:chExt cx="3429577" cy="2265168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399" y="2590800"/>
              <a:ext cx="3429577" cy="2265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1685923" y="2803236"/>
              <a:ext cx="5715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 smtClean="0"/>
                <a:t>2</a:t>
              </a:r>
              <a:endParaRPr lang="en-US" sz="22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438400" y="3836313"/>
              <a:ext cx="5715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 smtClean="0"/>
                <a:t>2</a:t>
              </a:r>
              <a:endParaRPr lang="en-US" sz="22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90800" y="2937163"/>
              <a:ext cx="5715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 smtClean="0"/>
                <a:t>5</a:t>
              </a:r>
              <a:endParaRPr lang="en-US" sz="22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409700" y="3683913"/>
              <a:ext cx="5715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/>
                <a:t>5</a:t>
              </a:r>
              <a:endParaRPr lang="en-US" sz="2200" b="1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648200" y="2274026"/>
                <a:ext cx="3733800" cy="33527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Solution</a:t>
                </a:r>
                <a:r>
                  <a:rPr lang="en-US" sz="2400" dirty="0" smtClean="0"/>
                  <a:t>: 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Area of a Rhombus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(4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×10)</m:t>
                      </m:r>
                    </m:oMath>
                  </m:oMathPara>
                </a14:m>
                <a:endParaRPr lang="en-US" sz="2400" b="0" dirty="0" smtClean="0">
                  <a:ea typeface="Cambria Math"/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×40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𝟐𝟎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274026"/>
                <a:ext cx="3733800" cy="3352713"/>
              </a:xfrm>
              <a:prstGeom prst="rect">
                <a:avLst/>
              </a:prstGeom>
              <a:blipFill rotWithShape="1">
                <a:blip r:embed="rId3"/>
                <a:stretch>
                  <a:fillRect l="-2614" t="-1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816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228600" y="1600200"/>
            <a:ext cx="8407893" cy="87173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Find the area for the following diagrams in your groups.</a:t>
            </a:r>
          </a:p>
          <a:p>
            <a:pPr marL="45720" indent="0">
              <a:buNone/>
            </a:pPr>
            <a:r>
              <a:rPr lang="en-US" dirty="0" smtClean="0"/>
              <a:t>3.)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228600" y="2209800"/>
            <a:ext cx="4114800" cy="3581400"/>
            <a:chOff x="76200" y="2209800"/>
            <a:chExt cx="4114800" cy="358140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2209800"/>
              <a:ext cx="3405187" cy="3312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2803236" y="2743200"/>
              <a:ext cx="5715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14400" y="2677180"/>
              <a:ext cx="5715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619500" y="4191000"/>
              <a:ext cx="5715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200" y="4191000"/>
              <a:ext cx="5715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66900" y="5267980"/>
              <a:ext cx="5715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8</a:t>
              </a:r>
              <a:endParaRPr lang="en-US" sz="2800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4731327" y="2857289"/>
                <a:ext cx="3657600" cy="3399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Solution</a:t>
                </a:r>
                <a:r>
                  <a:rPr lang="en-US" sz="2400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Separate the Areas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(8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×3)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(8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×4)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=12+32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𝟒𝟒</m:t>
                      </m:r>
                    </m:oMath>
                  </m:oMathPara>
                </a14:m>
                <a:endParaRPr lang="en-US" sz="2400" b="1" dirty="0" smtClean="0"/>
              </a:p>
              <a:p>
                <a:pPr>
                  <a:spcAft>
                    <a:spcPts val="1200"/>
                  </a:spcAft>
                </a:pPr>
                <a:endParaRPr lang="en-US" sz="2400" b="1" dirty="0" smtClean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1327" y="2857289"/>
                <a:ext cx="3657600" cy="3399905"/>
              </a:xfrm>
              <a:prstGeom prst="rect">
                <a:avLst/>
              </a:prstGeom>
              <a:blipFill rotWithShape="1">
                <a:blip r:embed="rId3"/>
                <a:stretch>
                  <a:fillRect l="-2500" t="-12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>
            <a:off x="609600" y="3962400"/>
            <a:ext cx="3200400" cy="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179782" y="2280699"/>
            <a:ext cx="0" cy="16764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133600" y="2857289"/>
            <a:ext cx="571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6816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228600" y="1600200"/>
            <a:ext cx="8407893" cy="87173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Find the area for the following diagrams in your groups.</a:t>
            </a:r>
          </a:p>
          <a:p>
            <a:pPr marL="45720" indent="0">
              <a:buNone/>
            </a:pPr>
            <a:r>
              <a:rPr lang="en-US" dirty="0"/>
              <a:t>4</a:t>
            </a:r>
            <a:r>
              <a:rPr lang="en-US" dirty="0" smtClean="0"/>
              <a:t>.)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57200" y="2371436"/>
            <a:ext cx="3619500" cy="2276764"/>
            <a:chOff x="457200" y="2371436"/>
            <a:chExt cx="3619500" cy="2276764"/>
          </a:xfrm>
        </p:grpSpPr>
        <p:sp>
          <p:nvSpPr>
            <p:cNvPr id="3" name="Right Triangle 2"/>
            <p:cNvSpPr/>
            <p:nvPr/>
          </p:nvSpPr>
          <p:spPr>
            <a:xfrm rot="5400000">
              <a:off x="1562100" y="2133600"/>
              <a:ext cx="1828800" cy="3200400"/>
            </a:xfrm>
            <a:prstGeom prst="rt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57200" y="3276600"/>
              <a:ext cx="5715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943100" y="2371436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12</a:t>
              </a:r>
              <a:endParaRPr lang="en-US" sz="28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513445" y="3524355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13</a:t>
              </a:r>
              <a:endParaRPr lang="en-US" sz="2800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572000" y="2133600"/>
                <a:ext cx="3733800" cy="37220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Solution</a:t>
                </a:r>
                <a:r>
                  <a:rPr lang="en-US" sz="2400" dirty="0" smtClean="0"/>
                  <a:t>: 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Area of a Square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(12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×5)</m:t>
                      </m:r>
                    </m:oMath>
                  </m:oMathPara>
                </a14:m>
                <a:endParaRPr lang="en-US" sz="2400" b="0" dirty="0" smtClean="0">
                  <a:ea typeface="Cambria Math"/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×60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𝟑𝟎</m:t>
                      </m:r>
                    </m:oMath>
                  </m:oMathPara>
                </a14:m>
                <a:endParaRPr lang="en-US" sz="2400" b="1" dirty="0" smtClean="0"/>
              </a:p>
              <a:p>
                <a:pPr>
                  <a:spcAft>
                    <a:spcPts val="1200"/>
                  </a:spcAft>
                </a:pPr>
                <a:endParaRPr lang="en-US" sz="2400" b="1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133600"/>
                <a:ext cx="3733800" cy="3722045"/>
              </a:xfrm>
              <a:prstGeom prst="rect">
                <a:avLst/>
              </a:prstGeom>
              <a:blipFill rotWithShape="1">
                <a:blip r:embed="rId2"/>
                <a:stretch>
                  <a:fillRect l="-2447" t="-11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816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228600" y="1600200"/>
            <a:ext cx="8407893" cy="87173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Find the area for the following diagrams in your groups.</a:t>
            </a:r>
          </a:p>
          <a:p>
            <a:pPr marL="45720" indent="0">
              <a:buNone/>
            </a:pPr>
            <a:r>
              <a:rPr lang="en-US" dirty="0"/>
              <a:t>5</a:t>
            </a:r>
            <a:r>
              <a:rPr lang="en-US" dirty="0" smtClean="0"/>
              <a:t>.)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815562" y="2288309"/>
            <a:ext cx="3018903" cy="2667000"/>
            <a:chOff x="1796928" y="2590800"/>
            <a:chExt cx="3018903" cy="2667000"/>
          </a:xfrm>
        </p:grpSpPr>
        <p:grpSp>
          <p:nvGrpSpPr>
            <p:cNvPr id="11" name="Group 10"/>
            <p:cNvGrpSpPr/>
            <p:nvPr/>
          </p:nvGrpSpPr>
          <p:grpSpPr>
            <a:xfrm>
              <a:off x="1796928" y="2590800"/>
              <a:ext cx="3018903" cy="2667000"/>
              <a:chOff x="1828800" y="2438400"/>
              <a:chExt cx="3018903" cy="2667000"/>
            </a:xfrm>
          </p:grpSpPr>
          <p:pic>
            <p:nvPicPr>
              <p:cNvPr id="4098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8800" y="2438400"/>
                <a:ext cx="3018903" cy="17256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6" name="Straight Connector 5"/>
              <p:cNvCxnSpPr/>
              <p:nvPr/>
            </p:nvCxnSpPr>
            <p:spPr>
              <a:xfrm>
                <a:off x="4825067" y="4164012"/>
                <a:ext cx="0" cy="9413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828800" y="4164012"/>
                <a:ext cx="2996267" cy="9413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Straight Connector 12"/>
            <p:cNvCxnSpPr/>
            <p:nvPr/>
          </p:nvCxnSpPr>
          <p:spPr>
            <a:xfrm flipH="1">
              <a:off x="1796928" y="4087812"/>
              <a:ext cx="2286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018601" y="4087812"/>
              <a:ext cx="0" cy="228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4564595" y="4495800"/>
              <a:ext cx="2286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564595" y="4272106"/>
              <a:ext cx="0" cy="228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/>
          <p:cNvCxnSpPr/>
          <p:nvPr/>
        </p:nvCxnSpPr>
        <p:spPr>
          <a:xfrm>
            <a:off x="815560" y="4013921"/>
            <a:ext cx="2996267" cy="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771898" y="4253782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5</a:t>
            </a:r>
            <a:endParaRPr lang="en-US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995616" y="3583709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12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171698" y="4493644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13</a:t>
            </a:r>
            <a:endParaRPr lang="en-US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027943" y="2689450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15</a:t>
            </a:r>
            <a:endParaRPr lang="en-US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72660" y="2974109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9</a:t>
            </a:r>
            <a:endParaRPr lang="en-US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4572000" y="2498262"/>
                <a:ext cx="3962400" cy="3399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Solution</a:t>
                </a:r>
                <a:r>
                  <a:rPr lang="en-US" sz="2400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Separate the Areas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(12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×5)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(12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×9)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=30+54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𝟖𝟒</m:t>
                      </m:r>
                    </m:oMath>
                  </m:oMathPara>
                </a14:m>
                <a:endParaRPr lang="en-US" sz="2400" b="1" dirty="0" smtClean="0"/>
              </a:p>
              <a:p>
                <a:pPr>
                  <a:spcAft>
                    <a:spcPts val="1200"/>
                  </a:spcAft>
                </a:pPr>
                <a:endParaRPr lang="en-US" sz="2400" b="1" dirty="0" smtClean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498262"/>
                <a:ext cx="3962400" cy="3399905"/>
              </a:xfrm>
              <a:prstGeom prst="rect">
                <a:avLst/>
              </a:prstGeom>
              <a:blipFill rotWithShape="1">
                <a:blip r:embed="rId3"/>
                <a:stretch>
                  <a:fillRect l="-2308" t="-12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816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214745" y="1540434"/>
            <a:ext cx="8407893" cy="87173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Find the area for the following diagrams in your groups.</a:t>
            </a:r>
          </a:p>
          <a:p>
            <a:pPr marL="45720" indent="0">
              <a:buNone/>
            </a:pPr>
            <a:r>
              <a:rPr lang="en-US" dirty="0"/>
              <a:t>6</a:t>
            </a:r>
            <a:r>
              <a:rPr lang="en-US" dirty="0" smtClean="0"/>
              <a:t>.)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4920673" y="3962400"/>
                <a:ext cx="3962400" cy="3077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Solution</a:t>
                </a:r>
                <a:r>
                  <a:rPr lang="en-US" sz="2400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Separate the Areas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12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×4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+(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=48+36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𝟖𝟒</m:t>
                      </m:r>
                    </m:oMath>
                  </m:oMathPara>
                </a14:m>
                <a:endParaRPr lang="en-US" sz="2400" b="1" dirty="0" smtClean="0"/>
              </a:p>
              <a:p>
                <a:pPr>
                  <a:spcAft>
                    <a:spcPts val="1200"/>
                  </a:spcAft>
                </a:pPr>
                <a:endParaRPr lang="en-US" sz="2400" b="1" dirty="0" smtClean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0673" y="3962400"/>
                <a:ext cx="3962400" cy="3077766"/>
              </a:xfrm>
              <a:prstGeom prst="rect">
                <a:avLst/>
              </a:prstGeom>
              <a:blipFill rotWithShape="1">
                <a:blip r:embed="rId2"/>
                <a:stretch>
                  <a:fillRect l="-2308" t="-13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25" name="Group 5124"/>
          <p:cNvGrpSpPr/>
          <p:nvPr/>
        </p:nvGrpSpPr>
        <p:grpSpPr>
          <a:xfrm>
            <a:off x="158750" y="2057400"/>
            <a:ext cx="5181600" cy="2624640"/>
            <a:chOff x="158750" y="2057400"/>
            <a:chExt cx="5181600" cy="2624640"/>
          </a:xfrm>
        </p:grpSpPr>
        <p:grpSp>
          <p:nvGrpSpPr>
            <p:cNvPr id="23" name="Group 22"/>
            <p:cNvGrpSpPr/>
            <p:nvPr/>
          </p:nvGrpSpPr>
          <p:grpSpPr>
            <a:xfrm>
              <a:off x="158750" y="2057400"/>
              <a:ext cx="5181600" cy="2624640"/>
              <a:chOff x="584200" y="2855267"/>
              <a:chExt cx="5181600" cy="2624640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584200" y="3240730"/>
                <a:ext cx="5181600" cy="2239177"/>
                <a:chOff x="685800" y="2667000"/>
                <a:chExt cx="5181600" cy="2239177"/>
              </a:xfrm>
            </p:grpSpPr>
            <p:pic>
              <p:nvPicPr>
                <p:cNvPr id="5123" name="Picture 3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5800" y="2667000"/>
                  <a:ext cx="5181600" cy="2239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cxnSp>
              <p:nvCxnSpPr>
                <p:cNvPr id="9" name="Straight Connector 8"/>
                <p:cNvCxnSpPr/>
                <p:nvPr/>
              </p:nvCxnSpPr>
              <p:spPr>
                <a:xfrm>
                  <a:off x="4114800" y="3124200"/>
                  <a:ext cx="228600" cy="2286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flipV="1">
                  <a:off x="5106555" y="3048000"/>
                  <a:ext cx="228600" cy="2286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1219200" y="3048000"/>
                  <a:ext cx="228600" cy="1905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" name="Straight Connector 21"/>
              <p:cNvCxnSpPr/>
              <p:nvPr/>
            </p:nvCxnSpPr>
            <p:spPr>
              <a:xfrm>
                <a:off x="1676400" y="3240730"/>
                <a:ext cx="0" cy="1119588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lg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774700" y="3374234"/>
                <a:ext cx="5715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6</a:t>
                </a:r>
                <a:endParaRPr lang="en-US" sz="2400" b="1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676400" y="3505197"/>
                <a:ext cx="5715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4</a:t>
                </a:r>
                <a:endParaRPr lang="en-US" sz="2400" b="1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819400" y="2855267"/>
                <a:ext cx="5715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12</a:t>
                </a:r>
                <a:endParaRPr lang="en-US" sz="2400" b="1" dirty="0"/>
              </a:p>
            </p:txBody>
          </p:sp>
        </p:grpSp>
        <p:grpSp>
          <p:nvGrpSpPr>
            <p:cNvPr id="5124" name="Group 5123"/>
            <p:cNvGrpSpPr/>
            <p:nvPr/>
          </p:nvGrpSpPr>
          <p:grpSpPr>
            <a:xfrm rot="2664714">
              <a:off x="4072478" y="4381067"/>
              <a:ext cx="228600" cy="228600"/>
              <a:chOff x="2057400" y="4953000"/>
              <a:chExt cx="228600" cy="228600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>
                <a:off x="2057400" y="4953000"/>
                <a:ext cx="0" cy="2286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2057400" y="4953000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26816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228600" y="1600200"/>
            <a:ext cx="8407893" cy="87173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Find the area for the following diagrams in your groups.</a:t>
            </a:r>
          </a:p>
          <a:p>
            <a:pPr marL="45720" indent="0">
              <a:buNone/>
            </a:pPr>
            <a:r>
              <a:rPr lang="en-US" dirty="0"/>
              <a:t>7</a:t>
            </a:r>
            <a:r>
              <a:rPr lang="en-US" dirty="0" smtClean="0"/>
              <a:t>.)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876800" y="2285999"/>
                <a:ext cx="3733800" cy="37220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Solution</a:t>
                </a:r>
                <a:r>
                  <a:rPr lang="en-US" sz="2400" dirty="0" smtClean="0"/>
                  <a:t>: 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Area of a Square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(7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×7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ra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b="0" dirty="0" smtClean="0">
                  <a:ea typeface="Cambria Math"/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×28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𝟏𝟒</m:t>
                      </m:r>
                    </m:oMath>
                  </m:oMathPara>
                </a14:m>
                <a:endParaRPr lang="en-US" sz="2400" b="1" dirty="0" smtClean="0"/>
              </a:p>
              <a:p>
                <a:pPr>
                  <a:spcAft>
                    <a:spcPts val="1200"/>
                  </a:spcAft>
                </a:pPr>
                <a:endParaRPr lang="en-US" sz="2400" b="1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285999"/>
                <a:ext cx="3733800" cy="3722045"/>
              </a:xfrm>
              <a:prstGeom prst="rect">
                <a:avLst/>
              </a:prstGeom>
              <a:blipFill rotWithShape="1">
                <a:blip r:embed="rId2"/>
                <a:stretch>
                  <a:fillRect l="-2447" t="-11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1279812" y="2569941"/>
            <a:ext cx="2777837" cy="2209800"/>
            <a:chOff x="498763" y="2588338"/>
            <a:chExt cx="2777837" cy="2209800"/>
          </a:xfrm>
        </p:grpSpPr>
        <p:grpSp>
          <p:nvGrpSpPr>
            <p:cNvPr id="9" name="Group 8"/>
            <p:cNvGrpSpPr/>
            <p:nvPr/>
          </p:nvGrpSpPr>
          <p:grpSpPr>
            <a:xfrm>
              <a:off x="612486" y="2588338"/>
              <a:ext cx="2664114" cy="2209800"/>
              <a:chOff x="914400" y="2667000"/>
              <a:chExt cx="2664114" cy="2209800"/>
            </a:xfrm>
          </p:grpSpPr>
          <p:sp>
            <p:nvSpPr>
              <p:cNvPr id="3" name="Right Triangle 2"/>
              <p:cNvSpPr/>
              <p:nvPr/>
            </p:nvSpPr>
            <p:spPr>
              <a:xfrm>
                <a:off x="914400" y="2667000"/>
                <a:ext cx="2664114" cy="2209800"/>
              </a:xfrm>
              <a:prstGeom prst="rtTriangl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" name="Straight Connector 4"/>
              <p:cNvCxnSpPr/>
              <p:nvPr/>
            </p:nvCxnSpPr>
            <p:spPr>
              <a:xfrm flipH="1">
                <a:off x="914400" y="4648200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1136073" y="4648200"/>
                <a:ext cx="0" cy="2286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2054514" y="3274597"/>
                <a:ext cx="5715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14</a:t>
                </a:r>
                <a:endParaRPr lang="en-US" sz="2400" b="1" dirty="0"/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498763" y="2819400"/>
                  <a:ext cx="67079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/>
                    <a:t>45</a:t>
                  </a:r>
                  <a14:m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a14:m>
                  <a:endParaRPr lang="en-US" sz="2400" b="1" dirty="0"/>
                </a:p>
              </p:txBody>
            </p:sp>
          </mc:Choice>
          <mc:Fallback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8763" y="2819400"/>
                  <a:ext cx="670791" cy="4616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14545" t="-9211" r="-909" b="-3026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866899" y="4756650"/>
                <a:ext cx="952500" cy="50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𝟕</m:t>
                      </m:r>
                      <m:rad>
                        <m:radPr>
                          <m:degHide m:val="on"/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899" y="4756650"/>
                <a:ext cx="952500" cy="50520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571500" y="3429000"/>
                <a:ext cx="952500" cy="50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𝟕</m:t>
                      </m:r>
                      <m:rad>
                        <m:radPr>
                          <m:degHide m:val="on"/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" y="3429000"/>
                <a:ext cx="952500" cy="50520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816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We are going to finish up the examples from yesterday.</a:t>
            </a:r>
          </a:p>
          <a:p>
            <a:endParaRPr lang="en-US" sz="3200" dirty="0"/>
          </a:p>
          <a:p>
            <a:r>
              <a:rPr lang="en-US" sz="3200" dirty="0" smtClean="0"/>
              <a:t>Refer to the 11-1 Presentation for solutions to those problems.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0897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228600" y="1600200"/>
            <a:ext cx="8407893" cy="87173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Find the area for the following diagrams in your groups.</a:t>
            </a:r>
          </a:p>
          <a:p>
            <a:pPr marL="45720" indent="0">
              <a:buNone/>
            </a:pPr>
            <a:r>
              <a:rPr lang="en-US" dirty="0"/>
              <a:t>8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1818" y="3386975"/>
            <a:ext cx="340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</a:t>
            </a:r>
            <a:endParaRPr lang="en-US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362200" y="4600197"/>
                <a:ext cx="843973" cy="50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latin typeface="Cambria Math"/>
                        </a:rPr>
                        <m:t>𝟖</m:t>
                      </m:r>
                      <m:rad>
                        <m:radPr>
                          <m:degHide m:val="on"/>
                          <m:ctrlPr>
                            <a:rPr lang="en-US" sz="2400" b="1" i="1" dirty="0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 dirty="0" smtClean="0">
                              <a:latin typeface="Cambria Math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4600197"/>
                <a:ext cx="843973" cy="50520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762000" y="2464877"/>
            <a:ext cx="4383809" cy="2209800"/>
            <a:chOff x="762000" y="2464877"/>
            <a:chExt cx="4383809" cy="2209800"/>
          </a:xfrm>
        </p:grpSpPr>
        <p:sp>
          <p:nvSpPr>
            <p:cNvPr id="3" name="Right Triangle 2"/>
            <p:cNvSpPr/>
            <p:nvPr/>
          </p:nvSpPr>
          <p:spPr>
            <a:xfrm>
              <a:off x="802409" y="2464877"/>
              <a:ext cx="4343400" cy="2209800"/>
            </a:xfrm>
            <a:prstGeom prst="rt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393373" y="2922077"/>
              <a:ext cx="571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16</a:t>
              </a:r>
              <a:endParaRPr lang="en-US" sz="2400" b="1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 flipH="1">
              <a:off x="802409" y="4425218"/>
              <a:ext cx="2286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024082" y="4425218"/>
              <a:ext cx="0" cy="228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762000" y="2590800"/>
                  <a:ext cx="67079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/>
                    <a:t>60</a:t>
                  </a:r>
                  <a14:m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a14:m>
                  <a:endParaRPr lang="en-US" sz="2400" b="1" dirty="0"/>
                </a:p>
              </p:txBody>
            </p:sp>
          </mc:Choice>
          <mc:Fallback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2000" y="2590800"/>
                  <a:ext cx="670791" cy="4616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13636" t="-9211" r="-909" b="-3026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5145809" y="2133600"/>
                <a:ext cx="3733800" cy="3816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Solution</a:t>
                </a:r>
                <a:r>
                  <a:rPr lang="en-US" sz="2400" dirty="0" smtClean="0"/>
                  <a:t>: 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Area of a Square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(8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×8)</m:t>
                      </m:r>
                    </m:oMath>
                  </m:oMathPara>
                </a14:m>
                <a:endParaRPr lang="en-US" sz="2400" b="0" dirty="0" smtClean="0">
                  <a:ea typeface="Cambria Math"/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×64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𝟑𝟐</m:t>
                      </m:r>
                      <m:rad>
                        <m:radPr>
                          <m:degHide m:val="on"/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US" sz="2400" b="1" dirty="0" smtClean="0"/>
              </a:p>
              <a:p>
                <a:pPr>
                  <a:spcAft>
                    <a:spcPts val="1200"/>
                  </a:spcAft>
                </a:pPr>
                <a:endParaRPr lang="en-US" sz="2400" b="1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5809" y="2133600"/>
                <a:ext cx="3733800" cy="3816942"/>
              </a:xfrm>
              <a:prstGeom prst="rect">
                <a:avLst/>
              </a:prstGeom>
              <a:blipFill rotWithShape="1">
                <a:blip r:embed="rId4"/>
                <a:stretch>
                  <a:fillRect l="-2447" t="-1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816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228600" y="1600200"/>
            <a:ext cx="8407893" cy="87173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Find the area for the following diagrams in your groups.</a:t>
            </a:r>
          </a:p>
          <a:p>
            <a:pPr marL="45720" indent="0">
              <a:buNone/>
            </a:pPr>
            <a:r>
              <a:rPr lang="en-US" dirty="0"/>
              <a:t>9</a:t>
            </a:r>
            <a:r>
              <a:rPr lang="en-US" dirty="0" smtClean="0"/>
              <a:t>.)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078346" y="2720032"/>
            <a:ext cx="3527137" cy="2209800"/>
            <a:chOff x="761999" y="2464877"/>
            <a:chExt cx="3527137" cy="2209800"/>
          </a:xfrm>
        </p:grpSpPr>
        <p:sp>
          <p:nvSpPr>
            <p:cNvPr id="6" name="Right Triangle 5"/>
            <p:cNvSpPr/>
            <p:nvPr/>
          </p:nvSpPr>
          <p:spPr>
            <a:xfrm>
              <a:off x="802409" y="2464877"/>
              <a:ext cx="3486727" cy="2209800"/>
            </a:xfrm>
            <a:prstGeom prst="rt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60022" y="3019136"/>
              <a:ext cx="571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20</a:t>
              </a:r>
              <a:endParaRPr lang="en-US" sz="2400" b="1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 flipH="1">
              <a:off x="802409" y="4425218"/>
              <a:ext cx="2286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024082" y="4425218"/>
              <a:ext cx="0" cy="228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761999" y="2683163"/>
                  <a:ext cx="67079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/>
                    <a:t>5</a:t>
                  </a:r>
                  <a:r>
                    <a:rPr lang="en-US" sz="2400" b="1" dirty="0" smtClean="0"/>
                    <a:t>0</a:t>
                  </a:r>
                  <a14:m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a14:m>
                  <a:endParaRPr lang="en-US" sz="2400" b="1" dirty="0"/>
                </a:p>
              </p:txBody>
            </p:sp>
          </mc:Choice>
          <mc:Fallback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1999" y="2683163"/>
                  <a:ext cx="670791" cy="46166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14545" t="-9211" r="-909" b="-3026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" name="TextBox 10"/>
          <p:cNvSpPr txBox="1"/>
          <p:nvPr/>
        </p:nvSpPr>
        <p:spPr>
          <a:xfrm>
            <a:off x="326736" y="3581400"/>
            <a:ext cx="90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12.9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196523" y="4876800"/>
            <a:ext cx="90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15.3</a:t>
            </a:r>
            <a:endParaRPr lang="en-US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5145809" y="2438399"/>
                <a:ext cx="3733800" cy="3765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Solution</a:t>
                </a:r>
                <a:r>
                  <a:rPr lang="en-US" sz="2400" dirty="0" smtClean="0"/>
                  <a:t>: 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Area of a Square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(15.3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×12.9)</m:t>
                      </m:r>
                    </m:oMath>
                  </m:oMathPara>
                </a14:m>
                <a:endParaRPr lang="en-US" sz="2400" b="0" dirty="0" smtClean="0">
                  <a:ea typeface="Cambria Math"/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×197.37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𝟗𝟖</m:t>
                      </m:r>
                      <m:r>
                        <a:rPr lang="en-US" sz="2400" b="1" i="1" smtClean="0">
                          <a:latin typeface="Cambria Math"/>
                        </a:rPr>
                        <m:t>.</m:t>
                      </m:r>
                      <m:r>
                        <a:rPr lang="en-US" sz="2400" b="1" i="1" smtClean="0">
                          <a:latin typeface="Cambria Math"/>
                        </a:rPr>
                        <m:t>𝟔𝟖𝟓</m:t>
                      </m:r>
                    </m:oMath>
                  </m:oMathPara>
                </a14:m>
                <a:endParaRPr lang="en-US" sz="2400" b="1" dirty="0" smtClean="0"/>
              </a:p>
              <a:p>
                <a:pPr>
                  <a:spcAft>
                    <a:spcPts val="1200"/>
                  </a:spcAft>
                </a:pPr>
                <a:endParaRPr lang="en-US" sz="2400" b="1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5809" y="2438399"/>
                <a:ext cx="3733800" cy="3765583"/>
              </a:xfrm>
              <a:prstGeom prst="rect">
                <a:avLst/>
              </a:prstGeom>
              <a:blipFill rotWithShape="1">
                <a:blip r:embed="rId3"/>
                <a:stretch>
                  <a:fillRect l="-2447" t="-11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816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50292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Content Objective</a:t>
            </a:r>
            <a:r>
              <a:rPr lang="en-US" sz="3200" dirty="0" smtClean="0"/>
              <a:t>: Students will be able to </a:t>
            </a:r>
            <a:r>
              <a:rPr lang="en-US" sz="3200" dirty="0" smtClean="0"/>
              <a:t>use postulates and theorems to find the area of parallelograms, triangles, and rhombuses.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b="1" u="sng" dirty="0" smtClean="0"/>
              <a:t>Language Objective</a:t>
            </a:r>
            <a:r>
              <a:rPr lang="en-US" sz="3200" dirty="0" smtClean="0"/>
              <a:t>: Students will be able to </a:t>
            </a:r>
            <a:r>
              <a:rPr lang="en-US" sz="3200" dirty="0" smtClean="0"/>
              <a:t>identify polygons and their appropriate area formulas.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5815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116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 to Number 3 on the 1-1 Introduction Sheet</a:t>
            </a:r>
            <a:endParaRPr lang="en-US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743200"/>
            <a:ext cx="3657600" cy="32932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" y="15240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Estimate the are using square units. Explain how you found it quickly (i.e. not just “counting squares”)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181600" y="2819400"/>
            <a:ext cx="3581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Just take a Guess. </a:t>
            </a:r>
          </a:p>
          <a:p>
            <a:endParaRPr lang="en-US" sz="2800" dirty="0"/>
          </a:p>
          <a:p>
            <a:r>
              <a:rPr lang="en-US" sz="2800" dirty="0" smtClean="0"/>
              <a:t>No right or wrong with this one.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062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a Parallelogram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559826"/>
                <a:ext cx="8763000" cy="1694627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b="1" u="sng" dirty="0" smtClean="0"/>
                  <a:t>Theorem 11-2</a:t>
                </a:r>
                <a:r>
                  <a:rPr lang="en-US" dirty="0" smtClean="0"/>
                  <a:t>: The area of a parallelogram equals the product of a base and the height to that base. 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Equation: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𝑏h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559826"/>
                <a:ext cx="8763000" cy="1694627"/>
              </a:xfrm>
              <a:blipFill rotWithShape="1">
                <a:blip r:embed="rId2"/>
                <a:stretch>
                  <a:fillRect l="-1113" t="-4676" b="-3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536045" y="5252599"/>
            <a:ext cx="571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</a:rPr>
              <a:t>b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14390" y="4185799"/>
            <a:ext cx="571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</a:rPr>
              <a:t>h</a:t>
            </a:r>
            <a:endParaRPr lang="en-US" sz="2800" i="1" dirty="0">
              <a:solidFill>
                <a:srgbClr val="FF0000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7015883" y="3669426"/>
            <a:ext cx="762000" cy="1709410"/>
            <a:chOff x="2133600" y="3767493"/>
            <a:chExt cx="762000" cy="1709410"/>
          </a:xfrm>
        </p:grpSpPr>
        <p:cxnSp>
          <p:nvCxnSpPr>
            <p:cNvPr id="11" name="Straight Connector 10"/>
            <p:cNvCxnSpPr/>
            <p:nvPr/>
          </p:nvCxnSpPr>
          <p:spPr>
            <a:xfrm flipH="1">
              <a:off x="2133600" y="3767493"/>
              <a:ext cx="67541" cy="170941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2133600" y="3767493"/>
              <a:ext cx="762000" cy="170941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201141" y="3767493"/>
              <a:ext cx="694459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3943349" y="3669426"/>
            <a:ext cx="3115541" cy="1676400"/>
            <a:chOff x="2865004" y="3522227"/>
            <a:chExt cx="3115541" cy="1676400"/>
          </a:xfrm>
        </p:grpSpPr>
        <p:cxnSp>
          <p:nvCxnSpPr>
            <p:cNvPr id="19" name="Straight Connector 18"/>
            <p:cNvCxnSpPr/>
            <p:nvPr/>
          </p:nvCxnSpPr>
          <p:spPr>
            <a:xfrm flipH="1">
              <a:off x="5696527" y="3789790"/>
              <a:ext cx="250536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5696527" y="3561190"/>
              <a:ext cx="0" cy="228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oup 31"/>
            <p:cNvGrpSpPr/>
            <p:nvPr/>
          </p:nvGrpSpPr>
          <p:grpSpPr>
            <a:xfrm>
              <a:off x="2865004" y="3522227"/>
              <a:ext cx="3115541" cy="1676400"/>
              <a:chOff x="838200" y="4800600"/>
              <a:chExt cx="3115541" cy="1676400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flipH="1">
                <a:off x="3886200" y="4800600"/>
                <a:ext cx="67541" cy="1676400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lg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1600200" y="4800600"/>
                <a:ext cx="2353541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>
                <a:off x="838200" y="4800600"/>
                <a:ext cx="762000" cy="16764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838200" y="6477000"/>
                <a:ext cx="304800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" name="Group 33"/>
          <p:cNvGrpSpPr/>
          <p:nvPr/>
        </p:nvGrpSpPr>
        <p:grpSpPr>
          <a:xfrm>
            <a:off x="3943349" y="3669426"/>
            <a:ext cx="762000" cy="1709410"/>
            <a:chOff x="2133600" y="3767493"/>
            <a:chExt cx="762000" cy="1709410"/>
          </a:xfrm>
        </p:grpSpPr>
        <p:cxnSp>
          <p:nvCxnSpPr>
            <p:cNvPr id="35" name="Straight Connector 34"/>
            <p:cNvCxnSpPr/>
            <p:nvPr/>
          </p:nvCxnSpPr>
          <p:spPr>
            <a:xfrm flipH="1">
              <a:off x="2133600" y="3767493"/>
              <a:ext cx="67541" cy="170941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2133600" y="3767493"/>
              <a:ext cx="762000" cy="170941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201141" y="3767493"/>
              <a:ext cx="694459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1191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15400" cy="11116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 to Number 8 on the 1-1 Introduction Sheet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" y="15240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Estimate the are using square units. Explain how you found it quickly (i.e. not just “counting squares”)</a:t>
            </a:r>
            <a:endParaRPr lang="en-US" sz="28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81" y="3175000"/>
            <a:ext cx="4144963" cy="2667000"/>
          </a:xfrm>
          <a:prstGeom prst="rect">
            <a:avLst/>
          </a:prstGeom>
        </p:spPr>
      </p:pic>
      <p:sp>
        <p:nvSpPr>
          <p:cNvPr id="4" name="Right Triangle 3"/>
          <p:cNvSpPr/>
          <p:nvPr/>
        </p:nvSpPr>
        <p:spPr>
          <a:xfrm rot="10800000">
            <a:off x="900545" y="3175000"/>
            <a:ext cx="3352800" cy="2286000"/>
          </a:xfrm>
          <a:prstGeom prst="rt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3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a Triangle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66700" y="1600200"/>
                <a:ext cx="8382000" cy="5029200"/>
              </a:xfrm>
            </p:spPr>
            <p:txBody>
              <a:bodyPr/>
              <a:lstStyle/>
              <a:p>
                <a:r>
                  <a:rPr lang="en-US" b="1" u="sng" dirty="0" smtClean="0"/>
                  <a:t>Theorem 11-3</a:t>
                </a:r>
                <a:r>
                  <a:rPr lang="en-US" dirty="0" smtClean="0"/>
                  <a:t>: The area of a triangle equals half the product of a base and the height to that base.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Equation: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𝐴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𝑏h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6700" y="1600200"/>
                <a:ext cx="8382000" cy="5029200"/>
              </a:xfrm>
              <a:blipFill rotWithShape="1">
                <a:blip r:embed="rId2"/>
                <a:stretch>
                  <a:fillRect l="-1164" t="-848" r="-8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Isosceles Triangle 16"/>
          <p:cNvSpPr/>
          <p:nvPr/>
        </p:nvSpPr>
        <p:spPr>
          <a:xfrm rot="10800000">
            <a:off x="3602288" y="3303177"/>
            <a:ext cx="4724400" cy="2362200"/>
          </a:xfrm>
          <a:prstGeom prst="triangle">
            <a:avLst>
              <a:gd name="adj" fmla="val 18223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724150" y="3312260"/>
            <a:ext cx="4800600" cy="2961620"/>
            <a:chOff x="2724150" y="3312260"/>
            <a:chExt cx="4800600" cy="2961620"/>
          </a:xfrm>
        </p:grpSpPr>
        <p:grpSp>
          <p:nvGrpSpPr>
            <p:cNvPr id="57" name="Group 56"/>
            <p:cNvGrpSpPr/>
            <p:nvPr/>
          </p:nvGrpSpPr>
          <p:grpSpPr>
            <a:xfrm>
              <a:off x="2724150" y="3312260"/>
              <a:ext cx="4800600" cy="2961620"/>
              <a:chOff x="3276600" y="3276600"/>
              <a:chExt cx="4800600" cy="2961620"/>
            </a:xfrm>
          </p:grpSpPr>
          <p:sp>
            <p:nvSpPr>
              <p:cNvPr id="4" name="Isosceles Triangle 3"/>
              <p:cNvSpPr/>
              <p:nvPr/>
            </p:nvSpPr>
            <p:spPr>
              <a:xfrm>
                <a:off x="3276600" y="3276600"/>
                <a:ext cx="4724400" cy="2362200"/>
              </a:xfrm>
              <a:prstGeom prst="triangle">
                <a:avLst>
                  <a:gd name="adj" fmla="val 18223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5220854" y="5715000"/>
                <a:ext cx="5715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i="1" dirty="0" smtClean="0">
                    <a:solidFill>
                      <a:srgbClr val="FF0000"/>
                    </a:solidFill>
                  </a:rPr>
                  <a:t>b</a:t>
                </a:r>
                <a:endParaRPr lang="en-US" sz="2800" i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0" name="Straight Connector 9"/>
              <p:cNvCxnSpPr>
                <a:endCxn id="4" idx="3"/>
              </p:cNvCxnSpPr>
              <p:nvPr/>
            </p:nvCxnSpPr>
            <p:spPr>
              <a:xfrm flipH="1">
                <a:off x="4137527" y="3352800"/>
                <a:ext cx="34423" cy="2286000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lg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9" idx="1"/>
              </p:cNvCxnSpPr>
              <p:nvPr/>
            </p:nvCxnSpPr>
            <p:spPr>
              <a:xfrm flipH="1">
                <a:off x="3276600" y="5976610"/>
                <a:ext cx="1944254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H="1" flipV="1">
                <a:off x="5638800" y="5976611"/>
                <a:ext cx="2438400" cy="13853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3276600" y="5762018"/>
                <a:ext cx="0" cy="33781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8077200" y="5835414"/>
                <a:ext cx="0" cy="33781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4137527" y="5368107"/>
                <a:ext cx="205873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4343400" y="5368107"/>
                <a:ext cx="0" cy="26161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3619500" y="4114800"/>
              <a:ext cx="5715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solidFill>
                    <a:srgbClr val="FF0000"/>
                  </a:solidFill>
                </a:rPr>
                <a:t>h</a:t>
              </a:r>
              <a:endParaRPr lang="en-US" sz="2800" i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228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116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 to Number 5 on the 1-1 Introduction Sheet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" y="15240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Estimate the are using square units. Explain how you found it quickly (i.e. not just “counting squares”)</a:t>
            </a:r>
            <a:endParaRPr lang="en-US" sz="28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743200"/>
            <a:ext cx="2590800" cy="3322174"/>
          </a:xfrm>
          <a:prstGeom prst="rect">
            <a:avLst/>
          </a:prstGeom>
        </p:spPr>
      </p:pic>
      <p:cxnSp>
        <p:nvCxnSpPr>
          <p:cNvPr id="10" name="Straight Connector 9"/>
          <p:cNvCxnSpPr>
            <a:endCxn id="4" idx="3"/>
          </p:cNvCxnSpPr>
          <p:nvPr/>
        </p:nvCxnSpPr>
        <p:spPr>
          <a:xfrm flipV="1">
            <a:off x="990600" y="4404287"/>
            <a:ext cx="2438400" cy="457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163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a Rhombus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8763000" cy="5105400"/>
              </a:xfrm>
            </p:spPr>
            <p:txBody>
              <a:bodyPr/>
              <a:lstStyle/>
              <a:p>
                <a:r>
                  <a:rPr lang="en-US" b="1" u="sng" dirty="0" smtClean="0"/>
                  <a:t>Theorem 11-4</a:t>
                </a:r>
                <a:r>
                  <a:rPr lang="en-US" dirty="0" smtClean="0"/>
                  <a:t>: The area of a Rhombus equals half the product of its diagonals.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Equation: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8763000" cy="5105400"/>
              </a:xfrm>
              <a:blipFill rotWithShape="1">
                <a:blip r:embed="rId2"/>
                <a:stretch>
                  <a:fillRect l="-1043" t="-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3124200" y="3200400"/>
            <a:ext cx="2743200" cy="1752600"/>
            <a:chOff x="2667000" y="3429000"/>
            <a:chExt cx="2743200" cy="17526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352800" y="3429000"/>
              <a:ext cx="20574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4648200" y="3429000"/>
              <a:ext cx="762000" cy="17526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2667000" y="3429000"/>
              <a:ext cx="685800" cy="17526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667000" y="5181600"/>
              <a:ext cx="19812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3124200" y="3200400"/>
            <a:ext cx="2743200" cy="1752600"/>
            <a:chOff x="3352800" y="3276600"/>
            <a:chExt cx="2743200" cy="1752600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4038600" y="3276600"/>
              <a:ext cx="1295400" cy="17526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3352800" y="3276600"/>
              <a:ext cx="2743200" cy="17526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2898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>
    <a:lnDef>
      <a:spPr/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TM01790490[[fn=Decatur]]</Template>
  <TotalTime>690</TotalTime>
  <Words>820</Words>
  <Application>Microsoft Office PowerPoint</Application>
  <PresentationFormat>On-screen Show (4:3)</PresentationFormat>
  <Paragraphs>178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Decatur</vt:lpstr>
      <vt:lpstr>Geometry Unit 10</vt:lpstr>
      <vt:lpstr>Warm-up</vt:lpstr>
      <vt:lpstr>More Areas</vt:lpstr>
      <vt:lpstr>Refer to Number 3 on the 1-1 Introduction Sheet</vt:lpstr>
      <vt:lpstr>Area of a Parallelogram</vt:lpstr>
      <vt:lpstr>Refer to Number 8 on the 1-1 Introduction Sheet</vt:lpstr>
      <vt:lpstr>Area of a Triangle</vt:lpstr>
      <vt:lpstr>Refer to Number 5 on the 1-1 Introduction Sheet</vt:lpstr>
      <vt:lpstr>Area of a Rhombus</vt:lpstr>
      <vt:lpstr>Practice</vt:lpstr>
      <vt:lpstr>Practice</vt:lpstr>
      <vt:lpstr>Practice</vt:lpstr>
      <vt:lpstr>Group Practice</vt:lpstr>
      <vt:lpstr>Group Practice</vt:lpstr>
      <vt:lpstr>Group Practice</vt:lpstr>
      <vt:lpstr>Group Practice</vt:lpstr>
      <vt:lpstr>Group Practice</vt:lpstr>
      <vt:lpstr>Group Practice</vt:lpstr>
      <vt:lpstr>Group Practice</vt:lpstr>
      <vt:lpstr>Group Practice</vt:lpstr>
      <vt:lpstr>Group Practice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10</dc:title>
  <dc:creator>David Leon</dc:creator>
  <cp:lastModifiedBy>David Leon</cp:lastModifiedBy>
  <cp:revision>45</cp:revision>
  <dcterms:created xsi:type="dcterms:W3CDTF">2016-03-02T23:49:28Z</dcterms:created>
  <dcterms:modified xsi:type="dcterms:W3CDTF">2016-03-08T03:04:13Z</dcterms:modified>
</cp:coreProperties>
</file>