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3" r:id="rId3"/>
    <p:sldId id="257" r:id="rId4"/>
    <p:sldId id="268" r:id="rId5"/>
    <p:sldId id="267" r:id="rId6"/>
    <p:sldId id="269" r:id="rId7"/>
    <p:sldId id="270" r:id="rId8"/>
    <p:sldId id="271" r:id="rId9"/>
    <p:sldId id="272" r:id="rId10"/>
    <p:sldId id="258" r:id="rId11"/>
    <p:sldId id="260" r:id="rId12"/>
    <p:sldId id="274" r:id="rId13"/>
    <p:sldId id="275" r:id="rId14"/>
    <p:sldId id="261" r:id="rId15"/>
    <p:sldId id="262" r:id="rId16"/>
    <p:sldId id="263" r:id="rId17"/>
    <p:sldId id="264" r:id="rId18"/>
    <p:sldId id="265" r:id="rId19"/>
    <p:sldId id="266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4F1FBA-9BE8-4ADA-B953-F3884282D43C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91D0C4-9F6D-4D9F-BCFC-0D268B83A2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96.png"/><Relationship Id="rId7" Type="http://schemas.openxmlformats.org/officeDocument/2006/relationships/image" Target="../media/image79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Relationship Id="rId9" Type="http://schemas.openxmlformats.org/officeDocument/2006/relationships/image" Target="../media/image10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11-3: Area of Trapezoids</a:t>
            </a:r>
            <a:endParaRPr lang="en-US" sz="4000" b="1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Geometry Unit 10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323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3820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of a Trapezoid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699336"/>
                <a:ext cx="8382000" cy="18152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u="sng" dirty="0" smtClean="0"/>
                  <a:t>Theorem 11-5:</a:t>
                </a:r>
                <a:r>
                  <a:rPr lang="en-US" sz="2800" dirty="0" smtClean="0"/>
                  <a:t> The area of a trapezoid equals half the product of the height and the sum of the bases.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Equation: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𝐴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699336"/>
                <a:ext cx="8382000" cy="1815264"/>
              </a:xfrm>
              <a:blipFill rotWithShape="1">
                <a:blip r:embed="rId2"/>
                <a:stretch>
                  <a:fillRect l="-1455" t="-3356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03124" y="2538257"/>
            <a:ext cx="5526226" cy="3276600"/>
            <a:chOff x="703124" y="2538257"/>
            <a:chExt cx="5526226" cy="32766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124" y="2538257"/>
              <a:ext cx="5526226" cy="3276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0" name="Straight Connector 19"/>
            <p:cNvCxnSpPr/>
            <p:nvPr/>
          </p:nvCxnSpPr>
          <p:spPr>
            <a:xfrm>
              <a:off x="2227124" y="2995457"/>
              <a:ext cx="0" cy="2362200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27124" y="5052857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31924" y="5052857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227124" y="3976502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124" y="3976502"/>
                <a:ext cx="4191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3085237" y="2608564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237" y="2608564"/>
                <a:ext cx="609308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161583" y="5357657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583" y="5357657"/>
                <a:ext cx="609308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791200" y="2518403"/>
            <a:ext cx="2512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Try it on our original example.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432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685800"/>
          </a:xfrm>
        </p:spPr>
        <p:txBody>
          <a:bodyPr/>
          <a:lstStyle/>
          <a:p>
            <a:r>
              <a:rPr lang="en-US" dirty="0" smtClean="0"/>
              <a:t>Find the area of each trapezoid.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5029200" cy="2838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768109" y="1524000"/>
                <a:ext cx="2667000" cy="4198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×5(13+7)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5(20)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100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𝟓𝟎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109" y="1524000"/>
                <a:ext cx="2667000" cy="4198072"/>
              </a:xfrm>
              <a:prstGeom prst="rect">
                <a:avLst/>
              </a:prstGeom>
              <a:blipFill rotWithShape="1">
                <a:blip r:embed="rId3"/>
                <a:stretch>
                  <a:fillRect l="-3425" t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67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4767409" cy="291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685800"/>
          </a:xfrm>
        </p:spPr>
        <p:txBody>
          <a:bodyPr/>
          <a:lstStyle/>
          <a:p>
            <a:r>
              <a:rPr lang="en-US" dirty="0" smtClean="0"/>
              <a:t>Find the area of each trapezoid.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762292" y="3867090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92" y="3867090"/>
                <a:ext cx="609308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572000" y="3867090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67090"/>
                <a:ext cx="60930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1524292" y="2611598"/>
                <a:ext cx="609308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𝟐𝟏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292" y="2611598"/>
                <a:ext cx="609308" cy="436402"/>
              </a:xfrm>
              <a:prstGeom prst="rect">
                <a:avLst/>
              </a:prstGeom>
              <a:blipFill rotWithShape="1">
                <a:blip r:embed="rId5"/>
                <a:stretch>
                  <a:fillRect r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5562600" y="1219200"/>
                <a:ext cx="3124200" cy="4292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21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(10+6)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21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(16)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16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21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𝟖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𝟐𝟏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219200"/>
                <a:ext cx="3124200" cy="4292970"/>
              </a:xfrm>
              <a:prstGeom prst="rect">
                <a:avLst/>
              </a:prstGeom>
              <a:blipFill rotWithShape="1">
                <a:blip r:embed="rId6"/>
                <a:stretch>
                  <a:fillRect l="-3125" t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94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685800"/>
          </a:xfrm>
        </p:spPr>
        <p:txBody>
          <a:bodyPr/>
          <a:lstStyle/>
          <a:p>
            <a:r>
              <a:rPr lang="en-US" dirty="0" smtClean="0"/>
              <a:t>Find the area of each trapezoid.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02783" y="3957282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83" y="3957282"/>
                <a:ext cx="609308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514600" y="1974426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𝟏𝟑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974426"/>
                <a:ext cx="60930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857097" y="1597891"/>
            <a:ext cx="2988680" cy="3539492"/>
            <a:chOff x="2133600" y="880108"/>
            <a:chExt cx="2988680" cy="353949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33600" y="880108"/>
              <a:ext cx="1" cy="353949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3601" y="880108"/>
              <a:ext cx="2923089" cy="121204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56690" y="2092151"/>
              <a:ext cx="65590" cy="232744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133600" y="4419600"/>
              <a:ext cx="298868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540977" y="4779512"/>
            <a:ext cx="304800" cy="357871"/>
            <a:chOff x="1658352" y="4675794"/>
            <a:chExt cx="304800" cy="357871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658352" y="4675794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69035" y="4728865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657600" y="3346026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46026"/>
                <a:ext cx="60930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857097" y="4779512"/>
            <a:ext cx="304800" cy="341784"/>
            <a:chOff x="5183325" y="3853681"/>
            <a:chExt cx="304800" cy="34178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183325" y="3853681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473993" y="3890665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2046783" y="5116678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783" y="5116678"/>
                <a:ext cx="60930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305092" y="3350491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𝟏𝟒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92" y="3350491"/>
                <a:ext cx="60930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3693377" y="3957281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377" y="3957281"/>
                <a:ext cx="609308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2470581" y="5181600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581" y="5181600"/>
                <a:ext cx="609308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5181600" y="1285373"/>
                <a:ext cx="3124200" cy="4292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×12 (14+9)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12 (23)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276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𝟏𝟑𝟖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285373"/>
                <a:ext cx="3124200" cy="4292970"/>
              </a:xfrm>
              <a:prstGeom prst="rect">
                <a:avLst/>
              </a:prstGeom>
              <a:blipFill rotWithShape="1">
                <a:blip r:embed="rId9"/>
                <a:stretch>
                  <a:fillRect l="-2924" t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264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1066800"/>
          </a:xfrm>
        </p:spPr>
        <p:txBody>
          <a:bodyPr/>
          <a:lstStyle/>
          <a:p>
            <a:r>
              <a:rPr lang="en-US" dirty="0" smtClean="0"/>
              <a:t>Find the area of each trapezoid in your groups.</a:t>
            </a:r>
          </a:p>
          <a:p>
            <a:pPr marL="0" indent="0">
              <a:buNone/>
            </a:pPr>
            <a:r>
              <a:rPr lang="en-US" dirty="0" smtClean="0"/>
              <a:t>1.)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49674" y="1785120"/>
            <a:ext cx="5160526" cy="2976264"/>
            <a:chOff x="1219200" y="1976735"/>
            <a:chExt cx="5562600" cy="3207097"/>
          </a:xfrm>
        </p:grpSpPr>
        <p:grpSp>
          <p:nvGrpSpPr>
            <p:cNvPr id="5" name="Group 4"/>
            <p:cNvGrpSpPr/>
            <p:nvPr/>
          </p:nvGrpSpPr>
          <p:grpSpPr>
            <a:xfrm>
              <a:off x="1219200" y="2362200"/>
              <a:ext cx="5562600" cy="2209800"/>
              <a:chOff x="2133600" y="2209800"/>
              <a:chExt cx="5562600" cy="22098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2133600" y="2209800"/>
                <a:ext cx="2036326" cy="2209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4169926" y="2209800"/>
                <a:ext cx="253567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705600" y="2209800"/>
                <a:ext cx="990600" cy="2209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0" y="4419600"/>
                <a:ext cx="55626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1219200" y="4800600"/>
              <a:ext cx="0" cy="304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endCxn id="10" idx="1"/>
            </p:cNvCxnSpPr>
            <p:nvPr/>
          </p:nvCxnSpPr>
          <p:spPr>
            <a:xfrm>
              <a:off x="1219200" y="4953000"/>
              <a:ext cx="242454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781800" y="4800600"/>
              <a:ext cx="0" cy="304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343400" y="4952999"/>
              <a:ext cx="2438400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643745" y="4722167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3745" y="4722167"/>
                  <a:ext cx="60930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15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/>
            <p:cNvCxnSpPr/>
            <p:nvPr/>
          </p:nvCxnSpPr>
          <p:spPr>
            <a:xfrm>
              <a:off x="3282943" y="2400300"/>
              <a:ext cx="0" cy="2133600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282943" y="4225636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587743" y="4267200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179326" y="3094182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9326" y="3094182"/>
                  <a:ext cx="609308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343400" y="1976735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3400" y="1976735"/>
                  <a:ext cx="609308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943600" y="1560945"/>
                <a:ext cx="2667000" cy="4198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×7(12+8)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7(20)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140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𝟕𝟎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560945"/>
                <a:ext cx="2667000" cy="4198072"/>
              </a:xfrm>
              <a:prstGeom prst="rect">
                <a:avLst/>
              </a:prstGeom>
              <a:blipFill rotWithShape="1">
                <a:blip r:embed="rId5"/>
                <a:stretch>
                  <a:fillRect l="-3425" t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82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1066800"/>
          </a:xfrm>
        </p:spPr>
        <p:txBody>
          <a:bodyPr/>
          <a:lstStyle/>
          <a:p>
            <a:r>
              <a:rPr lang="en-US" dirty="0" smtClean="0"/>
              <a:t>Find the area of each trapezoid in your groups.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88237" y="1674167"/>
            <a:ext cx="5105400" cy="3029068"/>
            <a:chOff x="304800" y="1863798"/>
            <a:chExt cx="5105400" cy="3029068"/>
          </a:xfrm>
        </p:grpSpPr>
        <p:grpSp>
          <p:nvGrpSpPr>
            <p:cNvPr id="10" name="Group 9"/>
            <p:cNvGrpSpPr/>
            <p:nvPr/>
          </p:nvGrpSpPr>
          <p:grpSpPr>
            <a:xfrm>
              <a:off x="838200" y="2303346"/>
              <a:ext cx="4572000" cy="2133600"/>
              <a:chOff x="2133601" y="1718308"/>
              <a:chExt cx="5333999" cy="270129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2133601" y="1718308"/>
                <a:ext cx="0" cy="270129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133601" y="1718308"/>
                <a:ext cx="2819399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953000" y="1718308"/>
                <a:ext cx="2514600" cy="270129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133601" y="4412327"/>
                <a:ext cx="5333999" cy="727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744000" y="1863798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4000" y="1863798"/>
                  <a:ext cx="60930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4027860" y="2873921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7860" y="2873921"/>
                  <a:ext cx="609308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177473" y="4431201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a14:m>
                  <a:r>
                    <a:rPr lang="en-US" sz="2400" b="1" dirty="0" smtClean="0">
                      <a:solidFill>
                        <a:srgbClr val="FF0000"/>
                      </a:solidFill>
                    </a:rPr>
                    <a:t>3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7473" y="4431201"/>
                  <a:ext cx="609308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3000" t="-921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04800" y="3124200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124200"/>
                  <a:ext cx="609308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6" name="Group 25"/>
            <p:cNvGrpSpPr/>
            <p:nvPr/>
          </p:nvGrpSpPr>
          <p:grpSpPr>
            <a:xfrm rot="5400000">
              <a:off x="887864" y="4088264"/>
              <a:ext cx="304800" cy="357871"/>
              <a:chOff x="1658352" y="4675794"/>
              <a:chExt cx="304800" cy="357871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658352" y="4675794"/>
                <a:ext cx="3048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669035" y="4728865"/>
                <a:ext cx="0" cy="3048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 rot="5400000">
              <a:off x="856692" y="2308716"/>
              <a:ext cx="304800" cy="341784"/>
              <a:chOff x="5183325" y="3853681"/>
              <a:chExt cx="304800" cy="341784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5183325" y="3853681"/>
                <a:ext cx="3048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473993" y="3890665"/>
                <a:ext cx="0" cy="3048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362200" y="1600200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600200"/>
                <a:ext cx="60930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124200" y="4247315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247315"/>
                <a:ext cx="609308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305092" y="2482140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92" y="2482140"/>
                <a:ext cx="609308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5867400" y="1674167"/>
                <a:ext cx="2667000" cy="4198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×6(13+5)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6(18)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108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𝟓𝟒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74167"/>
                <a:ext cx="2667000" cy="4198072"/>
              </a:xfrm>
              <a:prstGeom prst="rect">
                <a:avLst/>
              </a:prstGeom>
              <a:blipFill rotWithShape="1">
                <a:blip r:embed="rId9"/>
                <a:stretch>
                  <a:fillRect l="-3661"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11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1066800"/>
          </a:xfrm>
        </p:spPr>
        <p:txBody>
          <a:bodyPr/>
          <a:lstStyle/>
          <a:p>
            <a:r>
              <a:rPr lang="en-US" dirty="0" smtClean="0"/>
              <a:t>Find the area of each trapezoid in your groups.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9070" y="1679864"/>
            <a:ext cx="5562600" cy="3046769"/>
            <a:chOff x="440174" y="1747019"/>
            <a:chExt cx="5562600" cy="3046769"/>
          </a:xfrm>
        </p:grpSpPr>
        <p:grpSp>
          <p:nvGrpSpPr>
            <p:cNvPr id="5" name="Group 4"/>
            <p:cNvGrpSpPr/>
            <p:nvPr/>
          </p:nvGrpSpPr>
          <p:grpSpPr>
            <a:xfrm>
              <a:off x="440174" y="1747019"/>
              <a:ext cx="5562600" cy="3046769"/>
              <a:chOff x="1219200" y="1938635"/>
              <a:chExt cx="5562600" cy="3046769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219200" y="2362200"/>
                <a:ext cx="5562600" cy="1851929"/>
                <a:chOff x="2133600" y="2209800"/>
                <a:chExt cx="5562600" cy="1851929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2169113" y="2227157"/>
                  <a:ext cx="1828800" cy="1834572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997913" y="2209800"/>
                  <a:ext cx="19050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5902913" y="2209800"/>
                  <a:ext cx="1734113" cy="185192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133600" y="4061729"/>
                  <a:ext cx="5562600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1219200" y="4608946"/>
                <a:ext cx="0" cy="304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15" idx="1"/>
              </p:cNvCxnSpPr>
              <p:nvPr/>
            </p:nvCxnSpPr>
            <p:spPr>
              <a:xfrm>
                <a:off x="1249218" y="4754572"/>
                <a:ext cx="2424545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781800" y="4608946"/>
                <a:ext cx="0" cy="304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343400" y="4754570"/>
                <a:ext cx="2438400" cy="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673763" y="4523739"/>
                    <a:ext cx="60930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oMath>
                      </m:oMathPara>
                    </a14:m>
                    <a:endParaRPr lang="en-US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73763" y="4523739"/>
                    <a:ext cx="60930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" name="Straight Connector 15"/>
              <p:cNvCxnSpPr/>
              <p:nvPr/>
            </p:nvCxnSpPr>
            <p:spPr>
              <a:xfrm flipH="1">
                <a:off x="3124200" y="2379557"/>
                <a:ext cx="1" cy="1765414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819401" y="3890742"/>
                <a:ext cx="3048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819401" y="3890742"/>
                <a:ext cx="0" cy="3048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312426" y="3068821"/>
                    <a:ext cx="60930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oMath>
                      </m:oMathPara>
                    </a14:m>
                    <a:endParaRPr lang="en-US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12426" y="3068821"/>
                    <a:ext cx="60930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734092" y="1938635"/>
                    <a:ext cx="60930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oMath>
                      </m:oMathPara>
                    </a14:m>
                    <a:endParaRPr lang="en-US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34092" y="1938635"/>
                    <a:ext cx="609308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" name="Straight Connector 5"/>
            <p:cNvCxnSpPr/>
            <p:nvPr/>
          </p:nvCxnSpPr>
          <p:spPr>
            <a:xfrm>
              <a:off x="4209487" y="2170584"/>
              <a:ext cx="0" cy="1782771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209487" y="3706168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12855" y="3717713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334292" y="2891135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4292" y="2891135"/>
                  <a:ext cx="609308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6248400" y="1532935"/>
                <a:ext cx="2667000" cy="4198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×4(9+3)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4(12)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48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𝟐𝟒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532935"/>
                <a:ext cx="2667000" cy="4198072"/>
              </a:xfrm>
              <a:prstGeom prst="rect">
                <a:avLst/>
              </a:prstGeom>
              <a:blipFill rotWithShape="1">
                <a:blip r:embed="rId6"/>
                <a:stretch>
                  <a:fillRect l="-3425" t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1009350" y="3970884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350" y="3970884"/>
                <a:ext cx="609308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743880" y="3936771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880" y="3936771"/>
                <a:ext cx="609308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2209800" y="2661471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661471"/>
                <a:ext cx="609308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11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4" y="2390598"/>
            <a:ext cx="4958425" cy="2454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1066800"/>
          </a:xfrm>
        </p:spPr>
        <p:txBody>
          <a:bodyPr/>
          <a:lstStyle/>
          <a:p>
            <a:r>
              <a:rPr lang="en-US" dirty="0" smtClean="0"/>
              <a:t>Find the area of each trapezoid in your groups.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.)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1361927" y="2466798"/>
            <a:ext cx="8800" cy="1862867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324927" y="2466797"/>
            <a:ext cx="8800" cy="1862867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767731" y="1989851"/>
                <a:ext cx="59419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𝟑𝟎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31" y="1989851"/>
                <a:ext cx="594196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>
            <a:off x="1078684" y="2272265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95459" y="4329665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59" y="4329665"/>
                <a:ext cx="60930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4477327" y="4329665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327" y="4329665"/>
                <a:ext cx="609308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43" y="4490454"/>
            <a:ext cx="49584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2490901" y="2066688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901" y="2066688"/>
                <a:ext cx="609308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1333782" y="3110465"/>
                <a:ext cx="609308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ad>
                        <m:radPr>
                          <m:degHide m:val="on"/>
                          <m:ctrlPr>
                            <a:rPr lang="en-US" sz="2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782" y="3110465"/>
                <a:ext cx="609308" cy="436402"/>
              </a:xfrm>
              <a:prstGeom prst="rect">
                <a:avLst/>
              </a:prstGeom>
              <a:blipFill rotWithShape="1">
                <a:blip r:embed="rId8"/>
                <a:stretch>
                  <a:fillRect r="-7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5562600" y="1575996"/>
                <a:ext cx="2971800" cy="424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×3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(10+4)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(14)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42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𝟐𝟏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575996"/>
                <a:ext cx="2971800" cy="4241610"/>
              </a:xfrm>
              <a:prstGeom prst="rect">
                <a:avLst/>
              </a:prstGeom>
              <a:blipFill rotWithShape="1">
                <a:blip r:embed="rId9"/>
                <a:stretch>
                  <a:fillRect l="-3285" t="-1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/>
          <p:nvPr/>
        </p:nvCxnSpPr>
        <p:spPr>
          <a:xfrm flipH="1">
            <a:off x="1361927" y="2466799"/>
            <a:ext cx="8800" cy="1862867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324927" y="2466798"/>
            <a:ext cx="8800" cy="1862867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11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/>
      <p:bldP spid="46" grpId="0"/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1066800"/>
          </a:xfrm>
        </p:spPr>
        <p:txBody>
          <a:bodyPr/>
          <a:lstStyle/>
          <a:p>
            <a:r>
              <a:rPr lang="en-US" dirty="0" smtClean="0"/>
              <a:t>Find the area of each trapezoid in your groups.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587598" y="1701516"/>
            <a:ext cx="4800600" cy="3120950"/>
            <a:chOff x="533400" y="2597300"/>
            <a:chExt cx="4800600" cy="3120950"/>
          </a:xfrm>
        </p:grpSpPr>
        <p:grpSp>
          <p:nvGrpSpPr>
            <p:cNvPr id="4" name="Group 3"/>
            <p:cNvGrpSpPr/>
            <p:nvPr/>
          </p:nvGrpSpPr>
          <p:grpSpPr>
            <a:xfrm>
              <a:off x="533400" y="2971800"/>
              <a:ext cx="4724400" cy="2167892"/>
              <a:chOff x="1428903" y="2251708"/>
              <a:chExt cx="4724400" cy="2167892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428903" y="2251708"/>
                <a:ext cx="704698" cy="216789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428903" y="2251708"/>
                <a:ext cx="2362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791103" y="2251708"/>
                <a:ext cx="2348551" cy="216789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133600" y="4419600"/>
                <a:ext cx="4019703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>
              <a:off x="2895600" y="2971800"/>
              <a:ext cx="0" cy="2167892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895600" y="4800600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198968" y="4812145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404986" y="4796134"/>
                  <a:ext cx="5941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𝟑𝟎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4986" y="4796134"/>
                  <a:ext cx="594196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041" r="-1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0" name="Group 29"/>
            <p:cNvGrpSpPr/>
            <p:nvPr/>
          </p:nvGrpSpPr>
          <p:grpSpPr>
            <a:xfrm>
              <a:off x="1238098" y="5334000"/>
              <a:ext cx="4095902" cy="304800"/>
              <a:chOff x="595161" y="4802833"/>
              <a:chExt cx="5562600" cy="3048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595161" y="4802833"/>
                <a:ext cx="0" cy="304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11895" y="4950768"/>
                <a:ext cx="2027328" cy="446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157761" y="4802833"/>
                <a:ext cx="0" cy="304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881060" y="4950768"/>
                <a:ext cx="2276701" cy="446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2923309" y="5256585"/>
                  <a:ext cx="5941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𝟏𝟒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3309" y="5256585"/>
                  <a:ext cx="594196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387004" y="2597300"/>
                  <a:ext cx="594196" cy="4507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7004" y="2597300"/>
                  <a:ext cx="594196" cy="4507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3977804" y="3657600"/>
                  <a:ext cx="5941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7804" y="3657600"/>
                  <a:ext cx="594196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5715000" y="1554101"/>
                <a:ext cx="2971800" cy="424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×5(14+6)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(20)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100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𝟓𝟎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554101"/>
                <a:ext cx="2971800" cy="4241610"/>
              </a:xfrm>
              <a:prstGeom prst="rect">
                <a:avLst/>
              </a:prstGeom>
              <a:blipFill rotWithShape="1">
                <a:blip r:embed="rId6"/>
                <a:stretch>
                  <a:fillRect l="-3285" t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2453804" y="2814935"/>
                <a:ext cx="5941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804" y="2814935"/>
                <a:ext cx="59419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11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1066800"/>
          </a:xfrm>
        </p:spPr>
        <p:txBody>
          <a:bodyPr/>
          <a:lstStyle/>
          <a:p>
            <a:r>
              <a:rPr lang="en-US" dirty="0" smtClean="0"/>
              <a:t>Find the area of each trapezoid in your groups.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3298" y="1945776"/>
            <a:ext cx="4800600" cy="3120950"/>
            <a:chOff x="533400" y="2597300"/>
            <a:chExt cx="4800600" cy="3120950"/>
          </a:xfrm>
        </p:grpSpPr>
        <p:grpSp>
          <p:nvGrpSpPr>
            <p:cNvPr id="5" name="Group 4"/>
            <p:cNvGrpSpPr/>
            <p:nvPr/>
          </p:nvGrpSpPr>
          <p:grpSpPr>
            <a:xfrm>
              <a:off x="533400" y="2971800"/>
              <a:ext cx="4724400" cy="2167892"/>
              <a:chOff x="1428903" y="2251708"/>
              <a:chExt cx="4724400" cy="2167892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1428903" y="2251708"/>
                <a:ext cx="704698" cy="216789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428903" y="2251708"/>
                <a:ext cx="23622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791103" y="2251708"/>
                <a:ext cx="2348551" cy="216789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133600" y="4419600"/>
                <a:ext cx="4019703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>
            <a:xfrm>
              <a:off x="2895600" y="2971800"/>
              <a:ext cx="0" cy="2167892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95600" y="4800600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98968" y="4812145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404986" y="4796134"/>
                  <a:ext cx="5941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𝟒𝟓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4986" y="4796134"/>
                  <a:ext cx="594196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4124" r="-144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>
              <a:off x="1238098" y="5334000"/>
              <a:ext cx="4095902" cy="304800"/>
              <a:chOff x="595161" y="4802833"/>
              <a:chExt cx="5562600" cy="3048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95161" y="4802833"/>
                <a:ext cx="0" cy="304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11895" y="4950768"/>
                <a:ext cx="2027328" cy="446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157761" y="4802833"/>
                <a:ext cx="0" cy="304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881060" y="4950768"/>
                <a:ext cx="2276701" cy="446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923309" y="5256585"/>
                  <a:ext cx="5941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𝟏𝟒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3309" y="5256585"/>
                  <a:ext cx="594196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387004" y="2597300"/>
                  <a:ext cx="594196" cy="4507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7004" y="2597300"/>
                  <a:ext cx="594196" cy="4507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977804" y="3657600"/>
                  <a:ext cx="5941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7804" y="3657600"/>
                  <a:ext cx="594196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055040" y="2923797"/>
                <a:ext cx="840560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040" y="2923797"/>
                <a:ext cx="840560" cy="5052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638800" y="1676400"/>
                <a:ext cx="2971800" cy="4292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×5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(14+6)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(20)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100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𝟓𝟎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676400"/>
                <a:ext cx="2971800" cy="4292970"/>
              </a:xfrm>
              <a:prstGeom prst="rect">
                <a:avLst/>
              </a:prstGeom>
              <a:blipFill rotWithShape="1">
                <a:blip r:embed="rId7"/>
                <a:stretch>
                  <a:fillRect l="-3074" t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11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486400"/>
          </a:xfrm>
        </p:spPr>
        <p:txBody>
          <a:bodyPr/>
          <a:lstStyle/>
          <a:p>
            <a:r>
              <a:rPr lang="en-US" dirty="0" smtClean="0"/>
              <a:t>On the whiteboards:</a:t>
            </a:r>
          </a:p>
          <a:p>
            <a:pPr marL="0" indent="0">
              <a:buNone/>
            </a:pPr>
            <a:r>
              <a:rPr lang="en-US" dirty="0" smtClean="0"/>
              <a:t>Give the Equations for the area of the following figures: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1.) Rectangle:</a:t>
            </a:r>
            <a:endParaRPr lang="en-US" dirty="0"/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2.) Square:</a:t>
            </a:r>
            <a:endParaRPr lang="en-US" dirty="0"/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3.) Parallelogram: 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4.) Triangle:</a:t>
            </a:r>
          </a:p>
          <a:p>
            <a:pPr marL="0" indent="0">
              <a:spcAft>
                <a:spcPts val="3000"/>
              </a:spcAft>
              <a:buNone/>
            </a:pPr>
            <a:r>
              <a:rPr lang="en-US" dirty="0" smtClean="0"/>
              <a:t>5.) Rhombus: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21164" y="1828800"/>
                <a:ext cx="160256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𝐴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𝑏h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164" y="1828800"/>
                <a:ext cx="1602563" cy="4924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14600" y="3505200"/>
                <a:ext cx="137396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𝐴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𝑏h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3505200"/>
                <a:ext cx="1373963" cy="4924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779127" y="4114800"/>
                <a:ext cx="1649873" cy="841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𝐴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𝑏h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127" y="4114800"/>
                <a:ext cx="1649873" cy="8414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752600" y="2667000"/>
                <a:ext cx="137396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𝐴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667000"/>
                <a:ext cx="1373963" cy="4924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05000" y="5029200"/>
                <a:ext cx="1983563" cy="841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𝐴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029200"/>
                <a:ext cx="1983563" cy="8414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5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1066800"/>
          </a:xfrm>
        </p:spPr>
        <p:txBody>
          <a:bodyPr/>
          <a:lstStyle/>
          <a:p>
            <a:r>
              <a:rPr lang="en-US" dirty="0" smtClean="0"/>
              <a:t>Find the area of each trapezoid in your groups.</a:t>
            </a:r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1454943" y="1969884"/>
            <a:ext cx="3508539" cy="3539492"/>
            <a:chOff x="733080" y="1967575"/>
            <a:chExt cx="3508539" cy="353949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133600" y="2335401"/>
                  <a:ext cx="823066" cy="5052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33600" y="2335401"/>
                  <a:ext cx="823066" cy="5052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" name="Group 22"/>
            <p:cNvGrpSpPr/>
            <p:nvPr/>
          </p:nvGrpSpPr>
          <p:grpSpPr>
            <a:xfrm>
              <a:off x="796031" y="1967575"/>
              <a:ext cx="2988680" cy="3539492"/>
              <a:chOff x="2133600" y="880108"/>
              <a:chExt cx="2988680" cy="3539492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2133600" y="880108"/>
                <a:ext cx="1" cy="353949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133601" y="880108"/>
                <a:ext cx="2988679" cy="153762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096824" y="2417733"/>
                <a:ext cx="25456" cy="200186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133600" y="4419600"/>
                <a:ext cx="298868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3479911" y="5149196"/>
              <a:ext cx="304800" cy="357871"/>
              <a:chOff x="1658352" y="4675794"/>
              <a:chExt cx="304800" cy="357871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658352" y="4675794"/>
                <a:ext cx="3048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669035" y="4728865"/>
                <a:ext cx="0" cy="3048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632311" y="3967323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2311" y="3967323"/>
                  <a:ext cx="609308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2" name="Group 31"/>
            <p:cNvGrpSpPr/>
            <p:nvPr/>
          </p:nvGrpSpPr>
          <p:grpSpPr>
            <a:xfrm>
              <a:off x="796031" y="5149196"/>
              <a:ext cx="304800" cy="341784"/>
              <a:chOff x="5183325" y="3853681"/>
              <a:chExt cx="304800" cy="34178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5183325" y="3853681"/>
                <a:ext cx="3048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473993" y="3890665"/>
                <a:ext cx="0" cy="3048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733080" y="2209800"/>
                  <a:ext cx="5941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𝟒𝟓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080" y="2209800"/>
                  <a:ext cx="594196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4124" r="-144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8" name="Straight Connector 47"/>
          <p:cNvCxnSpPr/>
          <p:nvPr/>
        </p:nvCxnSpPr>
        <p:spPr>
          <a:xfrm>
            <a:off x="1517895" y="3507509"/>
            <a:ext cx="2988680" cy="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2641343" y="3508797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343" y="3508797"/>
                <a:ext cx="60930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1102863" y="2673774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863" y="2673774"/>
                <a:ext cx="60930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39408" y="3544366"/>
            <a:ext cx="365506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783470" y="3529884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70" y="3529884"/>
                <a:ext cx="609308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5715000" y="1752600"/>
                <a:ext cx="2971800" cy="424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×9(15+6)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9(21)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189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𝟗𝟒</m:t>
                      </m:r>
                      <m:r>
                        <a:rPr lang="en-US" sz="2400" b="1" i="1" smtClean="0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752600"/>
                <a:ext cx="2971800" cy="4241610"/>
              </a:xfrm>
              <a:prstGeom prst="rect">
                <a:avLst/>
              </a:prstGeom>
              <a:blipFill rotWithShape="1">
                <a:blip r:embed="rId9"/>
                <a:stretch>
                  <a:fillRect l="-3285" t="-1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02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1066800"/>
          </a:xfrm>
        </p:spPr>
        <p:txBody>
          <a:bodyPr/>
          <a:lstStyle/>
          <a:p>
            <a:r>
              <a:rPr lang="en-US" dirty="0" smtClean="0"/>
              <a:t>Find the area of each trapezoid in your groups.</a:t>
            </a:r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2129135"/>
            <a:ext cx="4572000" cy="2543873"/>
            <a:chOff x="838200" y="2348993"/>
            <a:chExt cx="4572000" cy="2543873"/>
          </a:xfrm>
        </p:grpSpPr>
        <p:grpSp>
          <p:nvGrpSpPr>
            <p:cNvPr id="5" name="Group 4"/>
            <p:cNvGrpSpPr/>
            <p:nvPr/>
          </p:nvGrpSpPr>
          <p:grpSpPr>
            <a:xfrm>
              <a:off x="838200" y="2725298"/>
              <a:ext cx="4572000" cy="1711648"/>
              <a:chOff x="2133601" y="2252530"/>
              <a:chExt cx="5333999" cy="216707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133601" y="2252530"/>
                <a:ext cx="0" cy="216707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33601" y="2252530"/>
                <a:ext cx="2819399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953000" y="2252530"/>
                <a:ext cx="2514600" cy="216707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1" y="4412327"/>
                <a:ext cx="5333999" cy="727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046514" y="2348993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6514" y="2348993"/>
                  <a:ext cx="60930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343400" y="4016233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𝟑𝟓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3400" y="4016233"/>
                  <a:ext cx="609308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4040" r="-121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177473" y="4431201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a14:m>
                  <a:r>
                    <a:rPr lang="en-US" sz="2400" b="1" dirty="0" smtClean="0">
                      <a:solidFill>
                        <a:srgbClr val="FF0000"/>
                      </a:solidFill>
                    </a:rPr>
                    <a:t>3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7473" y="4431201"/>
                  <a:ext cx="609308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2000" t="-9211" b="-30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Group 9"/>
            <p:cNvGrpSpPr/>
            <p:nvPr/>
          </p:nvGrpSpPr>
          <p:grpSpPr>
            <a:xfrm rot="5400000">
              <a:off x="887864" y="4088264"/>
              <a:ext cx="304800" cy="357871"/>
              <a:chOff x="1658352" y="4675794"/>
              <a:chExt cx="304800" cy="357871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1658352" y="4675794"/>
                <a:ext cx="3048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669035" y="4728865"/>
                <a:ext cx="0" cy="3048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 rot="5400000">
              <a:off x="838239" y="2725260"/>
              <a:ext cx="304800" cy="304877"/>
              <a:chOff x="5581415" y="3890588"/>
              <a:chExt cx="304800" cy="304877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581415" y="3890588"/>
                <a:ext cx="30480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886215" y="3890665"/>
                <a:ext cx="0" cy="30480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2" name="Straight Connector 21"/>
          <p:cNvCxnSpPr/>
          <p:nvPr/>
        </p:nvCxnSpPr>
        <p:spPr>
          <a:xfrm>
            <a:off x="3247240" y="2516347"/>
            <a:ext cx="0" cy="1741693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810000" y="4199742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9742"/>
                <a:ext cx="60930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637932" y="3047999"/>
                <a:ext cx="609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932" y="3047999"/>
                <a:ext cx="609308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000" r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/>
          <p:cNvGrpSpPr/>
          <p:nvPr/>
        </p:nvGrpSpPr>
        <p:grpSpPr>
          <a:xfrm rot="16200000">
            <a:off x="3254790" y="3894980"/>
            <a:ext cx="304877" cy="304800"/>
            <a:chOff x="6095923" y="4800600"/>
            <a:chExt cx="304877" cy="304800"/>
          </a:xfrm>
        </p:grpSpPr>
        <p:cxnSp>
          <p:nvCxnSpPr>
            <p:cNvPr id="26" name="Straight Connector 25"/>
            <p:cNvCxnSpPr/>
            <p:nvPr/>
          </p:nvCxnSpPr>
          <p:spPr>
            <a:xfrm rot="5400000">
              <a:off x="6248400" y="4953000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6248323" y="4953000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5715000" y="1675570"/>
                <a:ext cx="2971800" cy="4198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×4.2(13+7)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4.2(20)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84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𝟒𝟐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675570"/>
                <a:ext cx="2971800" cy="4198072"/>
              </a:xfrm>
              <a:prstGeom prst="rect">
                <a:avLst/>
              </a:prstGeom>
              <a:blipFill rotWithShape="1">
                <a:blip r:embed="rId7"/>
                <a:stretch>
                  <a:fillRect l="-3285" t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330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534400" cy="1066800"/>
          </a:xfrm>
        </p:spPr>
        <p:txBody>
          <a:bodyPr/>
          <a:lstStyle/>
          <a:p>
            <a:r>
              <a:rPr lang="en-US" dirty="0" smtClean="0"/>
              <a:t>Find the area of each trapezoid in your groups.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.)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27797" y="2000087"/>
            <a:ext cx="4806621" cy="461665"/>
            <a:chOff x="692435" y="2095712"/>
            <a:chExt cx="5562600" cy="461665"/>
          </a:xfrm>
        </p:grpSpPr>
        <p:cxnSp>
          <p:nvCxnSpPr>
            <p:cNvPr id="25" name="Straight Connector 24"/>
            <p:cNvCxnSpPr/>
            <p:nvPr/>
          </p:nvCxnSpPr>
          <p:spPr>
            <a:xfrm rot="10800000">
              <a:off x="6255035" y="2174144"/>
              <a:ext cx="0" cy="304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3830490" y="2326546"/>
              <a:ext cx="242454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692435" y="2174144"/>
              <a:ext cx="0" cy="304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692435" y="2326544"/>
              <a:ext cx="2438400" cy="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221182" y="2095712"/>
                  <a:ext cx="60930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oMath>
                    </m:oMathPara>
                  </a14:m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1182" y="2095712"/>
                  <a:ext cx="60930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3488" r="-69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67" y="2727827"/>
            <a:ext cx="494140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491510" y="2418562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510" y="2418562"/>
                <a:ext cx="609308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586510" y="2418562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10" y="2418562"/>
                <a:ext cx="609308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4625110" y="2443962"/>
                <a:ext cx="6093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110" y="2443962"/>
                <a:ext cx="609308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1337680" y="3398101"/>
                <a:ext cx="709183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680" y="3398101"/>
                <a:ext cx="709183" cy="4364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5562600" y="1600200"/>
                <a:ext cx="3276600" cy="424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b="1" u="sng" dirty="0" smtClean="0"/>
                  <a:t>Solution</a:t>
                </a:r>
                <a:r>
                  <a:rPr lang="en-US" sz="24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Area of a Trapezoid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(20+12)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(32)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128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𝟔𝟒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600200"/>
                <a:ext cx="3276600" cy="4241610"/>
              </a:xfrm>
              <a:prstGeom prst="rect">
                <a:avLst/>
              </a:prstGeom>
              <a:blipFill rotWithShape="1">
                <a:blip r:embed="rId8"/>
                <a:stretch>
                  <a:fillRect l="-2980" t="-1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330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08038"/>
          </a:xfrm>
        </p:spPr>
        <p:txBody>
          <a:bodyPr/>
          <a:lstStyle/>
          <a:p>
            <a:r>
              <a:rPr lang="en-US" dirty="0" smtClean="0"/>
              <a:t>Area of a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82000" cy="4953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Content Objective</a:t>
            </a:r>
            <a:r>
              <a:rPr lang="en-US" sz="3600" dirty="0" smtClean="0"/>
              <a:t>: Students will be able </a:t>
            </a:r>
            <a:r>
              <a:rPr lang="en-US" sz="3600" dirty="0" smtClean="0"/>
              <a:t>to find the area of various trapezoids.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b="1" u="sng" dirty="0" smtClean="0"/>
              <a:t>Language Objective</a:t>
            </a:r>
            <a:r>
              <a:rPr lang="en-US" sz="3600" dirty="0" smtClean="0"/>
              <a:t>: Students will be able </a:t>
            </a:r>
            <a:r>
              <a:rPr lang="en-US" sz="3600" dirty="0"/>
              <a:t>to identify the parts of Trapezoids, using them in an equation to find the area of the Trapezoids.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27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Discover the Area of a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257800"/>
          </a:xfrm>
        </p:spPr>
        <p:txBody>
          <a:bodyPr/>
          <a:lstStyle/>
          <a:p>
            <a:r>
              <a:rPr lang="en-US" dirty="0" smtClean="0"/>
              <a:t>Start with this example: Find the Area of this shape.</a:t>
            </a:r>
          </a:p>
          <a:p>
            <a:r>
              <a:rPr lang="en-US" dirty="0" smtClean="0"/>
              <a:t>Recall how we took the area of a parallelogram, as well as how we took the area of a triangle.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28800" y="2744212"/>
            <a:ext cx="4711979" cy="3125433"/>
            <a:chOff x="685800" y="2219235"/>
            <a:chExt cx="3904349" cy="276231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543145"/>
              <a:ext cx="3904349" cy="2088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163618" y="2219235"/>
                  <a:ext cx="609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3618" y="2219235"/>
                  <a:ext cx="60930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209508" y="4581435"/>
                  <a:ext cx="609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508" y="4581435"/>
                  <a:ext cx="609308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1558636" y="2581244"/>
              <a:ext cx="0" cy="2012229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535253" y="3305145"/>
                  <a:ext cx="36974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5253" y="3305145"/>
                  <a:ext cx="369747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/>
            <p:cNvCxnSpPr/>
            <p:nvPr/>
          </p:nvCxnSpPr>
          <p:spPr>
            <a:xfrm>
              <a:off x="1558636" y="4267200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63436" y="4267200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500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4582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Discover the Area of a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1.) Draw a flipped version of the trapezoid next to your current trapezoid.</a:t>
            </a:r>
          </a:p>
          <a:p>
            <a:pPr marL="0" indent="0">
              <a:buNone/>
            </a:pPr>
            <a:r>
              <a:rPr lang="en-US" dirty="0" smtClean="0"/>
              <a:t>2.) Add the trapezoids together. </a:t>
            </a:r>
          </a:p>
          <a:p>
            <a:r>
              <a:rPr lang="en-US" dirty="0" smtClean="0"/>
              <a:t>In the space provided, illustrate this addition by drawing the two shapes attached to each other.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73279" y="3637296"/>
            <a:ext cx="3904349" cy="2762310"/>
            <a:chOff x="685800" y="2219235"/>
            <a:chExt cx="3904349" cy="276231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543145"/>
              <a:ext cx="3904349" cy="2088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163618" y="2219235"/>
                  <a:ext cx="609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3618" y="2219235"/>
                  <a:ext cx="60930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209508" y="4581435"/>
                  <a:ext cx="609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508" y="4581435"/>
                  <a:ext cx="609308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>
              <a:off x="1558636" y="2581244"/>
              <a:ext cx="0" cy="2012229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535253" y="3305145"/>
                  <a:ext cx="36974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5253" y="3305145"/>
                  <a:ext cx="369747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/>
            <p:cNvCxnSpPr/>
            <p:nvPr/>
          </p:nvCxnSpPr>
          <p:spPr>
            <a:xfrm>
              <a:off x="1558636" y="4267200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63436" y="4267200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 rot="10800000">
            <a:off x="4377628" y="3716282"/>
            <a:ext cx="3904349" cy="2814067"/>
            <a:chOff x="685800" y="2167478"/>
            <a:chExt cx="3904349" cy="2814067"/>
          </a:xfrm>
        </p:grpSpPr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543145"/>
              <a:ext cx="3904349" cy="2088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/>
                <p:cNvSpPr txBox="1"/>
                <p:nvPr/>
              </p:nvSpPr>
              <p:spPr>
                <a:xfrm rot="10800000">
                  <a:off x="2163618" y="2167478"/>
                  <a:ext cx="609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2163618" y="2167478"/>
                  <a:ext cx="609308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 rot="10800000">
                  <a:off x="2209508" y="4581435"/>
                  <a:ext cx="609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2209508" y="4581435"/>
                  <a:ext cx="609308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Connector 17"/>
            <p:cNvCxnSpPr/>
            <p:nvPr/>
          </p:nvCxnSpPr>
          <p:spPr>
            <a:xfrm>
              <a:off x="1558636" y="2581244"/>
              <a:ext cx="0" cy="2012229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 rot="10800000">
                  <a:off x="1558637" y="3296744"/>
                  <a:ext cx="36974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1558637" y="3296744"/>
                  <a:ext cx="369747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>
              <a:off x="1558636" y="4267200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863436" y="4267200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971637" y="4605310"/>
                <a:ext cx="6093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637" y="4605310"/>
                <a:ext cx="609308" cy="8309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15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Discover the Area of a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0972" y="873117"/>
            <a:ext cx="8763000" cy="5410200"/>
          </a:xfrm>
        </p:spPr>
        <p:txBody>
          <a:bodyPr/>
          <a:lstStyle/>
          <a:p>
            <a:r>
              <a:rPr lang="en-US" dirty="0" smtClean="0"/>
              <a:t>The final result should look like this: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1676400" y="4419600"/>
                <a:ext cx="6093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419600"/>
                <a:ext cx="609308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66" y="1451720"/>
            <a:ext cx="5715467" cy="215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5181600" cy="227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88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Discover the Area of a trapezoid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80972" y="873116"/>
                <a:ext cx="8763000" cy="56800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3.)The combined figure looks like a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Find its Area: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=6×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10+8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=6×18=108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80972" y="873116"/>
                <a:ext cx="8763000" cy="5680083"/>
              </a:xfrm>
              <a:blipFill rotWithShape="1">
                <a:blip r:embed="rId2"/>
                <a:stretch>
                  <a:fillRect l="-1253" t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495800" y="879157"/>
            <a:ext cx="19073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Parallelogram</a:t>
            </a:r>
            <a:endParaRPr lang="en-US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5901753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434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Discover the Area of a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0972" y="873116"/>
            <a:ext cx="8763000" cy="56800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4.) Recall However that you want this area: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find this area: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2350888"/>
            <a:ext cx="350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This is only half the area you just took.</a:t>
            </a:r>
            <a:endParaRPr lang="en-US" sz="2600" dirty="0"/>
          </a:p>
        </p:txBody>
      </p:sp>
      <p:grpSp>
        <p:nvGrpSpPr>
          <p:cNvPr id="6" name="Group 5"/>
          <p:cNvGrpSpPr/>
          <p:nvPr/>
        </p:nvGrpSpPr>
        <p:grpSpPr>
          <a:xfrm>
            <a:off x="757791" y="1469542"/>
            <a:ext cx="4065899" cy="2851793"/>
            <a:chOff x="685800" y="2219235"/>
            <a:chExt cx="3904349" cy="2762310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543145"/>
              <a:ext cx="3904349" cy="2088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163618" y="2219235"/>
                  <a:ext cx="609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𝟖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3618" y="2219235"/>
                  <a:ext cx="609308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209508" y="4581435"/>
                  <a:ext cx="60930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508" y="4581435"/>
                  <a:ext cx="609308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/>
            <p:cNvCxnSpPr/>
            <p:nvPr/>
          </p:nvCxnSpPr>
          <p:spPr>
            <a:xfrm>
              <a:off x="1558636" y="2581244"/>
              <a:ext cx="0" cy="2012229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535253" y="3305145"/>
                  <a:ext cx="36974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</m:oMath>
                    </m:oMathPara>
                  </a14:m>
                  <a:endParaRPr lang="en-US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5253" y="3305145"/>
                  <a:ext cx="369747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/>
            <p:cNvCxnSpPr/>
            <p:nvPr/>
          </p:nvCxnSpPr>
          <p:spPr>
            <a:xfrm>
              <a:off x="1558636" y="4267200"/>
              <a:ext cx="3048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63436" y="4267200"/>
              <a:ext cx="0" cy="30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564186" y="4495800"/>
                <a:ext cx="3505200" cy="841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𝐴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  <a:ea typeface="Cambria Math"/>
                        </a:rPr>
                        <m:t>×108=54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186" y="4495800"/>
                <a:ext cx="3505200" cy="84144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7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69" y="1854773"/>
            <a:ext cx="3048000" cy="213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Discover the Area of a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73116"/>
            <a:ext cx="8763000" cy="8032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5.) Return to the original figure and examine its parts, comparing them to the </a:t>
            </a:r>
            <a:r>
              <a:rPr lang="en-US" smtClean="0"/>
              <a:t>constructed figure.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12512"/>
            <a:ext cx="5376153" cy="236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08370" y="2404656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370" y="2404656"/>
                <a:ext cx="4191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905000" y="6257669"/>
                <a:ext cx="609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6257669"/>
                <a:ext cx="60930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841893" y="1642656"/>
                <a:ext cx="609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93" y="1642656"/>
                <a:ext cx="60930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43000" y="4768878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768878"/>
                <a:ext cx="4191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533900" y="4825968"/>
                <a:ext cx="419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0" y="4825968"/>
                <a:ext cx="4191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267200" y="6228346"/>
                <a:ext cx="609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228346"/>
                <a:ext cx="60930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841893" y="3700056"/>
                <a:ext cx="6093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893" y="3700056"/>
                <a:ext cx="60930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746601" y="1942991"/>
            <a:ext cx="4016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takes us to the equation for the area of a trapezoid…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" y="4068618"/>
            <a:ext cx="8839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39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9" grpId="0"/>
      <p:bldP spid="20" grpId="0"/>
      <p:bldP spid="21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lnDef>
      <a:spPr/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685</TotalTime>
  <Words>1122</Words>
  <Application>Microsoft Office PowerPoint</Application>
  <PresentationFormat>On-screen Show (4:3)</PresentationFormat>
  <Paragraphs>251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Geometry Unit 10</vt:lpstr>
      <vt:lpstr>Warm-Up</vt:lpstr>
      <vt:lpstr>Area of a Trapezoid</vt:lpstr>
      <vt:lpstr>Discover the Area of a trapezoid</vt:lpstr>
      <vt:lpstr>Discover the Area of a trapezoid</vt:lpstr>
      <vt:lpstr>Discover the Area of a trapezoid</vt:lpstr>
      <vt:lpstr>Discover the Area of a trapezoid</vt:lpstr>
      <vt:lpstr>Discover the Area of a trapezoid</vt:lpstr>
      <vt:lpstr>Discover the Area of a trapezoid</vt:lpstr>
      <vt:lpstr>Area of a Trapezoid</vt:lpstr>
      <vt:lpstr>Practice Problems</vt:lpstr>
      <vt:lpstr>Practice Problems</vt:lpstr>
      <vt:lpstr>Practice Problems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  <vt:lpstr>Group 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10</dc:title>
  <dc:creator>David Leon</dc:creator>
  <cp:lastModifiedBy>David Leon</cp:lastModifiedBy>
  <cp:revision>58</cp:revision>
  <dcterms:created xsi:type="dcterms:W3CDTF">2016-03-09T01:43:07Z</dcterms:created>
  <dcterms:modified xsi:type="dcterms:W3CDTF">2016-03-10T02:30:31Z</dcterms:modified>
</cp:coreProperties>
</file>