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2" r:id="rId6"/>
    <p:sldId id="276" r:id="rId7"/>
    <p:sldId id="260" r:id="rId8"/>
    <p:sldId id="263" r:id="rId9"/>
    <p:sldId id="273" r:id="rId10"/>
    <p:sldId id="274" r:id="rId11"/>
    <p:sldId id="275" r:id="rId12"/>
    <p:sldId id="264" r:id="rId13"/>
    <p:sldId id="265" r:id="rId14"/>
    <p:sldId id="266" r:id="rId15"/>
    <p:sldId id="277" r:id="rId16"/>
    <p:sldId id="267" r:id="rId17"/>
    <p:sldId id="268" r:id="rId18"/>
    <p:sldId id="269" r:id="rId19"/>
    <p:sldId id="270" r:id="rId20"/>
    <p:sldId id="278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1668DC-885D-46C0-B9E7-3258F60B442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29104F2-DD9D-4AC5-BEF0-60C636D1B7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11-4: Areas of Regular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5698" y="2536748"/>
            <a:ext cx="3332672" cy="3462068"/>
            <a:chOff x="445698" y="2536748"/>
            <a:chExt cx="3332672" cy="3462068"/>
          </a:xfrm>
        </p:grpSpPr>
        <p:grpSp>
          <p:nvGrpSpPr>
            <p:cNvPr id="4" name="Group 3"/>
            <p:cNvGrpSpPr/>
            <p:nvPr/>
          </p:nvGrpSpPr>
          <p:grpSpPr>
            <a:xfrm>
              <a:off x="445698" y="2536748"/>
              <a:ext cx="3332672" cy="3462068"/>
              <a:chOff x="445698" y="2536748"/>
              <a:chExt cx="3332672" cy="3462068"/>
            </a:xfrm>
          </p:grpSpPr>
          <p:sp>
            <p:nvSpPr>
              <p:cNvPr id="32" name="Oval 31"/>
              <p:cNvSpPr/>
              <p:nvPr/>
            </p:nvSpPr>
            <p:spPr>
              <a:xfrm rot="4075193">
                <a:off x="381000" y="2606024"/>
                <a:ext cx="3462068" cy="332351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ecagon 88"/>
              <p:cNvSpPr/>
              <p:nvPr/>
            </p:nvSpPr>
            <p:spPr>
              <a:xfrm>
                <a:off x="445698" y="2671932"/>
                <a:ext cx="3332672" cy="3190538"/>
              </a:xfrm>
              <a:prstGeom prst="decagon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67001" y="487938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10</a:t>
                </a:r>
                <a:endParaRPr lang="en-US" sz="2400" dirty="0"/>
              </a:p>
            </p:txBody>
          </p:sp>
          <p:cxnSp>
            <p:nvCxnSpPr>
              <p:cNvPr id="17" name="Straight Connector 16"/>
              <p:cNvCxnSpPr>
                <a:endCxn id="89" idx="3"/>
              </p:cNvCxnSpPr>
              <p:nvPr/>
            </p:nvCxnSpPr>
            <p:spPr>
              <a:xfrm>
                <a:off x="2127170" y="4374535"/>
                <a:ext cx="499790" cy="14879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Oval 75"/>
            <p:cNvSpPr/>
            <p:nvPr/>
          </p:nvSpPr>
          <p:spPr>
            <a:xfrm>
              <a:off x="1981200" y="4267200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45" y="3810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area of the polygon</a:t>
            </a:r>
          </a:p>
          <a:p>
            <a:pPr lvl="1"/>
            <a:r>
              <a:rPr lang="en-US" sz="2400" dirty="0" smtClean="0"/>
              <a:t>Regular decagon inscribed in a circle with radius 10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056146" y="4306122"/>
            <a:ext cx="40" cy="160819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9" idx="4"/>
          </p:cNvCxnSpPr>
          <p:nvPr/>
        </p:nvCxnSpPr>
        <p:spPr>
          <a:xfrm flipH="1">
            <a:off x="1597108" y="4328039"/>
            <a:ext cx="459038" cy="153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12034" y="4158046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1</m:t>
                      </m:r>
                      <m:r>
                        <a:rPr lang="en-US" sz="2400" b="0" i="1" dirty="0" smtClean="0">
                          <a:latin typeface="Cambria Math"/>
                        </a:rPr>
                        <m:t>8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034" y="4158046"/>
                <a:ext cx="68580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2035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284772" y="5498816"/>
            <a:ext cx="4362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Finding the area can now be done in one of two ways…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088140" y="5638800"/>
            <a:ext cx="2889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77065" y="5638800"/>
            <a:ext cx="0" cy="2341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050146" y="1899980"/>
                <a:ext cx="4702834" cy="3425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We will need to use trig to find the side and apothem.</a:t>
                </a:r>
              </a:p>
              <a:p>
                <a:endParaRPr lang="en-US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Apothem: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18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=10×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=9.5106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Side: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18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en-US" sz="2000" b="0" i="1" smtClean="0">
                          <a:latin typeface="Cambria Math"/>
                        </a:rPr>
                        <m:t>=10×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=3.0902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×2=6.1804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146" y="1899980"/>
                <a:ext cx="4702834" cy="3425681"/>
              </a:xfrm>
              <a:prstGeom prst="rect">
                <a:avLst/>
              </a:prstGeom>
              <a:blipFill rotWithShape="1">
                <a:blip r:embed="rId3"/>
                <a:stretch>
                  <a:fillRect l="-129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4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 rot="4075193">
            <a:off x="381000" y="2606024"/>
            <a:ext cx="3462068" cy="33235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ecagon 88"/>
          <p:cNvSpPr/>
          <p:nvPr/>
        </p:nvSpPr>
        <p:spPr>
          <a:xfrm>
            <a:off x="445698" y="2671932"/>
            <a:ext cx="3332672" cy="3190538"/>
          </a:xfrm>
          <a:prstGeom prst="dec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99" y="1077717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</a:t>
            </a:r>
          </a:p>
          <a:p>
            <a:pPr lvl="1"/>
            <a:r>
              <a:rPr lang="en-US" dirty="0" smtClean="0"/>
              <a:t>Regular decagon inscribed in a circle with radius 10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056146" y="4306122"/>
            <a:ext cx="40" cy="160819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7001" y="487938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89" idx="4"/>
          </p:cNvCxnSpPr>
          <p:nvPr/>
        </p:nvCxnSpPr>
        <p:spPr>
          <a:xfrm flipH="1">
            <a:off x="1597108" y="4328039"/>
            <a:ext cx="459038" cy="153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9" idx="3"/>
          </p:cNvCxnSpPr>
          <p:nvPr/>
        </p:nvCxnSpPr>
        <p:spPr>
          <a:xfrm>
            <a:off x="2127170" y="4374535"/>
            <a:ext cx="499790" cy="1487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12034" y="4158046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1</m:t>
                      </m:r>
                      <m:r>
                        <a:rPr lang="en-US" sz="2400" b="0" i="1" dirty="0" smtClean="0">
                          <a:latin typeface="Cambria Math"/>
                        </a:rPr>
                        <m:t>8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034" y="4158046"/>
                <a:ext cx="68580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2035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72426" y="2087115"/>
                <a:ext cx="4362890" cy="1952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Method 1: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=10×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𝑎𝑟𝑒𝑎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𝑡𝑟𝑖𝑎𝑛𝑔𝑙𝑒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=10×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</m:oMath>
                </a14:m>
                <a:r>
                  <a:rPr lang="en-US" sz="2400" dirty="0" smtClean="0"/>
                  <a:t>9.5106)(6.1804)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𝟐𝟗𝟒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426" y="2087115"/>
                <a:ext cx="4362890" cy="1952714"/>
              </a:xfrm>
              <a:prstGeom prst="rect">
                <a:avLst/>
              </a:prstGeom>
              <a:blipFill rotWithShape="1">
                <a:blip r:embed="rId3"/>
                <a:stretch>
                  <a:fillRect l="-2235" t="-2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088140" y="5638800"/>
            <a:ext cx="2889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77065" y="5638800"/>
            <a:ext cx="0" cy="2341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981200" y="4267200"/>
            <a:ext cx="152400" cy="121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309807" y="4057185"/>
                <a:ext cx="4362890" cy="2122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Method 2: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=1/2(9.5106)(</m:t>
                      </m:r>
                      <m:r>
                        <a:rPr lang="en-US" sz="2400" i="1" dirty="0" smtClean="0">
                          <a:latin typeface="Cambria Math"/>
                        </a:rPr>
                        <m:t>10×6.1804)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𝟐𝟗𝟒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807" y="4057185"/>
                <a:ext cx="4362890" cy="2122632"/>
              </a:xfrm>
              <a:prstGeom prst="rect">
                <a:avLst/>
              </a:prstGeom>
              <a:blipFill rotWithShape="1">
                <a:blip r:embed="rId4"/>
                <a:stretch>
                  <a:fillRect l="-2235" t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 smtClean="0"/>
              <a:t>1.)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35634" y="1981200"/>
            <a:ext cx="3810000" cy="2667000"/>
            <a:chOff x="707366" y="2667000"/>
            <a:chExt cx="3810000" cy="2667000"/>
          </a:xfrm>
        </p:grpSpPr>
        <p:grpSp>
          <p:nvGrpSpPr>
            <p:cNvPr id="13" name="Group 12"/>
            <p:cNvGrpSpPr/>
            <p:nvPr/>
          </p:nvGrpSpPr>
          <p:grpSpPr>
            <a:xfrm>
              <a:off x="707366" y="2667000"/>
              <a:ext cx="3810000" cy="2667000"/>
              <a:chOff x="707366" y="2667000"/>
              <a:chExt cx="3810000" cy="26670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07366" y="2667000"/>
                <a:ext cx="3810000" cy="2667000"/>
                <a:chOff x="707366" y="2667000"/>
                <a:chExt cx="3810000" cy="2667000"/>
              </a:xfrm>
            </p:grpSpPr>
            <p:sp>
              <p:nvSpPr>
                <p:cNvPr id="4" name="Isosceles Triangle 3"/>
                <p:cNvSpPr/>
                <p:nvPr/>
              </p:nvSpPr>
              <p:spPr>
                <a:xfrm>
                  <a:off x="707366" y="2667000"/>
                  <a:ext cx="3810000" cy="2667000"/>
                </a:xfrm>
                <a:prstGeom prst="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2514600" y="4297921"/>
                  <a:ext cx="152400" cy="1216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Connector 6"/>
                <p:cNvCxnSpPr>
                  <a:stCxn id="5" idx="6"/>
                  <a:endCxn id="4" idx="4"/>
                </p:cNvCxnSpPr>
                <p:nvPr/>
              </p:nvCxnSpPr>
              <p:spPr>
                <a:xfrm>
                  <a:off x="2667000" y="4358761"/>
                  <a:ext cx="1850366" cy="9752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3058783" y="4267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12</a:t>
                </a:r>
                <a:endParaRPr lang="en-US" sz="2400" dirty="0"/>
              </a:p>
            </p:txBody>
          </p:sp>
        </p:grpSp>
        <p:cxnSp>
          <p:nvCxnSpPr>
            <p:cNvPr id="10" name="Straight Connector 9"/>
            <p:cNvCxnSpPr>
              <a:stCxn id="5" idx="4"/>
            </p:cNvCxnSpPr>
            <p:nvPr/>
          </p:nvCxnSpPr>
          <p:spPr>
            <a:xfrm>
              <a:off x="2590800" y="4419600"/>
              <a:ext cx="0" cy="91440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88234" y="3733464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60</m:t>
                      </m:r>
                      <m:r>
                        <a:rPr lang="en-US" sz="20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234" y="3733464"/>
                <a:ext cx="6858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55034" y="4324290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30</m:t>
                      </m:r>
                      <m:r>
                        <a:rPr lang="en-US" sz="20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034" y="4324290"/>
                <a:ext cx="6858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319068" y="4419600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53070" y="4405746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21534" y="3896272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43200" y="4572000"/>
                <a:ext cx="769733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572000"/>
                <a:ext cx="769733" cy="43640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446395" y="4845603"/>
            <a:ext cx="0" cy="325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5634" y="5008402"/>
            <a:ext cx="148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65653" y="4845603"/>
            <a:ext cx="0" cy="325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5008402"/>
            <a:ext cx="1537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34201" y="4800600"/>
                <a:ext cx="769733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12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201" y="4800600"/>
                <a:ext cx="769733" cy="4364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854734" y="5334000"/>
                <a:ext cx="320039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=12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000" b="0" i="1" dirty="0" smtClean="0">
                          <a:latin typeface="Cambria Math"/>
                          <a:ea typeface="Cambria Math"/>
                        </a:rPr>
                        <m:t>×3=</m:t>
                      </m:r>
                      <m:r>
                        <a:rPr lang="en-US" sz="2000" b="0" i="1" dirty="0" smtClean="0">
                          <a:latin typeface="Cambria Math"/>
                          <a:ea typeface="Cambria Math"/>
                        </a:rPr>
                        <m:t>36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34" y="5334000"/>
                <a:ext cx="3200399" cy="436402"/>
              </a:xfrm>
              <a:prstGeom prst="rect">
                <a:avLst/>
              </a:prstGeom>
              <a:blipFill rotWithShape="1">
                <a:blip r:embed="rId6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452668" y="2179521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6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36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𝟏𝟎𝟖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668" y="2179521"/>
                <a:ext cx="4267200" cy="2678169"/>
              </a:xfrm>
              <a:prstGeom prst="rect">
                <a:avLst/>
              </a:prstGeom>
              <a:blipFill rotWithShape="1">
                <a:blip r:embed="rId7"/>
                <a:stretch>
                  <a:fillRect l="-2143" t="-1822" b="-2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2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2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17774" y="2590800"/>
            <a:ext cx="2694317" cy="2438400"/>
            <a:chOff x="717774" y="2590800"/>
            <a:chExt cx="2694317" cy="2438400"/>
          </a:xfrm>
        </p:grpSpPr>
        <p:sp>
          <p:nvSpPr>
            <p:cNvPr id="4" name="Rectangle 3"/>
            <p:cNvSpPr/>
            <p:nvPr/>
          </p:nvSpPr>
          <p:spPr>
            <a:xfrm>
              <a:off x="745091" y="2590800"/>
              <a:ext cx="2667000" cy="2438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013174" y="3657600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7"/>
            </p:cNvCxnSpPr>
            <p:nvPr/>
          </p:nvCxnSpPr>
          <p:spPr>
            <a:xfrm flipH="1">
              <a:off x="745092" y="3675419"/>
              <a:ext cx="1398164" cy="1353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17774" y="3838197"/>
                  <a:ext cx="901117" cy="5052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74" y="3838197"/>
                  <a:ext cx="901117" cy="5052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17568" b="-277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>
          <a:xfrm>
            <a:off x="2083982" y="4800600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4503" y="4800600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4"/>
            <a:endCxn id="4" idx="2"/>
          </p:cNvCxnSpPr>
          <p:nvPr/>
        </p:nvCxnSpPr>
        <p:spPr>
          <a:xfrm flipH="1">
            <a:off x="2078591" y="3779279"/>
            <a:ext cx="10783" cy="124992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37865" y="3961111"/>
                <a:ext cx="4505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865" y="3961111"/>
                <a:ext cx="45055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18895" y="4948535"/>
                <a:ext cx="4505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95" y="4948535"/>
                <a:ext cx="45055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745091" y="5174657"/>
            <a:ext cx="2667000" cy="400110"/>
            <a:chOff x="745091" y="5174657"/>
            <a:chExt cx="2667000" cy="40011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45091" y="5219660"/>
              <a:ext cx="0" cy="325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62000" y="5374712"/>
              <a:ext cx="1066800" cy="181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412091" y="5247401"/>
              <a:ext cx="0" cy="325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9" idx="3"/>
            </p:cNvCxnSpPr>
            <p:nvPr/>
          </p:nvCxnSpPr>
          <p:spPr>
            <a:xfrm>
              <a:off x="2680914" y="5374712"/>
              <a:ext cx="731177" cy="7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911181" y="5174657"/>
                  <a:ext cx="76973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1181" y="5174657"/>
                  <a:ext cx="769733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17789" y="5638800"/>
                <a:ext cx="3200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=10×4=40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89" y="5638800"/>
                <a:ext cx="3200399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2179260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5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×40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79260"/>
                <a:ext cx="4267200" cy="2678169"/>
              </a:xfrm>
              <a:prstGeom prst="rect">
                <a:avLst/>
              </a:prstGeom>
              <a:blipFill rotWithShape="1">
                <a:blip r:embed="rId7"/>
                <a:stretch>
                  <a:fillRect l="-2286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68281" y="394329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45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81" y="3943290"/>
                <a:ext cx="6858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3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6785" y="1971350"/>
            <a:ext cx="3240069" cy="3457074"/>
            <a:chOff x="338642" y="2375813"/>
            <a:chExt cx="2949766" cy="3192861"/>
          </a:xfrm>
        </p:grpSpPr>
        <p:grpSp>
          <p:nvGrpSpPr>
            <p:cNvPr id="20" name="Group 19"/>
            <p:cNvGrpSpPr/>
            <p:nvPr/>
          </p:nvGrpSpPr>
          <p:grpSpPr>
            <a:xfrm rot="1876233">
              <a:off x="338642" y="2375813"/>
              <a:ext cx="2949766" cy="3192861"/>
              <a:chOff x="555434" y="2271206"/>
              <a:chExt cx="2949766" cy="3192861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19607847">
                <a:off x="1567127" y="2271206"/>
                <a:ext cx="1218518" cy="10431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19607847" flipH="1">
                <a:off x="555434" y="2936113"/>
                <a:ext cx="1197886" cy="10027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971800" y="2895600"/>
                <a:ext cx="533400" cy="1447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9607847">
                <a:off x="1327446" y="3968726"/>
                <a:ext cx="307533" cy="14953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019300" y="4343400"/>
                <a:ext cx="1485900" cy="91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/>
            <p:cNvSpPr/>
            <p:nvPr/>
          </p:nvSpPr>
          <p:spPr>
            <a:xfrm>
              <a:off x="1828800" y="4114800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5" idx="5"/>
            </p:cNvCxnSpPr>
            <p:nvPr/>
          </p:nvCxnSpPr>
          <p:spPr>
            <a:xfrm>
              <a:off x="1958882" y="4218660"/>
              <a:ext cx="868304" cy="946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126334" y="4103298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15</a:t>
              </a:r>
              <a:endParaRPr lang="en-US" sz="2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24644" y="4724400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25165" y="4724400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224644" y="3873276"/>
            <a:ext cx="5393" cy="109357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61653" y="3735448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36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653" y="3735448"/>
                <a:ext cx="685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1856344" y="3985988"/>
            <a:ext cx="474333" cy="18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62400" y="2022607"/>
                <a:ext cx="4702834" cy="3425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We will need to use trig to find the side and apothem.</a:t>
                </a:r>
              </a:p>
              <a:p>
                <a:endParaRPr lang="en-US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Apothem: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36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=15×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=12.1353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Side: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36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en-US" sz="2000" b="0" i="1" smtClean="0">
                          <a:latin typeface="Cambria Math"/>
                        </a:rPr>
                        <m:t>=15×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=8.8168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×2=17.6336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22607"/>
                <a:ext cx="4702834" cy="3425681"/>
              </a:xfrm>
              <a:prstGeom prst="rect">
                <a:avLst/>
              </a:prstGeom>
              <a:blipFill rotWithShape="1">
                <a:blip r:embed="rId3"/>
                <a:stretch>
                  <a:fillRect l="-1297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962400" y="5708410"/>
            <a:ext cx="4362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Solution on next slide..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3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6814" y="2006911"/>
            <a:ext cx="3240069" cy="3457074"/>
            <a:chOff x="338642" y="2375813"/>
            <a:chExt cx="2949766" cy="3192861"/>
          </a:xfrm>
        </p:grpSpPr>
        <p:grpSp>
          <p:nvGrpSpPr>
            <p:cNvPr id="20" name="Group 19"/>
            <p:cNvGrpSpPr/>
            <p:nvPr/>
          </p:nvGrpSpPr>
          <p:grpSpPr>
            <a:xfrm rot="1876233">
              <a:off x="338642" y="2375813"/>
              <a:ext cx="2949766" cy="3192861"/>
              <a:chOff x="555434" y="2271206"/>
              <a:chExt cx="2949766" cy="3192861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19607847">
                <a:off x="1567127" y="2271206"/>
                <a:ext cx="1218518" cy="10431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19607847" flipH="1">
                <a:off x="555434" y="2936113"/>
                <a:ext cx="1197886" cy="10027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971800" y="2895600"/>
                <a:ext cx="533400" cy="1447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9607847">
                <a:off x="1327446" y="3968726"/>
                <a:ext cx="307533" cy="14953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019300" y="4343400"/>
                <a:ext cx="1485900" cy="914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/>
            <p:cNvSpPr/>
            <p:nvPr/>
          </p:nvSpPr>
          <p:spPr>
            <a:xfrm>
              <a:off x="1828800" y="4114800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25" idx="5"/>
            </p:cNvCxnSpPr>
            <p:nvPr/>
          </p:nvCxnSpPr>
          <p:spPr>
            <a:xfrm>
              <a:off x="1958882" y="4218660"/>
              <a:ext cx="868304" cy="946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126334" y="4103298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15</a:t>
              </a:r>
              <a:endParaRPr lang="en-US" sz="2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1854673" y="4759961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5194" y="4759961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54673" y="3908837"/>
            <a:ext cx="5393" cy="109357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91682" y="3771009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36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682" y="3771009"/>
                <a:ext cx="685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1486373" y="4021549"/>
            <a:ext cx="474333" cy="18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2179260"/>
                <a:ext cx="4953000" cy="2698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12.1353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×(5×17.6336)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𝟓𝟑𝟒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𝟗𝟕𝟐𝟔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79260"/>
                <a:ext cx="4953000" cy="2698431"/>
              </a:xfrm>
              <a:prstGeom prst="rect">
                <a:avLst/>
              </a:prstGeom>
              <a:blipFill rotWithShape="1">
                <a:blip r:embed="rId3"/>
                <a:stretch>
                  <a:fillRect l="-1845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6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4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3400" y="2209800"/>
            <a:ext cx="3581400" cy="3048000"/>
            <a:chOff x="838200" y="2590800"/>
            <a:chExt cx="3581400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838200" y="2590800"/>
              <a:ext cx="3581400" cy="3048000"/>
              <a:chOff x="609600" y="2590800"/>
              <a:chExt cx="3581400" cy="3048000"/>
            </a:xfrm>
          </p:grpSpPr>
          <p:sp>
            <p:nvSpPr>
              <p:cNvPr id="5" name="Hexagon 4"/>
              <p:cNvSpPr/>
              <p:nvPr/>
            </p:nvSpPr>
            <p:spPr>
              <a:xfrm>
                <a:off x="609600" y="2590800"/>
                <a:ext cx="3581400" cy="3048000"/>
              </a:xfrm>
              <a:prstGeom prst="hexagon">
                <a:avLst>
                  <a:gd name="adj" fmla="val 31962"/>
                  <a:gd name="vf" fmla="val 11547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324100" y="4053959"/>
                <a:ext cx="152400" cy="12167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>
              <a:stCxn id="6" idx="0"/>
              <a:endCxn id="5" idx="1"/>
            </p:cNvCxnSpPr>
            <p:nvPr/>
          </p:nvCxnSpPr>
          <p:spPr>
            <a:xfrm>
              <a:off x="2628900" y="4053959"/>
              <a:ext cx="816498" cy="15848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37149" y="461554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14</a:t>
              </a:r>
              <a:endParaRPr lang="en-US" sz="2400" dirty="0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2324100" y="5015346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48496" y="5015346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324100" y="3794638"/>
            <a:ext cx="5394" cy="146316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52864" y="37338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30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864" y="3733800"/>
                <a:ext cx="685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2010733" y="4007597"/>
            <a:ext cx="474333" cy="18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65648" y="5138881"/>
            <a:ext cx="429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7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27200" y="4234546"/>
                <a:ext cx="68580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200" y="4234546"/>
                <a:ext cx="685800" cy="4364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1457957" y="5415905"/>
            <a:ext cx="1580054" cy="400110"/>
            <a:chOff x="1489539" y="5174657"/>
            <a:chExt cx="1580054" cy="40011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489539" y="5249169"/>
              <a:ext cx="0" cy="325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489539" y="5374712"/>
              <a:ext cx="5172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69593" y="5209271"/>
              <a:ext cx="0" cy="325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3"/>
            </p:cNvCxnSpPr>
            <p:nvPr/>
          </p:nvCxnSpPr>
          <p:spPr>
            <a:xfrm>
              <a:off x="2680914" y="5374712"/>
              <a:ext cx="3655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911181" y="5174657"/>
                  <a:ext cx="76973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1181" y="5174657"/>
                  <a:ext cx="769733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76224" y="5943600"/>
                <a:ext cx="3200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=14×6=84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224" y="5943600"/>
                <a:ext cx="3200399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2179260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×84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𝟐𝟗𝟒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79260"/>
                <a:ext cx="4267200" cy="2678169"/>
              </a:xfrm>
              <a:prstGeom prst="rect">
                <a:avLst/>
              </a:prstGeom>
              <a:blipFill rotWithShape="1">
                <a:blip r:embed="rId6"/>
                <a:stretch>
                  <a:fillRect l="-2286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5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2116990"/>
            <a:ext cx="3886200" cy="3276600"/>
            <a:chOff x="381000" y="2209800"/>
            <a:chExt cx="3886200" cy="3276600"/>
          </a:xfrm>
        </p:grpSpPr>
        <p:sp>
          <p:nvSpPr>
            <p:cNvPr id="4" name="Heptagon 3"/>
            <p:cNvSpPr/>
            <p:nvPr/>
          </p:nvSpPr>
          <p:spPr>
            <a:xfrm>
              <a:off x="381000" y="2209800"/>
              <a:ext cx="3581400" cy="3276600"/>
            </a:xfrm>
            <a:prstGeom prst="hep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110596" y="3886199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71700" y="4026569"/>
              <a:ext cx="0" cy="14598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86796" y="5105400"/>
              <a:ext cx="40400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90800" y="5105400"/>
              <a:ext cx="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752600" y="4267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11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31959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5715000"/>
                <a:ext cx="3200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=8×7=56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15000"/>
                <a:ext cx="3200399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46418" y="2116990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11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×56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𝟑𝟎𝟖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418" y="2116990"/>
                <a:ext cx="4267200" cy="2678169"/>
              </a:xfrm>
              <a:prstGeom prst="rect">
                <a:avLst/>
              </a:prstGeom>
              <a:blipFill rotWithShape="1">
                <a:blip r:embed="rId3"/>
                <a:stretch>
                  <a:fillRect l="-2286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6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" y="2355011"/>
            <a:ext cx="3657600" cy="3283789"/>
            <a:chOff x="381000" y="2355011"/>
            <a:chExt cx="3657600" cy="3283789"/>
          </a:xfrm>
        </p:grpSpPr>
        <p:grpSp>
          <p:nvGrpSpPr>
            <p:cNvPr id="6" name="Group 5"/>
            <p:cNvGrpSpPr/>
            <p:nvPr/>
          </p:nvGrpSpPr>
          <p:grpSpPr>
            <a:xfrm>
              <a:off x="381000" y="2355011"/>
              <a:ext cx="3657600" cy="3276600"/>
              <a:chOff x="381000" y="2355011"/>
              <a:chExt cx="3657600" cy="3276600"/>
            </a:xfrm>
          </p:grpSpPr>
          <p:sp>
            <p:nvSpPr>
              <p:cNvPr id="4" name="Octagon 3"/>
              <p:cNvSpPr/>
              <p:nvPr/>
            </p:nvSpPr>
            <p:spPr>
              <a:xfrm>
                <a:off x="381000" y="2355011"/>
                <a:ext cx="3657600" cy="3276600"/>
              </a:xfrm>
              <a:prstGeom prst="octagon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133600" y="3932471"/>
                <a:ext cx="152400" cy="12167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2209800" y="3993310"/>
              <a:ext cx="0" cy="1638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86796" y="5257800"/>
              <a:ext cx="40400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590800" y="5257800"/>
              <a:ext cx="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752600" y="44151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12</a:t>
              </a:r>
              <a:endParaRPr lang="en-US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505200" y="2514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5800" y="5791200"/>
                <a:ext cx="3200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=6×8=48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91200"/>
                <a:ext cx="3200399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5800" y="2198631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12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×48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𝟐𝟖𝟖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198631"/>
                <a:ext cx="4267200" cy="2678169"/>
              </a:xfrm>
              <a:prstGeom prst="rect">
                <a:avLst/>
              </a:prstGeom>
              <a:blipFill rotWithShape="1">
                <a:blip r:embed="rId3"/>
                <a:stretch>
                  <a:fillRect l="-2286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7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588944" y="2248477"/>
            <a:ext cx="2914650" cy="3040496"/>
            <a:chOff x="838200" y="2459861"/>
            <a:chExt cx="2914650" cy="3040496"/>
          </a:xfrm>
        </p:grpSpPr>
        <p:sp>
          <p:nvSpPr>
            <p:cNvPr id="4" name="Oval 3"/>
            <p:cNvSpPr/>
            <p:nvPr/>
          </p:nvSpPr>
          <p:spPr>
            <a:xfrm>
              <a:off x="2225964" y="4114800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stCxn id="4" idx="0"/>
            </p:cNvCxnSpPr>
            <p:nvPr/>
          </p:nvCxnSpPr>
          <p:spPr>
            <a:xfrm>
              <a:off x="2302164" y="4114800"/>
              <a:ext cx="669636" cy="13855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838200" y="2459861"/>
              <a:ext cx="2914650" cy="3040496"/>
              <a:chOff x="838200" y="2459861"/>
              <a:chExt cx="2914650" cy="3040496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838200" y="2459861"/>
                <a:ext cx="2914650" cy="3040496"/>
                <a:chOff x="838200" y="2064904"/>
                <a:chExt cx="2914650" cy="3040496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600200" y="5105400"/>
                  <a:ext cx="13716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 flipV="1">
                  <a:off x="914400" y="4419600"/>
                  <a:ext cx="685800" cy="685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971800" y="4343400"/>
                  <a:ext cx="762000" cy="762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 flipV="1">
                  <a:off x="838200" y="3429000"/>
                  <a:ext cx="76200" cy="990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3733800" y="3429000"/>
                  <a:ext cx="19050" cy="914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838200" y="2590800"/>
                  <a:ext cx="533400" cy="838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3192895" y="2522104"/>
                  <a:ext cx="540905" cy="9068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1371600" y="2064904"/>
                  <a:ext cx="930564" cy="5258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286000" y="2064904"/>
                  <a:ext cx="91440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TextBox 103"/>
              <p:cNvSpPr txBox="1"/>
              <p:nvPr/>
            </p:nvSpPr>
            <p:spPr>
              <a:xfrm>
                <a:off x="2476500" y="4352892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10</a:t>
                </a:r>
                <a:endParaRPr lang="en-US" sz="2400" dirty="0"/>
              </a:p>
            </p:txBody>
          </p:sp>
        </p:grpSp>
      </p:grpSp>
      <p:cxnSp>
        <p:nvCxnSpPr>
          <p:cNvPr id="107" name="Straight Connector 106"/>
          <p:cNvCxnSpPr/>
          <p:nvPr/>
        </p:nvCxnSpPr>
        <p:spPr>
          <a:xfrm>
            <a:off x="2015661" y="5051366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216182" y="5051366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2015661" y="3980184"/>
            <a:ext cx="5394" cy="130878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1163330" y="3851104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20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330" y="3851104"/>
                <a:ext cx="685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>
            <a:off x="1685599" y="4101644"/>
            <a:ext cx="474333" cy="18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3962400" y="2022607"/>
                <a:ext cx="4702834" cy="3425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We will need to use trig to find the side and apothem.</a:t>
                </a:r>
              </a:p>
              <a:p>
                <a:endParaRPr lang="en-US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Apothem: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20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=10×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=9.3979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Side: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/>
                          </a:rPr>
                          <m:t>20</m:t>
                        </m:r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en-US" sz="2000" b="0" i="1" smtClean="0">
                          <a:latin typeface="Cambria Math"/>
                        </a:rPr>
                        <m:t>=10×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=3.4202</m:t>
                      </m:r>
                    </m:oMath>
                  </m:oMathPara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</a:rPr>
                        <m:t>=6.8404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22607"/>
                <a:ext cx="4702834" cy="3425681"/>
              </a:xfrm>
              <a:prstGeom prst="rect">
                <a:avLst/>
              </a:prstGeom>
              <a:blipFill rotWithShape="1">
                <a:blip r:embed="rId3"/>
                <a:stretch>
                  <a:fillRect l="-1297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/>
          <p:cNvSpPr txBox="1"/>
          <p:nvPr/>
        </p:nvSpPr>
        <p:spPr>
          <a:xfrm>
            <a:off x="3962400" y="5708410"/>
            <a:ext cx="4362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Solution on next slide..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5943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Areas of Regular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79136"/>
          </a:xfrm>
        </p:spPr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use theorems and equations to solve for the area of regular polygons.</a:t>
            </a:r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</a:t>
            </a:r>
            <a:r>
              <a:rPr lang="en-US" dirty="0"/>
              <a:t>Students will be able to </a:t>
            </a:r>
            <a:r>
              <a:rPr lang="en-US" dirty="0" smtClean="0"/>
              <a:t>identify various polygons, as well as find their area using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7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588944" y="2248477"/>
            <a:ext cx="2914650" cy="3040496"/>
            <a:chOff x="838200" y="2459861"/>
            <a:chExt cx="2914650" cy="3040496"/>
          </a:xfrm>
        </p:grpSpPr>
        <p:sp>
          <p:nvSpPr>
            <p:cNvPr id="4" name="Oval 3"/>
            <p:cNvSpPr/>
            <p:nvPr/>
          </p:nvSpPr>
          <p:spPr>
            <a:xfrm>
              <a:off x="2225964" y="4114800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stCxn id="4" idx="0"/>
            </p:cNvCxnSpPr>
            <p:nvPr/>
          </p:nvCxnSpPr>
          <p:spPr>
            <a:xfrm>
              <a:off x="2302164" y="4114800"/>
              <a:ext cx="669636" cy="13855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838200" y="2459861"/>
              <a:ext cx="2914650" cy="3040496"/>
              <a:chOff x="838200" y="2459861"/>
              <a:chExt cx="2914650" cy="3040496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838200" y="2459861"/>
                <a:ext cx="2914650" cy="3040496"/>
                <a:chOff x="838200" y="2064904"/>
                <a:chExt cx="2914650" cy="3040496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600200" y="5105400"/>
                  <a:ext cx="13716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 flipV="1">
                  <a:off x="914400" y="4419600"/>
                  <a:ext cx="685800" cy="685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971800" y="4343400"/>
                  <a:ext cx="762000" cy="762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 flipV="1">
                  <a:off x="838200" y="3429000"/>
                  <a:ext cx="76200" cy="990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3733800" y="3429000"/>
                  <a:ext cx="19050" cy="914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838200" y="2590800"/>
                  <a:ext cx="533400" cy="838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3192895" y="2522104"/>
                  <a:ext cx="540905" cy="9068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1371600" y="2064904"/>
                  <a:ext cx="930564" cy="5258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286000" y="2064904"/>
                  <a:ext cx="914400" cy="457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TextBox 103"/>
              <p:cNvSpPr txBox="1"/>
              <p:nvPr/>
            </p:nvSpPr>
            <p:spPr>
              <a:xfrm>
                <a:off x="2476500" y="4352892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10</a:t>
                </a:r>
                <a:endParaRPr lang="en-US" sz="2400" dirty="0"/>
              </a:p>
            </p:txBody>
          </p:sp>
        </p:grpSp>
      </p:grpSp>
      <p:cxnSp>
        <p:nvCxnSpPr>
          <p:cNvPr id="107" name="Straight Connector 106"/>
          <p:cNvCxnSpPr/>
          <p:nvPr/>
        </p:nvCxnSpPr>
        <p:spPr>
          <a:xfrm>
            <a:off x="2015661" y="5051366"/>
            <a:ext cx="2120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216182" y="5051366"/>
            <a:ext cx="0" cy="242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2015661" y="3980184"/>
            <a:ext cx="5394" cy="130878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1163330" y="3851104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20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330" y="3851104"/>
                <a:ext cx="685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>
            <a:off x="1685599" y="4101644"/>
            <a:ext cx="474333" cy="186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10000" y="2179260"/>
                <a:ext cx="4953000" cy="2583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×9.3979×(9×6.8404)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𝟐𝟖𝟗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𝟐𝟖𝟒𝟑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79260"/>
                <a:ext cx="4953000" cy="2583271"/>
              </a:xfrm>
              <a:prstGeom prst="rect">
                <a:avLst/>
              </a:prstGeom>
              <a:blipFill rotWithShape="1">
                <a:blip r:embed="rId3"/>
                <a:stretch>
                  <a:fillRect l="-1845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5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8</a:t>
            </a:r>
            <a:r>
              <a:rPr lang="en-US" dirty="0" smtClean="0"/>
              <a:t>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5796507"/>
                <a:ext cx="3200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=10×10=100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796507"/>
                <a:ext cx="3200399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47650" y="2216727"/>
            <a:ext cx="3810000" cy="3512389"/>
            <a:chOff x="247650" y="2216727"/>
            <a:chExt cx="3810000" cy="3512389"/>
          </a:xfrm>
        </p:grpSpPr>
        <p:grpSp>
          <p:nvGrpSpPr>
            <p:cNvPr id="30" name="Group 29"/>
            <p:cNvGrpSpPr/>
            <p:nvPr/>
          </p:nvGrpSpPr>
          <p:grpSpPr>
            <a:xfrm>
              <a:off x="247650" y="2216727"/>
              <a:ext cx="3810000" cy="3512389"/>
              <a:chOff x="247650" y="2216727"/>
              <a:chExt cx="3810000" cy="3512389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47650" y="2216727"/>
                <a:ext cx="3810000" cy="3512389"/>
                <a:chOff x="304800" y="2590800"/>
                <a:chExt cx="3810000" cy="3512389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304800" y="2590800"/>
                  <a:ext cx="3810000" cy="3512389"/>
                  <a:chOff x="304800" y="2590800"/>
                  <a:chExt cx="3810000" cy="3512389"/>
                </a:xfrm>
              </p:grpSpPr>
              <p:sp>
                <p:nvSpPr>
                  <p:cNvPr id="4" name="Decagon 3"/>
                  <p:cNvSpPr/>
                  <p:nvPr/>
                </p:nvSpPr>
                <p:spPr>
                  <a:xfrm>
                    <a:off x="304800" y="2590800"/>
                    <a:ext cx="3810000" cy="3505200"/>
                  </a:xfrm>
                  <a:prstGeom prst="decagon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>
                    <a:off x="2133600" y="4282560"/>
                    <a:ext cx="152400" cy="121679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2211238" y="4419600"/>
                    <a:ext cx="0" cy="163830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188234" y="5722189"/>
                    <a:ext cx="404004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2592238" y="5722189"/>
                    <a:ext cx="0" cy="3810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1752600" y="4777085"/>
                  <a:ext cx="533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12</a:t>
                  </a:r>
                  <a:endParaRPr lang="en-US" sz="2400" dirty="0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2358922" y="4377186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13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>
              <a:stCxn id="5" idx="4"/>
              <a:endCxn id="4" idx="3"/>
            </p:cNvCxnSpPr>
            <p:nvPr/>
          </p:nvCxnSpPr>
          <p:spPr>
            <a:xfrm>
              <a:off x="2152650" y="4030166"/>
              <a:ext cx="588677" cy="16917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180288" y="558157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86855" y="5888190"/>
            <a:ext cx="1332545" cy="427851"/>
            <a:chOff x="672692" y="5219660"/>
            <a:chExt cx="3042832" cy="427851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45091" y="5219660"/>
              <a:ext cx="0" cy="325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23" idx="1"/>
            </p:cNvCxnSpPr>
            <p:nvPr/>
          </p:nvCxnSpPr>
          <p:spPr>
            <a:xfrm>
              <a:off x="672692" y="5447456"/>
              <a:ext cx="11491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15524" y="5247401"/>
              <a:ext cx="0" cy="325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84347" y="5447456"/>
              <a:ext cx="731177" cy="7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821873" y="5247401"/>
                  <a:ext cx="76973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1873" y="5247401"/>
                  <a:ext cx="769734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3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19600" y="2362200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12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×100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𝟔𝟎𝟎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2200"/>
                <a:ext cx="4267200" cy="2678169"/>
              </a:xfrm>
              <a:prstGeom prst="rect">
                <a:avLst/>
              </a:prstGeom>
              <a:blipFill rotWithShape="1">
                <a:blip r:embed="rId4"/>
                <a:stretch>
                  <a:fillRect l="-2143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polygons in your groups</a:t>
            </a:r>
          </a:p>
          <a:p>
            <a:pPr marL="109728" indent="0">
              <a:buNone/>
            </a:pPr>
            <a:r>
              <a:rPr lang="en-US" dirty="0"/>
              <a:t>9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59434" y="2168105"/>
            <a:ext cx="4419600" cy="3588588"/>
            <a:chOff x="458638" y="2438400"/>
            <a:chExt cx="4419600" cy="3588588"/>
          </a:xfrm>
        </p:grpSpPr>
        <p:sp>
          <p:nvSpPr>
            <p:cNvPr id="4" name="Dodecagon 3"/>
            <p:cNvSpPr/>
            <p:nvPr/>
          </p:nvSpPr>
          <p:spPr>
            <a:xfrm>
              <a:off x="458638" y="2438400"/>
              <a:ext cx="3886200" cy="3581400"/>
            </a:xfrm>
            <a:prstGeom prst="dodec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59634" y="470088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15</a:t>
              </a:r>
              <a:endParaRPr lang="en-US" sz="24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312598" y="4206359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90236" y="4343399"/>
              <a:ext cx="0" cy="1638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367232" y="5645988"/>
              <a:ext cx="40400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71236" y="5645988"/>
              <a:ext cx="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344838" y="3975526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47800" y="5867400"/>
                <a:ext cx="3200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𝑝</m:t>
                      </m:r>
                      <m:r>
                        <a:rPr lang="en-US" sz="2000" b="0" i="1" dirty="0" smtClean="0">
                          <a:latin typeface="Cambria Math"/>
                        </a:rPr>
                        <m:t>=5×12=60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867400"/>
                <a:ext cx="3200399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48199" y="2221012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15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×60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𝟒𝟓𝟎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199" y="2221012"/>
                <a:ext cx="4267200" cy="2678169"/>
              </a:xfrm>
              <a:prstGeom prst="rect">
                <a:avLst/>
              </a:prstGeom>
              <a:blipFill rotWithShape="1">
                <a:blip r:embed="rId3"/>
                <a:stretch>
                  <a:fillRect l="-2143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4114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10" y="1219200"/>
            <a:ext cx="8763000" cy="1066800"/>
          </a:xfrm>
        </p:spPr>
        <p:txBody>
          <a:bodyPr/>
          <a:lstStyle/>
          <a:p>
            <a:r>
              <a:rPr lang="en-US" dirty="0" smtClean="0"/>
              <a:t>Given any circle, you can inscribe in it a regular polygon of any number of sides.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32871" y="3352800"/>
            <a:ext cx="2873728" cy="2730934"/>
            <a:chOff x="61289" y="2843644"/>
            <a:chExt cx="2873728" cy="273093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9" y="2843644"/>
              <a:ext cx="2873728" cy="273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541035" y="3218511"/>
              <a:ext cx="1905000" cy="19812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17335" y="4148271"/>
              <a:ext cx="152400" cy="1216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24200" y="3330503"/>
            <a:ext cx="2832420" cy="2691679"/>
            <a:chOff x="3124200" y="2863272"/>
            <a:chExt cx="2832420" cy="269167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863272"/>
              <a:ext cx="2832420" cy="2691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Hexagon 10"/>
            <p:cNvSpPr/>
            <p:nvPr/>
          </p:nvSpPr>
          <p:spPr>
            <a:xfrm>
              <a:off x="3124200" y="3015131"/>
              <a:ext cx="2832420" cy="2387960"/>
            </a:xfrm>
            <a:prstGeom prst="hexagon">
              <a:avLst>
                <a:gd name="adj" fmla="val 31962"/>
                <a:gd name="vf" fmla="val 115470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64210" y="4148270"/>
              <a:ext cx="152400" cy="1216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147548" y="3243901"/>
            <a:ext cx="2887860" cy="2743200"/>
            <a:chOff x="6172200" y="2811751"/>
            <a:chExt cx="2887860" cy="27432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811751"/>
              <a:ext cx="2887860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Decagon 11"/>
            <p:cNvSpPr/>
            <p:nvPr/>
          </p:nvSpPr>
          <p:spPr>
            <a:xfrm>
              <a:off x="6172200" y="2895600"/>
              <a:ext cx="2887860" cy="2581013"/>
            </a:xfrm>
            <a:prstGeom prst="dec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539930" y="4148269"/>
              <a:ext cx="152400" cy="1216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01294" y="2514600"/>
            <a:ext cx="2575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Square – 4 </a:t>
            </a:r>
            <a:r>
              <a:rPr lang="en-US" sz="2000" b="1" dirty="0" smtClean="0"/>
              <a:t>Sides</a:t>
            </a:r>
            <a:endParaRPr lang="en-US" sz="2000" b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214807" y="2514600"/>
            <a:ext cx="265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Hexagon – 6 </a:t>
            </a:r>
            <a:r>
              <a:rPr lang="en-US" sz="2000" b="1" dirty="0" smtClean="0"/>
              <a:t>Sides</a:t>
            </a:r>
            <a:endParaRPr lang="en-US" sz="20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6147548" y="2493844"/>
            <a:ext cx="2767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Decagon – 10 </a:t>
            </a:r>
            <a:r>
              <a:rPr lang="en-US" sz="2000" b="1" dirty="0" smtClean="0"/>
              <a:t>Sides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411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Polygons 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79136"/>
          </a:xfrm>
        </p:spPr>
        <p:txBody>
          <a:bodyPr/>
          <a:lstStyle/>
          <a:p>
            <a:r>
              <a:rPr lang="en-US" dirty="0" smtClean="0"/>
              <a:t>The relationship between circles and polygons leads to the following terms:</a:t>
            </a:r>
          </a:p>
          <a:p>
            <a:pPr marL="109728" indent="0">
              <a:spcBef>
                <a:spcPts val="0"/>
              </a:spcBef>
              <a:buNone/>
            </a:pPr>
            <a:endParaRPr lang="en-US" dirty="0" smtClean="0"/>
          </a:p>
          <a:p>
            <a:pPr marL="624078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center</a:t>
            </a:r>
            <a:r>
              <a:rPr lang="en-US" sz="2400" dirty="0" smtClean="0"/>
              <a:t> of a regular polygon is the center of the circle.</a:t>
            </a:r>
          </a:p>
          <a:p>
            <a:pPr marL="624078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radius</a:t>
            </a:r>
            <a:r>
              <a:rPr lang="en-US" sz="2400" dirty="0" smtClean="0"/>
              <a:t> of the regular polygon is the radius of the circle.</a:t>
            </a:r>
          </a:p>
          <a:p>
            <a:pPr marL="624078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b="1" dirty="0" smtClean="0"/>
              <a:t>central angle </a:t>
            </a:r>
            <a:r>
              <a:rPr lang="en-US" sz="2400" dirty="0" smtClean="0"/>
              <a:t>of a regular polygon is an angle formed by two radii drawn at the center.</a:t>
            </a:r>
          </a:p>
          <a:p>
            <a:pPr marL="624078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apothem</a:t>
            </a:r>
            <a:r>
              <a:rPr lang="en-US" sz="2400" dirty="0" smtClean="0"/>
              <a:t> of a regular polygon is the perpendicular distance from the center of the polygon to a side.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486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15279" y="2245134"/>
            <a:ext cx="4267200" cy="3739331"/>
            <a:chOff x="1905000" y="2362200"/>
            <a:chExt cx="4267200" cy="373933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2362200"/>
              <a:ext cx="4267200" cy="3739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4038600" y="4191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4110182" y="3437538"/>
              <a:ext cx="2062018" cy="762000"/>
            </a:xfrm>
            <a:prstGeom prst="line">
              <a:avLst/>
            </a:prstGeom>
            <a:ln w="28575"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5"/>
            </p:cNvCxnSpPr>
            <p:nvPr/>
          </p:nvCxnSpPr>
          <p:spPr>
            <a:xfrm>
              <a:off x="4103641" y="4256041"/>
              <a:ext cx="2068559" cy="696959"/>
            </a:xfrm>
            <a:prstGeom prst="line">
              <a:avLst/>
            </a:prstGeom>
            <a:ln w="28575"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050" idx="2"/>
            </p:cNvCxnSpPr>
            <p:nvPr/>
          </p:nvCxnSpPr>
          <p:spPr>
            <a:xfrm flipV="1">
              <a:off x="4038600" y="4222172"/>
              <a:ext cx="31750" cy="1879359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1"/>
            </p:cNvCxnSpPr>
            <p:nvPr/>
          </p:nvCxnSpPr>
          <p:spPr>
            <a:xfrm flipH="1" flipV="1">
              <a:off x="3048000" y="2362200"/>
              <a:ext cx="1001759" cy="1839959"/>
            </a:xfrm>
            <a:prstGeom prst="line">
              <a:avLst/>
            </a:prstGeom>
            <a:ln w="285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25"/>
            <p:cNvSpPr/>
            <p:nvPr/>
          </p:nvSpPr>
          <p:spPr>
            <a:xfrm>
              <a:off x="4343400" y="4082534"/>
              <a:ext cx="304800" cy="369332"/>
            </a:xfrm>
            <a:prstGeom prst="arc">
              <a:avLst>
                <a:gd name="adj1" fmla="val 16200000"/>
                <a:gd name="adj2" fmla="val 3730557"/>
              </a:avLst>
            </a:prstGeom>
            <a:ln w="25400">
              <a:solidFill>
                <a:srgbClr val="002060">
                  <a:alpha val="8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054475" y="5867400"/>
              <a:ext cx="2889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343400" y="5867400"/>
              <a:ext cx="0" cy="2341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6705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Polygons -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79136"/>
          </a:xfrm>
        </p:spPr>
        <p:txBody>
          <a:bodyPr/>
          <a:lstStyle/>
          <a:p>
            <a:r>
              <a:rPr lang="en-US" dirty="0" smtClean="0"/>
              <a:t>Example of each term (on an Octagon)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47216" y="269887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395430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 Angle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432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485787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Apothem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0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1289" y="3669866"/>
            <a:ext cx="2873728" cy="2730934"/>
            <a:chOff x="61289" y="3669866"/>
            <a:chExt cx="2873728" cy="273093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9" y="3669866"/>
              <a:ext cx="2873728" cy="273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541035" y="4044733"/>
              <a:ext cx="1905000" cy="19812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17335" y="4974493"/>
              <a:ext cx="152400" cy="1216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05" y="457200"/>
            <a:ext cx="4114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0" y="1066800"/>
            <a:ext cx="8763000" cy="1219200"/>
          </a:xfrm>
        </p:spPr>
        <p:txBody>
          <a:bodyPr/>
          <a:lstStyle/>
          <a:p>
            <a:r>
              <a:rPr lang="en-US" sz="2400" dirty="0" smtClean="0"/>
              <a:t>When a central angle is made using two radii that connect  to vertices of the polygon, it splits the measure of a circle into as many parts as there are sides.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124200" y="3670913"/>
            <a:ext cx="2832420" cy="2691679"/>
            <a:chOff x="3124200" y="3670913"/>
            <a:chExt cx="2832420" cy="269167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670913"/>
              <a:ext cx="2832420" cy="2691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Hexagon 10"/>
            <p:cNvSpPr/>
            <p:nvPr/>
          </p:nvSpPr>
          <p:spPr>
            <a:xfrm>
              <a:off x="3124200" y="3822772"/>
              <a:ext cx="2832420" cy="2387960"/>
            </a:xfrm>
            <a:prstGeom prst="hexagon">
              <a:avLst>
                <a:gd name="adj" fmla="val 31962"/>
                <a:gd name="vf" fmla="val 115470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464210" y="4955911"/>
              <a:ext cx="152400" cy="1216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>
            <a:stCxn id="13" idx="0"/>
          </p:cNvCxnSpPr>
          <p:nvPr/>
        </p:nvCxnSpPr>
        <p:spPr>
          <a:xfrm flipH="1">
            <a:off x="3886200" y="4955911"/>
            <a:ext cx="654210" cy="1254821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7"/>
            <a:endCxn id="11" idx="1"/>
          </p:cNvCxnSpPr>
          <p:nvPr/>
        </p:nvCxnSpPr>
        <p:spPr>
          <a:xfrm>
            <a:off x="4594292" y="4973730"/>
            <a:ext cx="599088" cy="1237001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41035" y="4992311"/>
            <a:ext cx="957118" cy="1033622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5"/>
          </p:cNvCxnSpPr>
          <p:nvPr/>
        </p:nvCxnSpPr>
        <p:spPr>
          <a:xfrm>
            <a:off x="1547417" y="5078353"/>
            <a:ext cx="898618" cy="947580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6144491" y="3619392"/>
            <a:ext cx="2887860" cy="2743200"/>
            <a:chOff x="6144491" y="3619392"/>
            <a:chExt cx="2887860" cy="27432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491" y="3619392"/>
              <a:ext cx="2887860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Decagon 11"/>
            <p:cNvSpPr/>
            <p:nvPr/>
          </p:nvSpPr>
          <p:spPr>
            <a:xfrm>
              <a:off x="6144491" y="3703241"/>
              <a:ext cx="2887860" cy="2581013"/>
            </a:xfrm>
            <a:prstGeom prst="dec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512221" y="4955910"/>
              <a:ext cx="152400" cy="12167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>
            <a:endCxn id="12" idx="4"/>
          </p:cNvCxnSpPr>
          <p:nvPr/>
        </p:nvCxnSpPr>
        <p:spPr>
          <a:xfrm flipH="1">
            <a:off x="7142222" y="5029433"/>
            <a:ext cx="415396" cy="125481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5"/>
            <a:endCxn id="12" idx="3"/>
          </p:cNvCxnSpPr>
          <p:nvPr/>
        </p:nvCxnSpPr>
        <p:spPr>
          <a:xfrm>
            <a:off x="7642303" y="5059770"/>
            <a:ext cx="392317" cy="1224481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3917" y="2655455"/>
                <a:ext cx="266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Square</a:t>
                </a:r>
              </a:p>
              <a:p>
                <a:r>
                  <a:rPr lang="en-US" sz="2000" b="1" dirty="0" smtClean="0"/>
                  <a:t>Central Angle: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𝟗𝟎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b="1" dirty="0" smtClean="0"/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17" y="2655455"/>
                <a:ext cx="266700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2283" t="-5172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08093" y="2667000"/>
                <a:ext cx="266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Hexagon</a:t>
                </a:r>
              </a:p>
              <a:p>
                <a:r>
                  <a:rPr lang="en-US" sz="2000" b="1" dirty="0" smtClean="0"/>
                  <a:t>Central Angle: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𝟔𝟎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b="1" dirty="0" smtClean="0"/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093" y="2667000"/>
                <a:ext cx="2667000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2517" t="-5172" b="-1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65351" y="2667000"/>
                <a:ext cx="266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Decagon</a:t>
                </a:r>
              </a:p>
              <a:p>
                <a:r>
                  <a:rPr lang="en-US" sz="2000" b="1" dirty="0" smtClean="0"/>
                  <a:t>Central Angle: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𝟗𝟎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b="1" dirty="0" smtClean="0"/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351" y="2667000"/>
                <a:ext cx="2667000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2283" t="-5172" b="-1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21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of Regular Polygons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5486400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b="1" u="sng" dirty="0" smtClean="0"/>
                  <a:t>Theorem 11-6:</a:t>
                </a:r>
                <a:r>
                  <a:rPr lang="en-US" dirty="0" smtClean="0"/>
                  <a:t> The area of a regular polygon is equal to half the product of the apothem and the perimeter.</a:t>
                </a:r>
              </a:p>
              <a:p>
                <a:pPr marL="109728" indent="0">
                  <a:buNone/>
                </a:pPr>
                <a:endParaRPr lang="en-US" b="1" u="sng" dirty="0"/>
              </a:p>
              <a:p>
                <a:pPr marL="109728" indent="0">
                  <a:buNone/>
                </a:pP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𝑎𝑝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5486400"/>
              </a:xfrm>
              <a:blipFill rotWithShape="1">
                <a:blip r:embed="rId2"/>
                <a:stretch>
                  <a:fillRect l="-21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267200" y="3726873"/>
            <a:ext cx="3048000" cy="2387960"/>
            <a:chOff x="4267200" y="3726873"/>
            <a:chExt cx="3048000" cy="2387960"/>
          </a:xfrm>
        </p:grpSpPr>
        <p:sp>
          <p:nvSpPr>
            <p:cNvPr id="4" name="Hexagon 3"/>
            <p:cNvSpPr/>
            <p:nvPr/>
          </p:nvSpPr>
          <p:spPr>
            <a:xfrm>
              <a:off x="4267200" y="3726873"/>
              <a:ext cx="2832420" cy="2387960"/>
            </a:xfrm>
            <a:prstGeom prst="hexagon">
              <a:avLst>
                <a:gd name="adj" fmla="val 31962"/>
                <a:gd name="vf" fmla="val 1154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607210" y="4860013"/>
              <a:ext cx="152400" cy="1216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4"/>
            </p:cNvCxnSpPr>
            <p:nvPr/>
          </p:nvCxnSpPr>
          <p:spPr>
            <a:xfrm>
              <a:off x="5683410" y="4981692"/>
              <a:ext cx="0" cy="1133141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683410" y="5867400"/>
              <a:ext cx="260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943600" y="5867400"/>
              <a:ext cx="0" cy="2474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410200" y="5100935"/>
                  <a:ext cx="914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200" y="5100935"/>
                  <a:ext cx="91440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400800" y="4034135"/>
                  <a:ext cx="914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</a:rPr>
                          <m:t>𝒔</m:t>
                        </m:r>
                      </m:oMath>
                    </m:oMathPara>
                  </a14:m>
                  <a:endParaRPr lang="en-US" sz="2400" b="1" i="1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4034135"/>
                  <a:ext cx="9144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66800" y="4717282"/>
                <a:ext cx="2895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𝒑</m:t>
                      </m:r>
                      <m:r>
                        <a:rPr lang="en-US" sz="2400" b="1" i="1" dirty="0" smtClean="0">
                          <a:latin typeface="Cambria Math"/>
                        </a:rPr>
                        <m:t>=</m:t>
                      </m:r>
                      <m:r>
                        <a:rPr lang="en-US" sz="2400" b="1" i="1" dirty="0" smtClean="0">
                          <a:latin typeface="Cambria Math"/>
                        </a:rPr>
                        <m:t>𝒔</m:t>
                      </m:r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×#</m:t>
                      </m:r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𝒐𝒇</m:t>
                      </m:r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𝒔𝒊𝒅𝒆𝒔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17282"/>
                <a:ext cx="289560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20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209" y="2617138"/>
            <a:ext cx="3200400" cy="2700698"/>
            <a:chOff x="762000" y="2633302"/>
            <a:chExt cx="2832420" cy="2387960"/>
          </a:xfrm>
        </p:grpSpPr>
        <p:grpSp>
          <p:nvGrpSpPr>
            <p:cNvPr id="6" name="Group 5"/>
            <p:cNvGrpSpPr/>
            <p:nvPr/>
          </p:nvGrpSpPr>
          <p:grpSpPr>
            <a:xfrm>
              <a:off x="762000" y="2633302"/>
              <a:ext cx="2832420" cy="2387960"/>
              <a:chOff x="1981200" y="2667000"/>
              <a:chExt cx="2832420" cy="2387960"/>
            </a:xfrm>
          </p:grpSpPr>
          <p:sp>
            <p:nvSpPr>
              <p:cNvPr id="4" name="Hexagon 3"/>
              <p:cNvSpPr/>
              <p:nvPr/>
            </p:nvSpPr>
            <p:spPr>
              <a:xfrm>
                <a:off x="1981200" y="2667000"/>
                <a:ext cx="2832420" cy="2387960"/>
              </a:xfrm>
              <a:prstGeom prst="hexagon">
                <a:avLst>
                  <a:gd name="adj" fmla="val 31962"/>
                  <a:gd name="vf" fmla="val 1154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398129" y="378478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2217029" y="3751082"/>
              <a:ext cx="2116" cy="125089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42189" y="4145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</a:t>
              </a:r>
              <a:endParaRPr lang="en-US" sz="24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217029" y="4771997"/>
              <a:ext cx="2889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05954" y="4771997"/>
              <a:ext cx="0" cy="2341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99" y="1077717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</a:t>
            </a:r>
          </a:p>
          <a:p>
            <a:pPr lvl="1"/>
            <a:r>
              <a:rPr lang="en-US" dirty="0" smtClean="0"/>
              <a:t>Regular Hexagon with Apothem 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70872" y="2135344"/>
                <a:ext cx="470283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 solve, we also need the perimeter.</a:t>
                </a:r>
              </a:p>
              <a:p>
                <a:endParaRPr lang="en-US" dirty="0"/>
              </a:p>
              <a:p>
                <a:r>
                  <a:rPr lang="en-US" dirty="0" smtClean="0"/>
                  <a:t>We can use the apothem to find the measure of one side</a:t>
                </a:r>
              </a:p>
              <a:p>
                <a:endParaRPr lang="en-US" dirty="0"/>
              </a:p>
              <a:p>
                <a:r>
                  <a:rPr lang="en-US" dirty="0" smtClean="0"/>
                  <a:t>We start by constructing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°−60°−90°</m:t>
                    </m:r>
                  </m:oMath>
                </a14:m>
                <a:r>
                  <a:rPr lang="en-US" dirty="0" smtClean="0"/>
                  <a:t> triangle.</a:t>
                </a:r>
              </a:p>
              <a:p>
                <a:endParaRPr lang="en-US" dirty="0"/>
              </a:p>
              <a:p>
                <a:r>
                  <a:rPr lang="en-US" dirty="0" smtClean="0"/>
                  <a:t>We can use the rules for this type of triangle to find the measure of half the side.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872" y="2135344"/>
                <a:ext cx="4702834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1036" t="-1064" r="-1684" b="-2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>
            <a:stCxn id="5" idx="1"/>
            <a:endCxn id="4" idx="2"/>
          </p:cNvCxnSpPr>
          <p:nvPr/>
        </p:nvCxnSpPr>
        <p:spPr>
          <a:xfrm flipH="1">
            <a:off x="1263406" y="3893929"/>
            <a:ext cx="750424" cy="142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7"/>
            <a:endCxn id="4" idx="1"/>
          </p:cNvCxnSpPr>
          <p:nvPr/>
        </p:nvCxnSpPr>
        <p:spPr>
          <a:xfrm>
            <a:off x="2074712" y="3893929"/>
            <a:ext cx="662700" cy="142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3567377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30</m:t>
                      </m:r>
                      <m:r>
                        <a:rPr lang="en-US" sz="20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567377"/>
                <a:ext cx="6858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19200" y="4932233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60</m:t>
                      </m:r>
                      <m:r>
                        <a:rPr lang="en-US" sz="2000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32233"/>
                <a:ext cx="6858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5001678"/>
                <a:ext cx="4267200" cy="1447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dirty="0" smtClean="0">
                        <a:latin typeface="Cambria Math"/>
                      </a:rPr>
                      <m:t>𝑠</m:t>
                    </m:r>
                    <m:r>
                      <a:rPr lang="en-US" sz="2400" b="0" i="1" dirty="0" smtClean="0">
                        <a:latin typeface="Cambria Math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 smtClean="0"/>
                  <a:t>,	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𝑠</m:t>
                    </m:r>
                    <m:r>
                      <a:rPr lang="en-US" sz="2400" b="0" i="1" dirty="0" smtClean="0">
                        <a:latin typeface="Cambria Math"/>
                      </a:rPr>
                      <m:t>=6</m:t>
                    </m:r>
                    <m:rad>
                      <m:radPr>
                        <m:degHide m:val="on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=36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001678"/>
                <a:ext cx="4267200" cy="14474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18" idx="2"/>
          </p:cNvCxnSpPr>
          <p:nvPr/>
        </p:nvCxnSpPr>
        <p:spPr>
          <a:xfrm>
            <a:off x="1562100" y="3967487"/>
            <a:ext cx="342900" cy="22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64998" y="5296020"/>
                <a:ext cx="648832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998" y="5296020"/>
                <a:ext cx="648832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42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99" y="1077717"/>
            <a:ext cx="8686800" cy="1219200"/>
          </a:xfrm>
        </p:spPr>
        <p:txBody>
          <a:bodyPr/>
          <a:lstStyle/>
          <a:p>
            <a:r>
              <a:rPr lang="en-US" dirty="0" smtClean="0"/>
              <a:t>Find the area of the polygon</a:t>
            </a:r>
          </a:p>
          <a:p>
            <a:pPr lvl="1"/>
            <a:r>
              <a:rPr lang="en-US" dirty="0" smtClean="0"/>
              <a:t>Regular Hexagon with Apothem 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52668" y="2379834"/>
                <a:ext cx="4267200" cy="267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Cambria Math"/>
                  </a:rPr>
                  <a:t>Solution: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</a:rPr>
                        <m:t>𝑎𝑝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latin typeface="Cambria Math"/>
                        </a:rPr>
                        <m:t>9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×3</m:t>
                      </m:r>
                      <m:r>
                        <a:rPr lang="en-US" sz="2400" b="0" i="1" dirty="0" smtClean="0">
                          <a:latin typeface="Cambria Math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𝟏𝟔𝟐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668" y="2379834"/>
                <a:ext cx="4267200" cy="2678169"/>
              </a:xfrm>
              <a:prstGeom prst="rect">
                <a:avLst/>
              </a:prstGeom>
              <a:blipFill rotWithShape="1">
                <a:blip r:embed="rId2"/>
                <a:stretch>
                  <a:fillRect l="-2143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79834"/>
            <a:ext cx="3790878" cy="320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9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475</TotalTime>
  <Words>978</Words>
  <Application>Microsoft Office PowerPoint</Application>
  <PresentationFormat>On-screen Show (4:3)</PresentationFormat>
  <Paragraphs>228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Geometry Unit 10</vt:lpstr>
      <vt:lpstr>Areas of Regular Polygons</vt:lpstr>
      <vt:lpstr>Regular Polygons</vt:lpstr>
      <vt:lpstr>Regular Polygons - Vocabulary</vt:lpstr>
      <vt:lpstr>Regular Polygons - Vocabulary</vt:lpstr>
      <vt:lpstr>Regular Polygons</vt:lpstr>
      <vt:lpstr>Area of Regular Polygons</vt:lpstr>
      <vt:lpstr>Practice</vt:lpstr>
      <vt:lpstr>Practice</vt:lpstr>
      <vt:lpstr>Practice</vt:lpstr>
      <vt:lpstr>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10</dc:title>
  <dc:creator>David Leon</dc:creator>
  <cp:lastModifiedBy>David Leon</cp:lastModifiedBy>
  <cp:revision>56</cp:revision>
  <dcterms:created xsi:type="dcterms:W3CDTF">2016-03-10T02:14:36Z</dcterms:created>
  <dcterms:modified xsi:type="dcterms:W3CDTF">2016-03-14T04:10:44Z</dcterms:modified>
</cp:coreProperties>
</file>