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3C9BA-C50B-48C5-B097-A22411695486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B40B2D-B18F-44B0-8984-B7A2354623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3C9BA-C50B-48C5-B097-A22411695486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B40B2D-B18F-44B0-8984-B7A235462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3C9BA-C50B-48C5-B097-A22411695486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B40B2D-B18F-44B0-8984-B7A235462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3C9BA-C50B-48C5-B097-A22411695486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B40B2D-B18F-44B0-8984-B7A235462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3C9BA-C50B-48C5-B097-A22411695486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B40B2D-B18F-44B0-8984-B7A23546239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3C9BA-C50B-48C5-B097-A22411695486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B40B2D-B18F-44B0-8984-B7A235462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3C9BA-C50B-48C5-B097-A22411695486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B40B2D-B18F-44B0-8984-B7A235462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3C9BA-C50B-48C5-B097-A22411695486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B40B2D-B18F-44B0-8984-B7A235462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3C9BA-C50B-48C5-B097-A22411695486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B40B2D-B18F-44B0-8984-B7A23546239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3C9BA-C50B-48C5-B097-A22411695486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B40B2D-B18F-44B0-8984-B7A2354623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3C9BA-C50B-48C5-B097-A22411695486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B40B2D-B18F-44B0-8984-B7A2354623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193C9BA-C50B-48C5-B097-A22411695486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AB40B2D-B18F-44B0-8984-B7A23546239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3" Type="http://schemas.openxmlformats.org/officeDocument/2006/relationships/image" Target="../media/image67.png"/><Relationship Id="rId18" Type="http://schemas.openxmlformats.org/officeDocument/2006/relationships/image" Target="../media/image72.png"/><Relationship Id="rId3" Type="http://schemas.openxmlformats.org/officeDocument/2006/relationships/image" Target="../media/image150.png"/><Relationship Id="rId7" Type="http://schemas.openxmlformats.org/officeDocument/2006/relationships/image" Target="../media/image61.png"/><Relationship Id="rId12" Type="http://schemas.openxmlformats.org/officeDocument/2006/relationships/image" Target="../media/image66.png"/><Relationship Id="rId17" Type="http://schemas.openxmlformats.org/officeDocument/2006/relationships/image" Target="../media/image71.png"/><Relationship Id="rId2" Type="http://schemas.openxmlformats.org/officeDocument/2006/relationships/image" Target="../media/image58.tmp"/><Relationship Id="rId16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11" Type="http://schemas.openxmlformats.org/officeDocument/2006/relationships/image" Target="../media/image65.png"/><Relationship Id="rId5" Type="http://schemas.openxmlformats.org/officeDocument/2006/relationships/image" Target="../media/image59.png"/><Relationship Id="rId15" Type="http://schemas.openxmlformats.org/officeDocument/2006/relationships/image" Target="../media/image69.png"/><Relationship Id="rId10" Type="http://schemas.openxmlformats.org/officeDocument/2006/relationships/image" Target="../media/image64.png"/><Relationship Id="rId4" Type="http://schemas.openxmlformats.org/officeDocument/2006/relationships/image" Target="../media/image160.png"/><Relationship Id="rId9" Type="http://schemas.openxmlformats.org/officeDocument/2006/relationships/image" Target="../media/image63.png"/><Relationship Id="rId14" Type="http://schemas.openxmlformats.org/officeDocument/2006/relationships/image" Target="../media/image6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18" Type="http://schemas.openxmlformats.org/officeDocument/2006/relationships/image" Target="../media/image36.png"/><Relationship Id="rId3" Type="http://schemas.openxmlformats.org/officeDocument/2006/relationships/image" Target="../media/image120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" Type="http://schemas.openxmlformats.org/officeDocument/2006/relationships/image" Target="../media/image17.tmp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4" Type="http://schemas.openxmlformats.org/officeDocument/2006/relationships/image" Target="../media/image130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533400"/>
            <a:ext cx="7406640" cy="91768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Geometry Unit 10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76400"/>
            <a:ext cx="7635240" cy="1828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11-1: Circumferences and Areas of Circles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1131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638288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Practice: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19200"/>
            <a:ext cx="7638288" cy="525780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/>
              <a:t>Find the area and circumference of a circle with the given radius or diameter.</a:t>
            </a:r>
          </a:p>
          <a:p>
            <a:pPr marL="82296" indent="0">
              <a:buNone/>
            </a:pPr>
            <a:r>
              <a:rPr lang="en-US" dirty="0" smtClean="0"/>
              <a:t>1.)				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600200" y="2514600"/>
            <a:ext cx="3073400" cy="2921000"/>
            <a:chOff x="1422400" y="2832819"/>
            <a:chExt cx="3073400" cy="2921000"/>
          </a:xfrm>
        </p:grpSpPr>
        <p:grpSp>
          <p:nvGrpSpPr>
            <p:cNvPr id="6" name="Group 5"/>
            <p:cNvGrpSpPr/>
            <p:nvPr/>
          </p:nvGrpSpPr>
          <p:grpSpPr>
            <a:xfrm>
              <a:off x="1422400" y="2832819"/>
              <a:ext cx="3073400" cy="2921000"/>
              <a:chOff x="1485660" y="2794000"/>
              <a:chExt cx="3073400" cy="2921000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5660" y="2794000"/>
                <a:ext cx="3073400" cy="292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" name="Oval 4"/>
              <p:cNvSpPr/>
              <p:nvPr/>
            </p:nvSpPr>
            <p:spPr>
              <a:xfrm>
                <a:off x="2946160" y="41783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flipV="1">
              <a:off x="2950234" y="4293319"/>
              <a:ext cx="1438" cy="140401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3151038" y="4267200"/>
            <a:ext cx="735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11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5110703" y="2590105"/>
                <a:ext cx="3495252" cy="1384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𝐶</m:t>
                      </m:r>
                      <m:r>
                        <a:rPr lang="en-US" sz="2800" i="1" smtClean="0">
                          <a:latin typeface="Cambria Math"/>
                        </a:rPr>
                        <m:t>=2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𝑪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𝟏𝟏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𝟐𝟐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 smtClean="0"/>
              </a:p>
              <a:p>
                <a:pPr>
                  <a:spcAft>
                    <a:spcPts val="3000"/>
                  </a:spcAft>
                </a:pPr>
                <a:endParaRPr lang="en-US" sz="28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0703" y="2590105"/>
                <a:ext cx="3495252" cy="13849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5110703" y="4333947"/>
                <a:ext cx="3678186" cy="13947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𝑨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𝟏𝟏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𝟏𝟐𝟏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 smtClean="0"/>
              </a:p>
              <a:p>
                <a:pPr>
                  <a:spcAft>
                    <a:spcPts val="3000"/>
                  </a:spcAft>
                </a:pPr>
                <a:endParaRPr lang="en-US" sz="2800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0703" y="4333947"/>
                <a:ext cx="3678186" cy="13947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686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638288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Practice: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183975"/>
            <a:ext cx="7638288" cy="178399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 smtClean="0"/>
              <a:t>Find the area and circumference of a circle with the given radius or diameter.</a:t>
            </a:r>
          </a:p>
          <a:p>
            <a:pPr marL="82296" indent="0">
              <a:buNone/>
            </a:pPr>
            <a:r>
              <a:rPr lang="en-US" dirty="0" smtClean="0"/>
              <a:t>2.)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727200" y="2565400"/>
            <a:ext cx="3073400" cy="2921000"/>
            <a:chOff x="1422400" y="2883619"/>
            <a:chExt cx="3073400" cy="2921000"/>
          </a:xfrm>
        </p:grpSpPr>
        <p:grpSp>
          <p:nvGrpSpPr>
            <p:cNvPr id="17" name="Group 16"/>
            <p:cNvGrpSpPr/>
            <p:nvPr/>
          </p:nvGrpSpPr>
          <p:grpSpPr>
            <a:xfrm>
              <a:off x="1422400" y="2883619"/>
              <a:ext cx="3073400" cy="2921000"/>
              <a:chOff x="1485660" y="2844800"/>
              <a:chExt cx="3073400" cy="2921000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5660" y="2844800"/>
                <a:ext cx="3073400" cy="292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0" name="Oval 19"/>
              <p:cNvSpPr/>
              <p:nvPr/>
            </p:nvSpPr>
            <p:spPr>
              <a:xfrm>
                <a:off x="2946160" y="41783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8" name="Straight Connector 17"/>
            <p:cNvCxnSpPr/>
            <p:nvPr/>
          </p:nvCxnSpPr>
          <p:spPr>
            <a:xfrm>
              <a:off x="2667000" y="2883619"/>
              <a:ext cx="615591" cy="2921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3505200" y="3551745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30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5181600" y="2513905"/>
                <a:ext cx="3495252" cy="1384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𝐶</m:t>
                      </m:r>
                      <m:r>
                        <a:rPr lang="en-US" sz="2800" i="1" smtClean="0">
                          <a:latin typeface="Cambria Math"/>
                        </a:rPr>
                        <m:t>=2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𝑪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𝟏𝟓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𝟑𝟎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 smtClean="0"/>
              </a:p>
              <a:p>
                <a:pPr>
                  <a:spcAft>
                    <a:spcPts val="3000"/>
                  </a:spcAft>
                </a:pPr>
                <a:endParaRPr lang="en-US" sz="28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2513905"/>
                <a:ext cx="3495252" cy="13849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5215552" y="4257747"/>
                <a:ext cx="3611501" cy="13947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𝑨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𝟏𝟓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𝟐𝟐𝟓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 smtClean="0"/>
              </a:p>
              <a:p>
                <a:pPr>
                  <a:spcAft>
                    <a:spcPts val="3000"/>
                  </a:spcAft>
                </a:pPr>
                <a:endParaRPr lang="en-US" sz="2800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5552" y="4257747"/>
                <a:ext cx="3611501" cy="13947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 rot="1952499">
            <a:off x="2627114" y="2806014"/>
            <a:ext cx="2521527" cy="2014681"/>
            <a:chOff x="4652175" y="4419600"/>
            <a:chExt cx="2521527" cy="2014681"/>
          </a:xfrm>
        </p:grpSpPr>
        <p:cxnSp>
          <p:nvCxnSpPr>
            <p:cNvPr id="12" name="Straight Connector 11"/>
            <p:cNvCxnSpPr/>
            <p:nvPr/>
          </p:nvCxnSpPr>
          <p:spPr>
            <a:xfrm flipH="1">
              <a:off x="4652175" y="4419600"/>
              <a:ext cx="304800" cy="152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6868902" y="6127172"/>
              <a:ext cx="304800" cy="30710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804575" y="4495800"/>
              <a:ext cx="850900" cy="76869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099975" y="5562600"/>
              <a:ext cx="921327" cy="71812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895600" y="4402037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819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638288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Practice: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19200"/>
            <a:ext cx="7638288" cy="525780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/>
              <a:t>Find the area and circumference of a circle with the given radius or diameter.</a:t>
            </a:r>
          </a:p>
          <a:p>
            <a:pPr marL="82296" indent="0">
              <a:buNone/>
            </a:pPr>
            <a:r>
              <a:rPr lang="en-US" dirty="0"/>
              <a:t>3</a:t>
            </a:r>
            <a:r>
              <a:rPr lang="en-US" dirty="0" smtClean="0"/>
              <a:t>.)				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614338" y="2514600"/>
            <a:ext cx="3073400" cy="2921000"/>
            <a:chOff x="1422400" y="2832819"/>
            <a:chExt cx="3073400" cy="2921000"/>
          </a:xfrm>
        </p:grpSpPr>
        <p:grpSp>
          <p:nvGrpSpPr>
            <p:cNvPr id="6" name="Group 5"/>
            <p:cNvGrpSpPr/>
            <p:nvPr/>
          </p:nvGrpSpPr>
          <p:grpSpPr>
            <a:xfrm>
              <a:off x="1422400" y="2832819"/>
              <a:ext cx="3073400" cy="2921000"/>
              <a:chOff x="1485660" y="2794000"/>
              <a:chExt cx="3073400" cy="2921000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5660" y="2794000"/>
                <a:ext cx="3073400" cy="2921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" name="Oval 4"/>
              <p:cNvSpPr/>
              <p:nvPr/>
            </p:nvSpPr>
            <p:spPr>
              <a:xfrm>
                <a:off x="2946160" y="41783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flipV="1">
              <a:off x="2959100" y="3148730"/>
              <a:ext cx="887562" cy="113596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846238" y="2971800"/>
                <a:ext cx="735162" cy="573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𝟔</m:t>
                      </m:r>
                      <m:rad>
                        <m:radPr>
                          <m:degHide m:val="on"/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6238" y="2971800"/>
                <a:ext cx="735162" cy="573940"/>
              </a:xfrm>
              <a:prstGeom prst="rect">
                <a:avLst/>
              </a:prstGeom>
              <a:blipFill rotWithShape="1">
                <a:blip r:embed="rId3"/>
                <a:stretch>
                  <a:fillRect t="-2128" r="-43802" b="-27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4800600" y="2599218"/>
                <a:ext cx="4257640" cy="14357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𝐶</m:t>
                      </m:r>
                      <m:r>
                        <a:rPr lang="en-US" sz="2800" i="1" smtClean="0">
                          <a:latin typeface="Cambria Math"/>
                        </a:rPr>
                        <m:t>=2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𝑪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𝟔</m:t>
                      </m:r>
                      <m:rad>
                        <m:radPr>
                          <m:degHide m:val="on"/>
                          <m:ctrlPr>
                            <a:rPr lang="en-US" sz="2800" b="1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e>
                      </m:rad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𝟏𝟐</m:t>
                      </m:r>
                      <m:rad>
                        <m:radPr>
                          <m:degHide m:val="on"/>
                          <m:ctrlPr>
                            <a:rPr lang="en-US" sz="2800" b="1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e>
                      </m:rad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 smtClean="0"/>
              </a:p>
              <a:p>
                <a:pPr>
                  <a:spcAft>
                    <a:spcPts val="3000"/>
                  </a:spcAft>
                </a:pPr>
                <a:endParaRPr lang="en-US" sz="28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599218"/>
                <a:ext cx="4257640" cy="143571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4800600" y="4419600"/>
                <a:ext cx="4075262" cy="18666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(6</m:t>
                          </m:r>
                          <m:rad>
                            <m:radPr>
                              <m:degHide m:val="on"/>
                              <m:ctrlPr>
                                <a:rPr lang="en-US" sz="280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𝑨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b="1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𝟑𝟔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e>
                      </m:d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𝟏𝟎𝟖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 smtClean="0"/>
              </a:p>
              <a:p>
                <a:pPr>
                  <a:spcAft>
                    <a:spcPts val="3000"/>
                  </a:spcAft>
                </a:pPr>
                <a:endParaRPr lang="en-US" sz="2800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419600"/>
                <a:ext cx="4075262" cy="186660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858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638288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Practice: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1066800"/>
                <a:ext cx="7638288" cy="5257800"/>
              </a:xfrm>
            </p:spPr>
            <p:txBody>
              <a:bodyPr/>
              <a:lstStyle/>
              <a:p>
                <a:pPr marL="82296" indent="0">
                  <a:buNone/>
                </a:pPr>
                <a:r>
                  <a:rPr lang="en-US" dirty="0" smtClean="0"/>
                  <a:t>4.) Given a circle with area of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Cambria Math"/>
                      </a:rPr>
                      <m:t>36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dirty="0" smtClean="0"/>
                  <a:t>, find the</a:t>
                </a:r>
              </a:p>
              <a:p>
                <a:pPr marL="82296" indent="0">
                  <a:buNone/>
                </a:pPr>
                <a:r>
                  <a:rPr lang="en-US" dirty="0" smtClean="0"/>
                  <a:t>Radius</a:t>
                </a:r>
                <a:r>
                  <a:rPr lang="en-US" dirty="0" smtClean="0"/>
                  <a:t>: </a:t>
                </a:r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:endParaRPr lang="en-US" dirty="0" smtClean="0"/>
              </a:p>
              <a:p>
                <a:pPr marL="82296" indent="0">
                  <a:buNone/>
                </a:pPr>
                <a:r>
                  <a:rPr lang="en-US" dirty="0" smtClean="0"/>
                  <a:t>Diameter</a:t>
                </a:r>
                <a:r>
                  <a:rPr lang="en-US" dirty="0" smtClean="0"/>
                  <a:t>:</a:t>
                </a:r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:r>
                  <a:rPr lang="en-US" dirty="0" smtClean="0"/>
                  <a:t>Circumference: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1066800"/>
                <a:ext cx="7638288" cy="5257800"/>
              </a:xfrm>
              <a:blipFill rotWithShape="1">
                <a:blip r:embed="rId2"/>
                <a:stretch>
                  <a:fillRect l="-878" t="-1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761283" y="1752600"/>
                <a:ext cx="1946815" cy="1384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36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>
                          <a:latin typeface="Cambria Math"/>
                        </a:rPr>
                        <m:t>=</m:t>
                      </m:r>
                      <m:r>
                        <a:rPr lang="en-US" sz="2800" b="0" i="1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36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𝑟</m:t>
                      </m:r>
                      <m:r>
                        <a:rPr lang="en-US" sz="2800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283" y="1752600"/>
                <a:ext cx="1946815" cy="13849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897868" y="3429000"/>
                <a:ext cx="2681503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b="0" i="1" smtClean="0">
                          <a:latin typeface="Cambria Math"/>
                        </a:rPr>
                        <m:t>=2×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en-US" sz="2800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b="0" i="1" smtClean="0">
                          <a:latin typeface="Cambria Math"/>
                        </a:rPr>
                        <m:t>=2×6=12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7868" y="3429000"/>
                <a:ext cx="2681503" cy="95410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886200" y="4495800"/>
                <a:ext cx="1600310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𝐶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𝐶</m:t>
                      </m:r>
                      <m:r>
                        <a:rPr lang="en-US" sz="2800" b="0" i="1" smtClean="0">
                          <a:latin typeface="Cambria Math"/>
                        </a:rPr>
                        <m:t>=12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495800"/>
                <a:ext cx="1600310" cy="95410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733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638288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Practice: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1066800"/>
                <a:ext cx="7638288" cy="5257800"/>
              </a:xfrm>
            </p:spPr>
            <p:txBody>
              <a:bodyPr/>
              <a:lstStyle/>
              <a:p>
                <a:pPr marL="82296" indent="0">
                  <a:buNone/>
                </a:pPr>
                <a:r>
                  <a:rPr lang="en-US" dirty="0" smtClean="0"/>
                  <a:t>5.) Given a circle with a circumference  of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Cambria Math"/>
                      </a:rPr>
                      <m:t>25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dirty="0" smtClean="0"/>
                  <a:t>, find the</a:t>
                </a:r>
              </a:p>
              <a:p>
                <a:pPr marL="82296" indent="0">
                  <a:buNone/>
                </a:pPr>
                <a:r>
                  <a:rPr lang="en-US" dirty="0" smtClean="0"/>
                  <a:t>Radius</a:t>
                </a:r>
                <a:r>
                  <a:rPr lang="en-US" dirty="0" smtClean="0"/>
                  <a:t>: </a:t>
                </a:r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:r>
                  <a:rPr lang="en-US" dirty="0" smtClean="0"/>
                  <a:t>Diameter</a:t>
                </a:r>
                <a:r>
                  <a:rPr lang="en-US" dirty="0" smtClean="0"/>
                  <a:t>:</a:t>
                </a:r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:r>
                  <a:rPr lang="en-US" dirty="0" smtClean="0"/>
                  <a:t>Area: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1066800"/>
                <a:ext cx="7638288" cy="5257800"/>
              </a:xfrm>
              <a:blipFill rotWithShape="1">
                <a:blip r:embed="rId2"/>
                <a:stretch>
                  <a:fillRect l="-878" t="-1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590800" y="2188113"/>
                <a:ext cx="1961114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25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i="1">
                          <a:latin typeface="Cambria Math"/>
                        </a:rPr>
                        <m:t>=2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𝑟</m:t>
                      </m:r>
                      <m:r>
                        <a:rPr lang="en-US" sz="2800" b="0" i="1" smtClean="0">
                          <a:latin typeface="Cambria Math"/>
                        </a:rPr>
                        <m:t>=12.5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188113"/>
                <a:ext cx="1961114" cy="95410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035309" y="3846493"/>
                <a:ext cx="1765290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2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0" smtClean="0">
                          <a:latin typeface="Cambria Math"/>
                        </a:rPr>
                        <m:t>25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5309" y="3846493"/>
                <a:ext cx="1765290" cy="95410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057400" y="4953000"/>
                <a:ext cx="2456570" cy="1384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12.5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=156.</m:t>
                      </m:r>
                      <m:r>
                        <a:rPr lang="en-US" sz="2800" b="0" i="1" smtClean="0">
                          <a:latin typeface="Cambria Math"/>
                        </a:rPr>
                        <m:t>25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953000"/>
                <a:ext cx="2456570" cy="138499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181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638288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Practice: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1066800"/>
                <a:ext cx="7638288" cy="5257800"/>
              </a:xfrm>
            </p:spPr>
            <p:txBody>
              <a:bodyPr/>
              <a:lstStyle/>
              <a:p>
                <a:pPr marL="82296" indent="0">
                  <a:buNone/>
                </a:pPr>
                <a:r>
                  <a:rPr lang="en-US" dirty="0" smtClean="0"/>
                  <a:t>6.) Given a circle with area of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  <a:ea typeface="Cambria Math"/>
                      </a:rPr>
                      <m:t>8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dirty="0" smtClean="0"/>
                  <a:t>, find the</a:t>
                </a:r>
              </a:p>
              <a:p>
                <a:pPr marL="82296" indent="0">
                  <a:buNone/>
                </a:pPr>
                <a:r>
                  <a:rPr lang="en-US" dirty="0" smtClean="0"/>
                  <a:t>Radius</a:t>
                </a:r>
                <a:r>
                  <a:rPr lang="en-US" dirty="0" smtClean="0"/>
                  <a:t>: </a:t>
                </a:r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:endParaRPr lang="en-US" dirty="0" smtClean="0"/>
              </a:p>
              <a:p>
                <a:pPr marL="82296" indent="0">
                  <a:buNone/>
                </a:pPr>
                <a:r>
                  <a:rPr lang="en-US" dirty="0" smtClean="0"/>
                  <a:t>Diameter</a:t>
                </a:r>
                <a:r>
                  <a:rPr lang="en-US" dirty="0" smtClean="0"/>
                  <a:t>:</a:t>
                </a:r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:r>
                  <a:rPr lang="en-US" dirty="0" smtClean="0"/>
                  <a:t>Circumference: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1066800"/>
                <a:ext cx="7638288" cy="5257800"/>
              </a:xfrm>
              <a:blipFill rotWithShape="1">
                <a:blip r:embed="rId2"/>
                <a:stretch>
                  <a:fillRect l="-878" t="-1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604238" y="1731818"/>
                <a:ext cx="1946815" cy="14957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80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80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𝑟</m:t>
                      </m:r>
                      <m:r>
                        <a:rPr lang="en-US" sz="2800" b="0" i="1" smtClean="0">
                          <a:latin typeface="Cambria Math"/>
                        </a:rPr>
                        <m:t>=4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4238" y="1731818"/>
                <a:ext cx="1946815" cy="14957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405873" y="3332018"/>
                <a:ext cx="3319883" cy="10136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b="0" i="1" smtClean="0">
                          <a:latin typeface="Cambria Math"/>
                        </a:rPr>
                        <m:t>=2×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en-US" sz="2800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b="0" i="1" smtClean="0">
                          <a:latin typeface="Cambria Math"/>
                        </a:rPr>
                        <m:t>=2×4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e>
                      </m:rad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8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5873" y="3332018"/>
                <a:ext cx="3319883" cy="101361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657600" y="4548989"/>
                <a:ext cx="1836144" cy="10136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𝐶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𝐶</m:t>
                      </m:r>
                      <m:r>
                        <a:rPr lang="en-US" sz="2800" b="0" i="1" smtClean="0">
                          <a:latin typeface="Cambria Math"/>
                        </a:rPr>
                        <m:t>=8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548989"/>
                <a:ext cx="1836144" cy="101361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427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638288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Practice: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1066800"/>
                <a:ext cx="7638288" cy="5562600"/>
              </a:xfrm>
            </p:spPr>
            <p:txBody>
              <a:bodyPr/>
              <a:lstStyle/>
              <a:p>
                <a:pPr marL="82296" indent="0">
                  <a:spcAft>
                    <a:spcPts val="600"/>
                  </a:spcAft>
                  <a:buNone/>
                </a:pPr>
                <a:r>
                  <a:rPr lang="en-US" dirty="0" smtClean="0"/>
                  <a:t>7.) Given a circle with a circumference  of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  <a:ea typeface="Cambria Math"/>
                      </a:rPr>
                      <m:t>4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dirty="0" smtClean="0"/>
                  <a:t>, find the</a:t>
                </a:r>
              </a:p>
              <a:p>
                <a:pPr marL="82296" indent="0">
                  <a:buNone/>
                </a:pPr>
                <a:r>
                  <a:rPr lang="en-US" dirty="0" smtClean="0"/>
                  <a:t>Radius</a:t>
                </a:r>
                <a:r>
                  <a:rPr lang="en-US" dirty="0" smtClean="0"/>
                  <a:t>: </a:t>
                </a:r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:endParaRPr lang="en-US" dirty="0" smtClean="0"/>
              </a:p>
              <a:p>
                <a:pPr marL="82296" indent="0">
                  <a:buNone/>
                </a:pPr>
                <a:r>
                  <a:rPr lang="en-US" dirty="0" smtClean="0"/>
                  <a:t>Diameter</a:t>
                </a:r>
                <a:r>
                  <a:rPr lang="en-US" dirty="0" smtClean="0"/>
                  <a:t>:</a:t>
                </a:r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:r>
                  <a:rPr lang="en-US" dirty="0" smtClean="0"/>
                  <a:t>Area: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1066800"/>
                <a:ext cx="7638288" cy="5562600"/>
              </a:xfrm>
              <a:blipFill rotWithShape="1">
                <a:blip r:embed="rId2"/>
                <a:stretch>
                  <a:fillRect l="-878" t="-14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553159" y="2209800"/>
                <a:ext cx="1961114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4</m:t>
                      </m:r>
                      <m:r>
                        <a:rPr lang="en-US" sz="2800" b="0" i="1" smtClean="0">
                          <a:latin typeface="Cambria Math"/>
                        </a:rPr>
                        <m:t>0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i="1">
                          <a:latin typeface="Cambria Math"/>
                        </a:rPr>
                        <m:t>=2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𝑟</m:t>
                      </m:r>
                      <m:r>
                        <a:rPr lang="en-US" sz="2800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3159" y="2209800"/>
                <a:ext cx="1961114" cy="95410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971800" y="3922693"/>
                <a:ext cx="1765291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2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b="0" i="1" smtClean="0">
                          <a:latin typeface="Cambria Math"/>
                        </a:rPr>
                        <m:t>=40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3922693"/>
                <a:ext cx="1765291" cy="95410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068945" y="5092005"/>
                <a:ext cx="2184059" cy="1384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20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=400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8945" y="5092005"/>
                <a:ext cx="2184059" cy="138499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152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638288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Practice: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638288" cy="76200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/>
              <a:t>Complete the table.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133600"/>
            <a:ext cx="8010236" cy="2895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90800" y="3362980"/>
                <a:ext cx="96051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𝟏𝟒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362980"/>
                <a:ext cx="960519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90800" y="4191000"/>
                <a:ext cx="96051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𝟒𝟗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4191000"/>
                <a:ext cx="960519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344161" y="3429000"/>
                <a:ext cx="117532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𝟐𝟒𝟎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4161" y="3429000"/>
                <a:ext cx="1175322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418642" y="5257800"/>
                <a:ext cx="144892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𝟏𝟒𝟒𝟎𝟎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642" y="5257800"/>
                <a:ext cx="1448921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V="1">
            <a:off x="3908139" y="45720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435947" y="3362980"/>
                <a:ext cx="74571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𝟓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5947" y="3362980"/>
                <a:ext cx="745717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328545" y="4118125"/>
                <a:ext cx="782073" cy="674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𝟐𝟓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𝟒</m:t>
                          </m:r>
                        </m:den>
                      </m:f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545" y="4118125"/>
                <a:ext cx="782073" cy="67480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5037282" y="3449798"/>
                <a:ext cx="1061636" cy="436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𝟏𝟐</m:t>
                      </m:r>
                      <m:rad>
                        <m:radPr>
                          <m:degHide m:val="on"/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𝟐</m:t>
                          </m:r>
                        </m:e>
                      </m:rad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282" y="3449798"/>
                <a:ext cx="1061636" cy="43640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5110618" y="4191000"/>
                <a:ext cx="904414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b="1" i="1" smtClean="0">
                          <a:latin typeface="Cambria Math"/>
                        </a:rPr>
                        <m:t>𝟕𝟐</m:t>
                      </m:r>
                      <m:r>
                        <a:rPr lang="en-US" sz="25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500" b="1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0618" y="4191000"/>
                <a:ext cx="904414" cy="49244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867400" y="2372380"/>
                <a:ext cx="7136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𝟏𝟎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372380"/>
                <a:ext cx="713657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5791200" y="4191000"/>
                <a:ext cx="10342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𝟏𝟎𝟎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4191000"/>
                <a:ext cx="1034257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6740145" y="2372380"/>
                <a:ext cx="49885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0145" y="2372380"/>
                <a:ext cx="498855" cy="52322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6597221" y="4160222"/>
                <a:ext cx="96051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𝟑𝟔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7221" y="4160222"/>
                <a:ext cx="960519" cy="52322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7557740" y="2372380"/>
                <a:ext cx="49885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7740" y="2372380"/>
                <a:ext cx="498855" cy="52322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7401385" y="3352800"/>
                <a:ext cx="904415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/>
                        </a:rPr>
                        <m:t>𝟏𝟎</m:t>
                      </m:r>
                      <m:r>
                        <a:rPr lang="en-US" sz="26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600" b="1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1385" y="3352800"/>
                <a:ext cx="904415" cy="49244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8183481" y="2362200"/>
                <a:ext cx="894155" cy="539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/>
                        </a:rPr>
                        <m:t>𝟓</m:t>
                      </m:r>
                      <m:rad>
                        <m:radPr>
                          <m:degHide m:val="on"/>
                          <m:ctrlPr>
                            <a:rPr lang="en-US" sz="26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600" b="1" i="1" smtClean="0">
                              <a:latin typeface="Cambria Math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US" sz="2600" b="1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3481" y="2362200"/>
                <a:ext cx="894155" cy="539571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8156255" y="3380820"/>
                <a:ext cx="1061636" cy="436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𝟏𝟎</m:t>
                      </m:r>
                      <m:rad>
                        <m:radPr>
                          <m:degHide m:val="on"/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𝟐</m:t>
                          </m:r>
                        </m:e>
                      </m:rad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6255" y="3380820"/>
                <a:ext cx="1061636" cy="43640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64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7498080" cy="427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838200"/>
            <a:ext cx="7772400" cy="60198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600" dirty="0" smtClean="0"/>
              <a:t>On the whiteboards:</a:t>
            </a:r>
          </a:p>
          <a:p>
            <a:pPr marL="0" indent="0">
              <a:buNone/>
            </a:pPr>
            <a:r>
              <a:rPr lang="en-US" sz="2600" dirty="0" smtClean="0"/>
              <a:t>Give the Equations for the area of the following figures:</a:t>
            </a:r>
            <a:endParaRPr lang="en-US" sz="2400" dirty="0"/>
          </a:p>
          <a:p>
            <a:pPr marL="0" indent="0">
              <a:spcAft>
                <a:spcPts val="2400"/>
              </a:spcAft>
              <a:buNone/>
            </a:pPr>
            <a:r>
              <a:rPr lang="en-US" sz="2400" dirty="0" smtClean="0"/>
              <a:t>1.) Square:</a:t>
            </a:r>
            <a:endParaRPr lang="en-US" sz="2400" dirty="0"/>
          </a:p>
          <a:p>
            <a:pPr marL="0" indent="0">
              <a:spcAft>
                <a:spcPts val="2400"/>
              </a:spcAft>
              <a:buNone/>
            </a:pPr>
            <a:r>
              <a:rPr lang="en-US" sz="2400" dirty="0" smtClean="0"/>
              <a:t>2.) Parallelogram: 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US" sz="2400" dirty="0" smtClean="0"/>
              <a:t>3.) Triangle: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US" sz="2400" dirty="0" smtClean="0"/>
              <a:t>4.) Rhombus: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US" sz="2400" dirty="0" smtClean="0"/>
              <a:t>5.) Trapezoid: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US" sz="2400" dirty="0" smtClean="0"/>
              <a:t>6.) Any Regular Polygon:</a:t>
            </a:r>
          </a:p>
          <a:p>
            <a:pPr marL="0" indent="0">
              <a:spcAft>
                <a:spcPts val="3000"/>
              </a:spcAft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0" y="1824335"/>
                <a:ext cx="1295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1824335"/>
                <a:ext cx="1295400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24200" y="2526145"/>
                <a:ext cx="1676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𝑏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2526145"/>
                <a:ext cx="1676400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09800" y="3124200"/>
                <a:ext cx="26670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𝑏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124200"/>
                <a:ext cx="2667000" cy="7838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209800" y="3864396"/>
                <a:ext cx="26670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864396"/>
                <a:ext cx="2667000" cy="78380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86000" y="4572000"/>
                <a:ext cx="35052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4572000"/>
                <a:ext cx="3505200" cy="78380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276600" y="5355804"/>
                <a:ext cx="35052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</a:rPr>
                        <m:t>𝑝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5355804"/>
                <a:ext cx="3505200" cy="78380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459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Circumferences and Areas of Circles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Content Objective</a:t>
            </a:r>
            <a:r>
              <a:rPr lang="en-US" dirty="0"/>
              <a:t>: Students will be able to </a:t>
            </a:r>
            <a:r>
              <a:rPr lang="en-US" dirty="0" smtClean="0"/>
              <a:t>use equations to solve for the circumference and area of circles.</a:t>
            </a:r>
            <a:endParaRPr lang="en-US" dirty="0"/>
          </a:p>
          <a:p>
            <a:endParaRPr lang="en-US" dirty="0"/>
          </a:p>
          <a:p>
            <a:r>
              <a:rPr lang="en-US" b="1" u="sng" dirty="0"/>
              <a:t>Language Objective</a:t>
            </a:r>
            <a:r>
              <a:rPr lang="en-US" dirty="0"/>
              <a:t>: Students will be able </a:t>
            </a:r>
            <a:r>
              <a:rPr lang="en-US" dirty="0" smtClean="0"/>
              <a:t>to identify the parts of a circle that are required to solve for its circumference and area.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93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086600" cy="427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Circles - Equations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838200"/>
            <a:ext cx="7772400" cy="3733800"/>
          </a:xfrm>
        </p:spPr>
        <p:txBody>
          <a:bodyPr>
            <a:normAutofit/>
          </a:bodyPr>
          <a:lstStyle/>
          <a:p>
            <a:pPr marL="0" indent="0">
              <a:spcAft>
                <a:spcPts val="3000"/>
              </a:spcAft>
              <a:buNone/>
            </a:pPr>
            <a:r>
              <a:rPr lang="en-US" sz="2800" dirty="0" smtClean="0"/>
              <a:t>Circumference: </a:t>
            </a:r>
          </a:p>
          <a:p>
            <a:pPr marL="0" indent="0">
              <a:spcAft>
                <a:spcPts val="3000"/>
              </a:spcAft>
              <a:buNone/>
            </a:pPr>
            <a:r>
              <a:rPr lang="en-US" sz="2800" dirty="0" smtClean="0"/>
              <a:t>With radius </a:t>
            </a:r>
            <a:r>
              <a:rPr lang="en-US" sz="2800" i="1" dirty="0" smtClean="0"/>
              <a:t>r </a:t>
            </a:r>
            <a:r>
              <a:rPr lang="en-US" sz="2800" dirty="0" smtClean="0"/>
              <a:t>:</a:t>
            </a:r>
          </a:p>
          <a:p>
            <a:pPr marL="0" indent="0">
              <a:spcAft>
                <a:spcPts val="3000"/>
              </a:spcAft>
              <a:buNone/>
            </a:pPr>
            <a:r>
              <a:rPr lang="en-US" sz="2800" dirty="0" smtClean="0"/>
              <a:t>With diameter </a:t>
            </a:r>
            <a:r>
              <a:rPr lang="en-US" sz="2800" i="1" dirty="0" smtClean="0"/>
              <a:t>d </a:t>
            </a:r>
            <a:r>
              <a:rPr lang="en-US" sz="2800" dirty="0" smtClean="0"/>
              <a:t>:</a:t>
            </a:r>
          </a:p>
          <a:p>
            <a:pPr marL="0" indent="0">
              <a:spcAft>
                <a:spcPts val="3000"/>
              </a:spcAft>
              <a:buNone/>
            </a:pPr>
            <a:r>
              <a:rPr lang="en-US" sz="2800" dirty="0" smtClean="0"/>
              <a:t>Area with radius </a:t>
            </a:r>
            <a:r>
              <a:rPr lang="en-US" sz="2800" i="1" dirty="0" smtClean="0"/>
              <a:t>r </a:t>
            </a:r>
            <a:r>
              <a:rPr lang="en-US" sz="2800" dirty="0" smtClean="0"/>
              <a:t>:   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124200" y="1759059"/>
                <a:ext cx="1573251" cy="9079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Aft>
                    <a:spcPts val="3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𝐶</m:t>
                      </m:r>
                      <m:r>
                        <a:rPr lang="en-US" sz="2800" i="1">
                          <a:latin typeface="Cambria Math"/>
                        </a:rPr>
                        <m:t>=2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759059"/>
                <a:ext cx="1573251" cy="9079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541844" y="2597259"/>
                <a:ext cx="1411156" cy="9079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Aft>
                    <a:spcPts val="3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𝐶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1844" y="2597259"/>
                <a:ext cx="1411156" cy="9079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810000" y="3511659"/>
                <a:ext cx="1558952" cy="9079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Aft>
                    <a:spcPts val="3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𝐶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511659"/>
                <a:ext cx="1558952" cy="9079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5596506" y="1666929"/>
            <a:ext cx="3073400" cy="2921000"/>
            <a:chOff x="5636044" y="1590729"/>
            <a:chExt cx="3073400" cy="2921000"/>
          </a:xfrm>
        </p:grpSpPr>
        <p:grpSp>
          <p:nvGrpSpPr>
            <p:cNvPr id="7" name="Group 6"/>
            <p:cNvGrpSpPr/>
            <p:nvPr/>
          </p:nvGrpSpPr>
          <p:grpSpPr>
            <a:xfrm>
              <a:off x="5636044" y="1590729"/>
              <a:ext cx="3073400" cy="2921000"/>
              <a:chOff x="1422400" y="2832819"/>
              <a:chExt cx="3073400" cy="2921000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1422400" y="2832819"/>
                <a:ext cx="3073400" cy="2921000"/>
                <a:chOff x="1485660" y="2794000"/>
                <a:chExt cx="3073400" cy="2921000"/>
              </a:xfrm>
            </p:grpSpPr>
            <p:pic>
              <p:nvPicPr>
                <p:cNvPr id="10" name="Picture 2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85660" y="2794000"/>
                  <a:ext cx="3073400" cy="292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11" name="Oval 10"/>
                <p:cNvSpPr/>
                <p:nvPr/>
              </p:nvSpPr>
              <p:spPr>
                <a:xfrm>
                  <a:off x="2946160" y="4178300"/>
                  <a:ext cx="152400" cy="152400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9" name="Straight Connector 8"/>
              <p:cNvCxnSpPr/>
              <p:nvPr/>
            </p:nvCxnSpPr>
            <p:spPr>
              <a:xfrm flipH="1" flipV="1">
                <a:off x="2187156" y="3001149"/>
                <a:ext cx="732406" cy="124201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Connector 15"/>
            <p:cNvCxnSpPr>
              <a:stCxn id="10" idx="3"/>
              <a:endCxn id="10" idx="1"/>
            </p:cNvCxnSpPr>
            <p:nvPr/>
          </p:nvCxnSpPr>
          <p:spPr>
            <a:xfrm flipH="1">
              <a:off x="5636044" y="3051229"/>
              <a:ext cx="30734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735552" y="199138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r</a:t>
              </a:r>
              <a:endParaRPr lang="en-US" sz="2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020278" y="312420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d</a:t>
              </a:r>
              <a:endParaRPr lang="en-US" sz="2800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5715000" y="3193941"/>
              <a:ext cx="0" cy="31125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8610600" y="3200400"/>
              <a:ext cx="0" cy="31125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715000" y="3349570"/>
              <a:ext cx="12192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7543800" y="3352800"/>
              <a:ext cx="10668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7772400" y="2600980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r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6836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638288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19200"/>
            <a:ext cx="7638288" cy="52578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800" dirty="0" smtClean="0"/>
              <a:t>Find the area and circumference of a circle with the given radius or diameter.</a:t>
            </a:r>
          </a:p>
          <a:p>
            <a:pPr marL="82296" indent="0">
              <a:buNone/>
            </a:pPr>
            <a:r>
              <a:rPr lang="en-US" sz="2800" dirty="0" smtClean="0"/>
              <a:t>1.)			</a:t>
            </a:r>
            <a:endParaRPr lang="en-US" sz="28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1600200" y="2321225"/>
            <a:ext cx="3073400" cy="2921000"/>
            <a:chOff x="1600200" y="2514600"/>
            <a:chExt cx="3073400" cy="2921000"/>
          </a:xfrm>
        </p:grpSpPr>
        <p:grpSp>
          <p:nvGrpSpPr>
            <p:cNvPr id="13" name="Group 12"/>
            <p:cNvGrpSpPr/>
            <p:nvPr/>
          </p:nvGrpSpPr>
          <p:grpSpPr>
            <a:xfrm>
              <a:off x="1600200" y="2514600"/>
              <a:ext cx="3073400" cy="2921000"/>
              <a:chOff x="1422400" y="2832819"/>
              <a:chExt cx="3073400" cy="292100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422400" y="2832819"/>
                <a:ext cx="3073400" cy="2921000"/>
                <a:chOff x="1485660" y="2794000"/>
                <a:chExt cx="3073400" cy="2921000"/>
              </a:xfrm>
            </p:grpSpPr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85660" y="2794000"/>
                  <a:ext cx="3073400" cy="292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5" name="Oval 4"/>
                <p:cNvSpPr/>
                <p:nvPr/>
              </p:nvSpPr>
              <p:spPr>
                <a:xfrm>
                  <a:off x="2946160" y="4178300"/>
                  <a:ext cx="152400" cy="152400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8" name="Straight Connector 7"/>
              <p:cNvCxnSpPr/>
              <p:nvPr/>
            </p:nvCxnSpPr>
            <p:spPr>
              <a:xfrm flipV="1">
                <a:off x="3032544" y="3352800"/>
                <a:ext cx="1082256" cy="9017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3234666" y="3223821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8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5181600" y="2599558"/>
                <a:ext cx="3254802" cy="1384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𝐶</m:t>
                      </m:r>
                      <m:r>
                        <a:rPr lang="en-US" sz="2800" i="1" smtClean="0">
                          <a:latin typeface="Cambria Math"/>
                        </a:rPr>
                        <m:t>=2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𝑪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𝟖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𝟏𝟔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 smtClean="0"/>
              </a:p>
              <a:p>
                <a:pPr>
                  <a:spcAft>
                    <a:spcPts val="3000"/>
                  </a:spcAft>
                </a:pPr>
                <a:endParaRPr lang="en-US" sz="2800" dirty="0"/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2599558"/>
                <a:ext cx="3254802" cy="13849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5215552" y="4343400"/>
                <a:ext cx="3186898" cy="13947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𝑨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𝟖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𝟔𝟒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 smtClean="0"/>
              </a:p>
              <a:p>
                <a:pPr>
                  <a:spcAft>
                    <a:spcPts val="3000"/>
                  </a:spcAft>
                </a:pPr>
                <a:endParaRPr lang="en-US" sz="2800" dirty="0"/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5552" y="4343400"/>
                <a:ext cx="3186898" cy="13947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826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638288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19200"/>
            <a:ext cx="7638288" cy="52578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800" dirty="0" smtClean="0"/>
              <a:t>Find the area and circumference of a circle with the given radius or diameter.</a:t>
            </a:r>
          </a:p>
          <a:p>
            <a:pPr marL="82296" indent="0">
              <a:buNone/>
            </a:pPr>
            <a:r>
              <a:rPr lang="en-US" sz="2800" dirty="0" smtClean="0"/>
              <a:t>2</a:t>
            </a:r>
            <a:r>
              <a:rPr lang="en-US" sz="2800" dirty="0" smtClean="0"/>
              <a:t>.)</a:t>
            </a:r>
            <a:endParaRPr lang="en-US" sz="28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1905000" y="2159000"/>
            <a:ext cx="3073400" cy="2921000"/>
            <a:chOff x="5702300" y="2479375"/>
            <a:chExt cx="3073400" cy="2921000"/>
          </a:xfrm>
        </p:grpSpPr>
        <p:grpSp>
          <p:nvGrpSpPr>
            <p:cNvPr id="16" name="Group 15"/>
            <p:cNvGrpSpPr/>
            <p:nvPr/>
          </p:nvGrpSpPr>
          <p:grpSpPr>
            <a:xfrm>
              <a:off x="5702300" y="2479375"/>
              <a:ext cx="3073400" cy="2921000"/>
              <a:chOff x="1422400" y="2883619"/>
              <a:chExt cx="3073400" cy="2921000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1422400" y="2883619"/>
                <a:ext cx="3073400" cy="2921000"/>
                <a:chOff x="1485660" y="2844800"/>
                <a:chExt cx="3073400" cy="2921000"/>
              </a:xfrm>
            </p:grpSpPr>
            <p:pic>
              <p:nvPicPr>
                <p:cNvPr id="19" name="Picture 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85660" y="2844800"/>
                  <a:ext cx="3073400" cy="2921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0" name="Oval 19"/>
                <p:cNvSpPr/>
                <p:nvPr/>
              </p:nvSpPr>
              <p:spPr>
                <a:xfrm>
                  <a:off x="2946160" y="4178300"/>
                  <a:ext cx="152400" cy="152400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8" name="Straight Connector 17"/>
              <p:cNvCxnSpPr/>
              <p:nvPr/>
            </p:nvCxnSpPr>
            <p:spPr>
              <a:xfrm>
                <a:off x="1739900" y="3372209"/>
                <a:ext cx="2438400" cy="184221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7220527" y="3289655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20</a:t>
              </a:r>
              <a:endParaRPr lang="en-US" sz="280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5484402" y="2362200"/>
                <a:ext cx="3435941" cy="1384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𝐶</m:t>
                      </m:r>
                      <m:r>
                        <a:rPr lang="en-US" sz="2800" i="1" smtClean="0">
                          <a:latin typeface="Cambria Math"/>
                        </a:rPr>
                        <m:t>=2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𝑪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𝟏𝟎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𝟐𝟎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 smtClean="0"/>
              </a:p>
              <a:p>
                <a:pPr>
                  <a:spcAft>
                    <a:spcPts val="3000"/>
                  </a:spcAft>
                </a:pPr>
                <a:endParaRPr lang="en-US" sz="2800" dirty="0"/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4402" y="2362200"/>
                <a:ext cx="3435941" cy="13849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5336551" y="4193309"/>
                <a:ext cx="3611501" cy="13947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𝑨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𝟏𝟎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𝟏𝟎𝟎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 smtClean="0"/>
              </a:p>
              <a:p>
                <a:pPr>
                  <a:spcAft>
                    <a:spcPts val="3000"/>
                  </a:spcAft>
                </a:pPr>
                <a:endParaRPr lang="en-US" sz="2800" dirty="0"/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6551" y="4193309"/>
                <a:ext cx="3611501" cy="13947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 flipH="1">
            <a:off x="2514600" y="2209800"/>
            <a:ext cx="30480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731327" y="3917372"/>
            <a:ext cx="304800" cy="3071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667000" y="2286000"/>
            <a:ext cx="850900" cy="7686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962400" y="3352800"/>
            <a:ext cx="921327" cy="71812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581400" y="38963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565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638288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Practice: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1066800"/>
                <a:ext cx="7638288" cy="5257800"/>
              </a:xfrm>
            </p:spPr>
            <p:txBody>
              <a:bodyPr/>
              <a:lstStyle/>
              <a:p>
                <a:pPr marL="82296" indent="0">
                  <a:buNone/>
                </a:pPr>
                <a:r>
                  <a:rPr lang="en-US" dirty="0" smtClean="0"/>
                  <a:t>3.) Given a circle with area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75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dirty="0" smtClean="0"/>
                  <a:t>, find the</a:t>
                </a:r>
              </a:p>
              <a:p>
                <a:pPr marL="82296" indent="0">
                  <a:buNone/>
                </a:pPr>
                <a:r>
                  <a:rPr lang="en-US" dirty="0" smtClean="0"/>
                  <a:t>Radius: </a:t>
                </a:r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:endParaRPr lang="en-US" dirty="0" smtClean="0"/>
              </a:p>
              <a:p>
                <a:pPr marL="82296" indent="0">
                  <a:buNone/>
                </a:pPr>
                <a:r>
                  <a:rPr lang="en-US" dirty="0" smtClean="0"/>
                  <a:t>Diameter:</a:t>
                </a:r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:endParaRPr lang="en-US" dirty="0" smtClean="0"/>
              </a:p>
              <a:p>
                <a:pPr marL="82296" indent="0">
                  <a:buNone/>
                </a:pPr>
                <a:r>
                  <a:rPr lang="en-US" dirty="0" smtClean="0"/>
                  <a:t>Circumference: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1066800"/>
                <a:ext cx="7638288" cy="5257800"/>
              </a:xfrm>
              <a:blipFill rotWithShape="1">
                <a:blip r:embed="rId2"/>
                <a:stretch>
                  <a:fillRect l="-878" t="-1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636765" y="1676400"/>
                <a:ext cx="1946815" cy="14357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75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75=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𝑟</m:t>
                      </m:r>
                      <m:r>
                        <a:rPr lang="en-US" sz="2800" b="0" i="1" smtClean="0">
                          <a:latin typeface="Cambria Math"/>
                        </a:rPr>
                        <m:t>=5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765" y="1676400"/>
                <a:ext cx="1946815" cy="143571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438400" y="3352800"/>
                <a:ext cx="3518656" cy="10048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b="0" i="1" smtClean="0">
                          <a:latin typeface="Cambria Math"/>
                        </a:rPr>
                        <m:t>=2×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en-US" sz="2800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b="0" i="1" smtClean="0">
                          <a:latin typeface="Cambria Math"/>
                        </a:rPr>
                        <m:t>=2×5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=10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352800"/>
                <a:ext cx="3518656" cy="1004827"/>
              </a:xfrm>
              <a:prstGeom prst="rect">
                <a:avLst/>
              </a:prstGeom>
              <a:blipFill rotWithShape="1">
                <a:blip r:embed="rId4"/>
                <a:stretch>
                  <a:fillRect t="-6061" r="-4333" b="-1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680084" y="5029200"/>
                <a:ext cx="2034916" cy="10048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𝐶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𝐶</m:t>
                      </m:r>
                      <m:r>
                        <a:rPr lang="en-US" sz="2800" b="0" i="1" smtClean="0">
                          <a:latin typeface="Cambria Math"/>
                        </a:rPr>
                        <m:t>=10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084" y="5029200"/>
                <a:ext cx="2034916" cy="1004827"/>
              </a:xfrm>
              <a:prstGeom prst="rect">
                <a:avLst/>
              </a:prstGeom>
              <a:blipFill rotWithShape="1">
                <a:blip r:embed="rId5"/>
                <a:stretch>
                  <a:fillRect t="-6061" r="-7784" b="-1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33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638288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Practice: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9200" y="1066800"/>
                <a:ext cx="7638288" cy="5257800"/>
              </a:xfrm>
            </p:spPr>
            <p:txBody>
              <a:bodyPr/>
              <a:lstStyle/>
              <a:p>
                <a:pPr marL="82296" indent="0">
                  <a:buNone/>
                </a:pPr>
                <a:r>
                  <a:rPr lang="en-US" dirty="0" smtClean="0"/>
                  <a:t>Given a circle with a circumference 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dirty="0" smtClean="0"/>
                  <a:t>, find the</a:t>
                </a:r>
              </a:p>
              <a:p>
                <a:pPr marL="82296" indent="0">
                  <a:buNone/>
                </a:pPr>
                <a:r>
                  <a:rPr lang="en-US" dirty="0" smtClean="0"/>
                  <a:t>Radius: </a:t>
                </a:r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:r>
                  <a:rPr lang="en-US" dirty="0" smtClean="0"/>
                  <a:t>Diameter:</a:t>
                </a:r>
              </a:p>
              <a:p>
                <a:pPr marL="82296" indent="0">
                  <a:buNone/>
                </a:pPr>
                <a:endParaRPr lang="en-US" dirty="0"/>
              </a:p>
              <a:p>
                <a:pPr marL="82296" indent="0">
                  <a:buNone/>
                </a:pPr>
                <a:r>
                  <a:rPr lang="en-US" dirty="0" smtClean="0"/>
                  <a:t>Area: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9200" y="1066800"/>
                <a:ext cx="7638288" cy="5257800"/>
              </a:xfrm>
              <a:blipFill rotWithShape="1">
                <a:blip r:embed="rId2"/>
                <a:stretch>
                  <a:fillRect l="-878" t="-1506" r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667000" y="2170093"/>
                <a:ext cx="1961114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30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i="1">
                          <a:latin typeface="Cambria Math"/>
                        </a:rPr>
                        <m:t>=2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𝑟</m:t>
                      </m:r>
                      <m:r>
                        <a:rPr lang="en-US" sz="2800" b="0" i="1" smtClean="0">
                          <a:latin typeface="Cambria Math"/>
                        </a:rPr>
                        <m:t>=15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2170093"/>
                <a:ext cx="1961114" cy="954107"/>
              </a:xfrm>
              <a:prstGeom prst="rect">
                <a:avLst/>
              </a:prstGeom>
              <a:blipFill rotWithShape="1">
                <a:blip r:embed="rId3"/>
                <a:stretch>
                  <a:fillRect t="-6369" r="-8411"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124200" y="3276600"/>
                <a:ext cx="1765291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2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b="0" i="1" smtClean="0">
                          <a:latin typeface="Cambria Math"/>
                        </a:rPr>
                        <m:t>=30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3276600"/>
                <a:ext cx="1765291" cy="954107"/>
              </a:xfrm>
              <a:prstGeom prst="rect">
                <a:avLst/>
              </a:prstGeom>
              <a:blipFill rotWithShape="1">
                <a:blip r:embed="rId4"/>
                <a:stretch>
                  <a:fillRect t="-6410" r="-9343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235541" y="4419600"/>
                <a:ext cx="2184059" cy="1384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15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=225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5541" y="4419600"/>
                <a:ext cx="2184059" cy="1384995"/>
              </a:xfrm>
              <a:prstGeom prst="rect">
                <a:avLst/>
              </a:prstGeom>
              <a:blipFill rotWithShape="1">
                <a:blip r:embed="rId5"/>
                <a:stretch>
                  <a:fillRect t="-4405" r="-7542" b="-11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516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638288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638288" cy="76200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/>
              <a:t>Complete the table.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057400"/>
            <a:ext cx="7848600" cy="29718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90800" y="3293707"/>
                <a:ext cx="74571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𝟔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293707"/>
                <a:ext cx="745717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02345" y="4191000"/>
                <a:ext cx="74571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𝟗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2345" y="4191000"/>
                <a:ext cx="745717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429000" y="3286780"/>
                <a:ext cx="6303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ea typeface="Cambria Math"/>
                  </a:rPr>
                  <a:t>8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286780"/>
                <a:ext cx="630301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20388" t="-11628" r="-3398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394996" y="4221192"/>
                <a:ext cx="82907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ea typeface="Cambria Math"/>
                  </a:rPr>
                  <a:t>16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4996" y="4221192"/>
                <a:ext cx="829073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15441" t="-11628" r="-25000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14800" y="3295029"/>
                <a:ext cx="109408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𝟔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295029"/>
                <a:ext cx="1094082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1765" r="-15642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191000" y="4226828"/>
                <a:ext cx="9268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ea typeface="Cambria Math"/>
                  </a:rPr>
                  <a:t>6.4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226828"/>
                <a:ext cx="926857" cy="523220"/>
              </a:xfrm>
              <a:prstGeom prst="rect">
                <a:avLst/>
              </a:prstGeom>
              <a:blipFill rotWithShape="1">
                <a:blip r:embed="rId8"/>
                <a:stretch>
                  <a:fillRect l="-13816" t="-11628" r="-2236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139945" y="2362200"/>
                <a:ext cx="49885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9945" y="2362200"/>
                <a:ext cx="498855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1765" r="-34146" b="-3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005477" y="4226828"/>
                <a:ext cx="82907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ea typeface="Cambria Math"/>
                  </a:rPr>
                  <a:t>25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5477" y="4226828"/>
                <a:ext cx="829073" cy="523220"/>
              </a:xfrm>
              <a:prstGeom prst="rect">
                <a:avLst/>
              </a:prstGeom>
              <a:blipFill rotWithShape="1">
                <a:blip r:embed="rId10"/>
                <a:stretch>
                  <a:fillRect l="-14706" t="-11628" r="-25735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901945" y="2363522"/>
                <a:ext cx="49885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𝟗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945" y="2363522"/>
                <a:ext cx="498855" cy="523220"/>
              </a:xfrm>
              <a:prstGeom prst="rect">
                <a:avLst/>
              </a:prstGeom>
              <a:blipFill rotWithShape="1">
                <a:blip r:embed="rId11"/>
                <a:stretch>
                  <a:fillRect t="-11628" r="-34146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668881" y="4239767"/>
                <a:ext cx="96051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𝟖𝟏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8881" y="4239767"/>
                <a:ext cx="960519" cy="523220"/>
              </a:xfrm>
              <a:prstGeom prst="rect">
                <a:avLst/>
              </a:prstGeom>
              <a:blipFill rotWithShape="1">
                <a:blip r:embed="rId12"/>
                <a:stretch>
                  <a:fillRect t="-10465" r="-17089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663945" y="2364844"/>
                <a:ext cx="49885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3945" y="2364844"/>
                <a:ext cx="498855" cy="523220"/>
              </a:xfrm>
              <a:prstGeom prst="rect">
                <a:avLst/>
              </a:prstGeom>
              <a:blipFill rotWithShape="1">
                <a:blip r:embed="rId13"/>
                <a:stretch>
                  <a:fillRect t="-11628" r="-34146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400800" y="3295029"/>
                <a:ext cx="96051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𝟏𝟐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3295029"/>
                <a:ext cx="960519" cy="523220"/>
              </a:xfrm>
              <a:prstGeom prst="rect">
                <a:avLst/>
              </a:prstGeom>
              <a:blipFill rotWithShape="1">
                <a:blip r:embed="rId14"/>
                <a:stretch>
                  <a:fillRect t="-11765" r="-17089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361319" y="2364844"/>
                <a:ext cx="49885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1319" y="2364844"/>
                <a:ext cx="498855" cy="523220"/>
              </a:xfrm>
              <a:prstGeom prst="rect">
                <a:avLst/>
              </a:prstGeom>
              <a:blipFill rotWithShape="1">
                <a:blip r:embed="rId15"/>
                <a:stretch>
                  <a:fillRect t="-11628" r="-3456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255283" y="3293707"/>
                <a:ext cx="82907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ea typeface="Cambria Math"/>
                  </a:rPr>
                  <a:t>14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5283" y="3293707"/>
                <a:ext cx="829073" cy="523220"/>
              </a:xfrm>
              <a:prstGeom prst="rect">
                <a:avLst/>
              </a:prstGeom>
              <a:blipFill rotWithShape="1">
                <a:blip r:embed="rId16"/>
                <a:stretch>
                  <a:fillRect l="-14706" t="-11628" r="-25735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077200" y="2366166"/>
                <a:ext cx="7136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𝟏𝟐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2366166"/>
                <a:ext cx="713657" cy="523220"/>
              </a:xfrm>
              <a:prstGeom prst="rect">
                <a:avLst/>
              </a:prstGeom>
              <a:blipFill rotWithShape="1">
                <a:blip r:embed="rId17"/>
                <a:stretch>
                  <a:fillRect t="-11628" r="-23932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107877" y="3313604"/>
                <a:ext cx="82907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ea typeface="Cambria Math"/>
                  </a:rPr>
                  <a:t>24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7877" y="3313604"/>
                <a:ext cx="829073" cy="523220"/>
              </a:xfrm>
              <a:prstGeom prst="rect">
                <a:avLst/>
              </a:prstGeom>
              <a:blipFill rotWithShape="1">
                <a:blip r:embed="rId18"/>
                <a:stretch>
                  <a:fillRect l="-14706" t="-11765" r="-25735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311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936</TotalTime>
  <Words>893</Words>
  <Application>Microsoft Office PowerPoint</Application>
  <PresentationFormat>On-screen Show (4:3)</PresentationFormat>
  <Paragraphs>201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Geometry Unit 10</vt:lpstr>
      <vt:lpstr>Warm-Up</vt:lpstr>
      <vt:lpstr>Circumferences and Areas of Circles</vt:lpstr>
      <vt:lpstr>Circles - Equations</vt:lpstr>
      <vt:lpstr>Practice: </vt:lpstr>
      <vt:lpstr>Practice: </vt:lpstr>
      <vt:lpstr>Practice: </vt:lpstr>
      <vt:lpstr>Practice: </vt:lpstr>
      <vt:lpstr>Practice:</vt:lpstr>
      <vt:lpstr>Group Practice: </vt:lpstr>
      <vt:lpstr>Group Practice: </vt:lpstr>
      <vt:lpstr>Group Practice: </vt:lpstr>
      <vt:lpstr>Group Practice: </vt:lpstr>
      <vt:lpstr>Practice: </vt:lpstr>
      <vt:lpstr>Group Practice: </vt:lpstr>
      <vt:lpstr>Practice: </vt:lpstr>
      <vt:lpstr>Group Practice: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10</dc:title>
  <dc:creator>David Leon</dc:creator>
  <cp:lastModifiedBy>David Leon</cp:lastModifiedBy>
  <cp:revision>53</cp:revision>
  <dcterms:created xsi:type="dcterms:W3CDTF">2016-03-10T02:18:15Z</dcterms:created>
  <dcterms:modified xsi:type="dcterms:W3CDTF">2016-03-15T22:48:16Z</dcterms:modified>
</cp:coreProperties>
</file>