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02211C-E52C-438A-B926-54B3C739762D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5548152-7BC3-437B-A18D-4B091F2DFE3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211C-E52C-438A-B926-54B3C739762D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8152-7BC3-437B-A18D-4B091F2DFE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211C-E52C-438A-B926-54B3C739762D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8152-7BC3-437B-A18D-4B091F2DFE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02211C-E52C-438A-B926-54B3C739762D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5548152-7BC3-437B-A18D-4B091F2DFE3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02211C-E52C-438A-B926-54B3C739762D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5548152-7BC3-437B-A18D-4B091F2DFE3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211C-E52C-438A-B926-54B3C739762D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8152-7BC3-437B-A18D-4B091F2DFE3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211C-E52C-438A-B926-54B3C739762D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8152-7BC3-437B-A18D-4B091F2DFE3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02211C-E52C-438A-B926-54B3C739762D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5548152-7BC3-437B-A18D-4B091F2DFE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2211C-E52C-438A-B926-54B3C739762D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48152-7BC3-437B-A18D-4B091F2DFE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02211C-E52C-438A-B926-54B3C739762D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5548152-7BC3-437B-A18D-4B091F2DFE3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02211C-E52C-438A-B926-54B3C739762D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5548152-7BC3-437B-A18D-4B091F2DFE3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02211C-E52C-438A-B926-54B3C739762D}" type="datetimeFigureOut">
              <a:rPr lang="en-US" smtClean="0"/>
              <a:t>3/17/2016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5548152-7BC3-437B-A18D-4B091F2DFE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371600"/>
            <a:ext cx="6172200" cy="598962"/>
          </a:xfrm>
        </p:spPr>
        <p:txBody>
          <a:bodyPr/>
          <a:lstStyle/>
          <a:p>
            <a:r>
              <a:rPr lang="en-US" dirty="0" smtClean="0"/>
              <a:t>Geometry Unit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057400"/>
            <a:ext cx="6172200" cy="137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11-6: Arc Lengths and Areas of Sectors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0554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655638"/>
          </a:xfrm>
        </p:spPr>
        <p:txBody>
          <a:bodyPr/>
          <a:lstStyle/>
          <a:p>
            <a:r>
              <a:rPr lang="en-US" dirty="0" smtClean="0"/>
              <a:t>Group Practice: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8305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Find the arc length and area of each sector of the circle.</a:t>
            </a:r>
          </a:p>
          <a:p>
            <a:pPr marL="0" indent="0">
              <a:buNone/>
            </a:pPr>
            <a:r>
              <a:rPr lang="en-US" dirty="0" smtClean="0"/>
              <a:t>1.) 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0" y="1693871"/>
            <a:ext cx="3357418" cy="2984500"/>
            <a:chOff x="304800" y="2120900"/>
            <a:chExt cx="3357418" cy="2984500"/>
          </a:xfrm>
        </p:grpSpPr>
        <p:grpSp>
          <p:nvGrpSpPr>
            <p:cNvPr id="5" name="Group 4"/>
            <p:cNvGrpSpPr/>
            <p:nvPr/>
          </p:nvGrpSpPr>
          <p:grpSpPr>
            <a:xfrm>
              <a:off x="304800" y="2120900"/>
              <a:ext cx="3357418" cy="2984500"/>
              <a:chOff x="173182" y="2164552"/>
              <a:chExt cx="3357418" cy="2984500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457200" y="2164552"/>
                <a:ext cx="3073400" cy="2921000"/>
                <a:chOff x="1295400" y="3514847"/>
                <a:chExt cx="3073400" cy="2921000"/>
              </a:xfrm>
            </p:grpSpPr>
            <p:grpSp>
              <p:nvGrpSpPr>
                <p:cNvPr id="10" name="Group 9"/>
                <p:cNvGrpSpPr/>
                <p:nvPr/>
              </p:nvGrpSpPr>
              <p:grpSpPr>
                <a:xfrm>
                  <a:off x="1295400" y="3514847"/>
                  <a:ext cx="3073400" cy="2921000"/>
                  <a:chOff x="1600200" y="2514600"/>
                  <a:chExt cx="3073400" cy="2921000"/>
                </a:xfrm>
              </p:grpSpPr>
              <p:grpSp>
                <p:nvGrpSpPr>
                  <p:cNvPr id="12" name="Group 11"/>
                  <p:cNvGrpSpPr/>
                  <p:nvPr/>
                </p:nvGrpSpPr>
                <p:grpSpPr>
                  <a:xfrm>
                    <a:off x="1600200" y="2514600"/>
                    <a:ext cx="3073400" cy="2921000"/>
                    <a:chOff x="1422400" y="2832819"/>
                    <a:chExt cx="3073400" cy="2921000"/>
                  </a:xfrm>
                </p:grpSpPr>
                <p:grpSp>
                  <p:nvGrpSpPr>
                    <p:cNvPr id="14" name="Group 13"/>
                    <p:cNvGrpSpPr/>
                    <p:nvPr/>
                  </p:nvGrpSpPr>
                  <p:grpSpPr>
                    <a:xfrm>
                      <a:off x="1422400" y="2832819"/>
                      <a:ext cx="3073400" cy="2921000"/>
                      <a:chOff x="1485660" y="2794000"/>
                      <a:chExt cx="3073400" cy="2921000"/>
                    </a:xfrm>
                  </p:grpSpPr>
                  <p:pic>
                    <p:nvPicPr>
                      <p:cNvPr id="16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660" y="2794000"/>
                        <a:ext cx="3073400" cy="292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  <p:sp>
                    <p:nvSpPr>
                      <p:cNvPr id="17" name="Oval 16"/>
                      <p:cNvSpPr/>
                      <p:nvPr/>
                    </p:nvSpPr>
                    <p:spPr>
                      <a:xfrm>
                        <a:off x="2946160" y="4178300"/>
                        <a:ext cx="152400" cy="152400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dk1">
                          <a:shade val="50000"/>
                        </a:schemeClr>
                      </a:lnRef>
                      <a:fillRef idx="1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cxnSp>
                  <p:nvCxnSpPr>
                    <p:cNvPr id="15" name="Straight Connector 14"/>
                    <p:cNvCxnSpPr/>
                    <p:nvPr/>
                  </p:nvCxnSpPr>
                  <p:spPr>
                    <a:xfrm flipH="1">
                      <a:off x="1671782" y="4227783"/>
                      <a:ext cx="1290510" cy="778277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dk1"/>
                    </a:lnRef>
                    <a:fillRef idx="0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3" name="TextBox 12"/>
                  <p:cNvSpPr txBox="1"/>
                  <p:nvPr/>
                </p:nvSpPr>
                <p:spPr>
                  <a:xfrm>
                    <a:off x="2400041" y="3713490"/>
                    <a:ext cx="60960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 smtClean="0">
                        <a:latin typeface="Comic Sans MS" panose="030F0702030302020204" pitchFamily="66" charset="0"/>
                      </a:rPr>
                      <a:t>4</a:t>
                    </a:r>
                    <a:endParaRPr lang="en-US" sz="2800" dirty="0">
                      <a:latin typeface="Comic Sans MS" panose="030F0702030302020204" pitchFamily="66" charset="0"/>
                    </a:endParaRPr>
                  </a:p>
                </p:txBody>
              </p:sp>
            </p:grpSp>
            <p:cxnSp>
              <p:nvCxnSpPr>
                <p:cNvPr id="11" name="Straight Connector 10"/>
                <p:cNvCxnSpPr>
                  <a:stCxn id="17" idx="5"/>
                </p:cNvCxnSpPr>
                <p:nvPr/>
              </p:nvCxnSpPr>
              <p:spPr>
                <a:xfrm flipH="1">
                  <a:off x="2298700" y="5029229"/>
                  <a:ext cx="587282" cy="1317718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" name="TextBox 6"/>
              <p:cNvSpPr txBox="1"/>
              <p:nvPr/>
            </p:nvSpPr>
            <p:spPr>
              <a:xfrm>
                <a:off x="1787236" y="4038430"/>
                <a:ext cx="609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Comic Sans MS" panose="030F0702030302020204" pitchFamily="66" charset="0"/>
                  </a:rPr>
                  <a:t>4</a:t>
                </a:r>
                <a:endParaRPr lang="en-US" sz="2800" dirty="0">
                  <a:latin typeface="Comic Sans MS" panose="030F0702030302020204" pitchFamily="66" charset="0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TextBox 7"/>
                  <p:cNvSpPr txBox="1"/>
                  <p:nvPr/>
                </p:nvSpPr>
                <p:spPr>
                  <a:xfrm>
                    <a:off x="173182" y="4625832"/>
                    <a:ext cx="91440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1" i="1" dirty="0" smtClean="0">
                              <a:latin typeface="Cambria Math"/>
                              <a:ea typeface="Cambria Math"/>
                            </a:rPr>
                            <m:t>𝟒𝟓</m:t>
                          </m:r>
                          <m:r>
                            <a:rPr lang="en-US" sz="2800" b="1" i="1" dirty="0" smtClean="0">
                              <a:latin typeface="Cambria Math"/>
                              <a:ea typeface="Cambria Math"/>
                            </a:rPr>
                            <m:t>°</m:t>
                          </m:r>
                        </m:oMath>
                      </m:oMathPara>
                    </a14:m>
                    <a:endParaRPr lang="en-US" sz="2800" b="1" dirty="0">
                      <a:latin typeface="Comic Sans MS" panose="030F0702030302020204" pitchFamily="66" charset="0"/>
                    </a:endParaRPr>
                  </a:p>
                </p:txBody>
              </p:sp>
            </mc:Choice>
            <mc:Fallback xmlns="">
              <p:sp>
                <p:nvSpPr>
                  <p:cNvPr id="8" name="TextBox 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3182" y="4625832"/>
                    <a:ext cx="914400" cy="523220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t="-11765" r="-20667" b="-3294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22" name="Rectangle 21"/>
            <p:cNvSpPr/>
            <p:nvPr/>
          </p:nvSpPr>
          <p:spPr>
            <a:xfrm>
              <a:off x="2315343" y="3078821"/>
              <a:ext cx="107914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Sector</a:t>
              </a:r>
              <a:endParaRPr lang="en-US" sz="24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267200" y="1371600"/>
                <a:ext cx="2743200" cy="24545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u="sng" dirty="0" smtClean="0"/>
                  <a:t>Arc Length :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𝐿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315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360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×2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×4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𝐿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×8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𝑳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𝟕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1371600"/>
                <a:ext cx="2743200" cy="2454583"/>
              </a:xfrm>
              <a:prstGeom prst="rect">
                <a:avLst/>
              </a:prstGeom>
              <a:blipFill rotWithShape="1">
                <a:blip r:embed="rId4"/>
                <a:stretch>
                  <a:fillRect l="-3333" t="-1985" r="-1556" b="-14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733800" y="4038600"/>
                <a:ext cx="2743200" cy="24545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u="sng" dirty="0" smtClean="0"/>
                  <a:t>Area of Sector 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315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360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×4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×16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𝟏𝟒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038600"/>
                <a:ext cx="2743200" cy="2454583"/>
              </a:xfrm>
              <a:prstGeom prst="rect">
                <a:avLst/>
              </a:prstGeom>
              <a:blipFill rotWithShape="1">
                <a:blip r:embed="rId5"/>
                <a:stretch>
                  <a:fillRect l="-3556" t="-1990" r="-1556" b="-1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632485" y="1591116"/>
                <a:ext cx="914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latin typeface="Cambria Math"/>
                        </a:rPr>
                        <m:t>𝟑𝟏𝟓</m:t>
                      </m:r>
                      <m:r>
                        <a:rPr lang="en-US" sz="2800" b="1" i="1" dirty="0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sz="28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2485" y="1591116"/>
                <a:ext cx="914400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110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655638"/>
          </a:xfrm>
        </p:spPr>
        <p:txBody>
          <a:bodyPr/>
          <a:lstStyle/>
          <a:p>
            <a:r>
              <a:rPr lang="en-US" dirty="0" smtClean="0"/>
              <a:t>Group Practice: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84582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Find the arc length and area of each sector of the circle.</a:t>
            </a:r>
          </a:p>
          <a:p>
            <a:pPr marL="0" indent="0">
              <a:buNone/>
            </a:pPr>
            <a:r>
              <a:rPr lang="en-US" dirty="0" smtClean="0"/>
              <a:t>2.) 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04800" y="2120900"/>
            <a:ext cx="3073400" cy="2921000"/>
            <a:chOff x="457200" y="2164552"/>
            <a:chExt cx="3073400" cy="2921000"/>
          </a:xfrm>
        </p:grpSpPr>
        <p:grpSp>
          <p:nvGrpSpPr>
            <p:cNvPr id="8" name="Group 7"/>
            <p:cNvGrpSpPr/>
            <p:nvPr/>
          </p:nvGrpSpPr>
          <p:grpSpPr>
            <a:xfrm>
              <a:off x="457200" y="2164552"/>
              <a:ext cx="3073400" cy="2921000"/>
              <a:chOff x="1295400" y="3514847"/>
              <a:chExt cx="3073400" cy="2921000"/>
            </a:xfrm>
          </p:grpSpPr>
          <p:grpSp>
            <p:nvGrpSpPr>
              <p:cNvPr id="12" name="Group 11"/>
              <p:cNvGrpSpPr/>
              <p:nvPr/>
            </p:nvGrpSpPr>
            <p:grpSpPr>
              <a:xfrm>
                <a:off x="1295400" y="3514847"/>
                <a:ext cx="3073400" cy="2921000"/>
                <a:chOff x="1600200" y="2514600"/>
                <a:chExt cx="3073400" cy="2921000"/>
              </a:xfrm>
            </p:grpSpPr>
            <p:grpSp>
              <p:nvGrpSpPr>
                <p:cNvPr id="14" name="Group 13"/>
                <p:cNvGrpSpPr/>
                <p:nvPr/>
              </p:nvGrpSpPr>
              <p:grpSpPr>
                <a:xfrm>
                  <a:off x="1600200" y="2514600"/>
                  <a:ext cx="3073400" cy="2921000"/>
                  <a:chOff x="1422400" y="2832819"/>
                  <a:chExt cx="3073400" cy="2921000"/>
                </a:xfrm>
              </p:grpSpPr>
              <p:grpSp>
                <p:nvGrpSpPr>
                  <p:cNvPr id="16" name="Group 15"/>
                  <p:cNvGrpSpPr/>
                  <p:nvPr/>
                </p:nvGrpSpPr>
                <p:grpSpPr>
                  <a:xfrm>
                    <a:off x="1422400" y="2832819"/>
                    <a:ext cx="3073400" cy="2921000"/>
                    <a:chOff x="1485660" y="2794000"/>
                    <a:chExt cx="3073400" cy="2921000"/>
                  </a:xfrm>
                </p:grpSpPr>
                <p:pic>
                  <p:nvPicPr>
                    <p:cNvPr id="18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485660" y="2794000"/>
                      <a:ext cx="3073400" cy="2921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pic>
                <p:sp>
                  <p:nvSpPr>
                    <p:cNvPr id="19" name="Oval 18"/>
                    <p:cNvSpPr/>
                    <p:nvPr/>
                  </p:nvSpPr>
                  <p:spPr>
                    <a:xfrm>
                      <a:off x="2946160" y="4178300"/>
                      <a:ext cx="152400" cy="152400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17" name="Straight Connector 16"/>
                  <p:cNvCxnSpPr/>
                  <p:nvPr/>
                </p:nvCxnSpPr>
                <p:spPr>
                  <a:xfrm flipH="1" flipV="1">
                    <a:off x="2921343" y="2832819"/>
                    <a:ext cx="53882" cy="1414526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5" name="TextBox 14"/>
                <p:cNvSpPr txBox="1"/>
                <p:nvPr/>
              </p:nvSpPr>
              <p:spPr>
                <a:xfrm>
                  <a:off x="3180681" y="3060700"/>
                  <a:ext cx="6096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>
                      <a:latin typeface="Comic Sans MS" panose="030F0702030302020204" pitchFamily="66" charset="0"/>
                    </a:rPr>
                    <a:t>9</a:t>
                  </a:r>
                </a:p>
              </p:txBody>
            </p:sp>
          </p:grpSp>
          <p:cxnSp>
            <p:nvCxnSpPr>
              <p:cNvPr id="13" name="Straight Connector 12"/>
              <p:cNvCxnSpPr/>
              <p:nvPr/>
            </p:nvCxnSpPr>
            <p:spPr>
              <a:xfrm>
                <a:off x="2848225" y="5029229"/>
                <a:ext cx="44254" cy="131771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1" name="Rectangle 10"/>
            <p:cNvSpPr/>
            <p:nvPr/>
          </p:nvSpPr>
          <p:spPr>
            <a:xfrm>
              <a:off x="753599" y="3415231"/>
              <a:ext cx="116410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Sector </a:t>
              </a:r>
              <a:endParaRPr lang="en-US" sz="24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103962" y="1543097"/>
                <a:ext cx="2743200" cy="24471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u="sng" dirty="0" smtClean="0"/>
                  <a:t>Arc Length :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𝐿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180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360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×2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×9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𝐿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×18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𝑳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𝟗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3962" y="1543097"/>
                <a:ext cx="2743200" cy="2447145"/>
              </a:xfrm>
              <a:prstGeom prst="rect">
                <a:avLst/>
              </a:prstGeom>
              <a:blipFill rotWithShape="1">
                <a:blip r:embed="rId3"/>
                <a:stretch>
                  <a:fillRect l="-3333" t="-1990" r="-1778" b="-1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733800" y="4031673"/>
                <a:ext cx="2743200" cy="27692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u="sng" dirty="0" smtClean="0"/>
                  <a:t>Area of Sector 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180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360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×9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b="0" dirty="0" smtClean="0">
                  <a:ea typeface="Cambria Math"/>
                </a:endParaRP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×81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</a:rPr>
                            <m:t>𝟖𝟏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031673"/>
                <a:ext cx="2743200" cy="2769284"/>
              </a:xfrm>
              <a:prstGeom prst="rect">
                <a:avLst/>
              </a:prstGeom>
              <a:blipFill rotWithShape="1">
                <a:blip r:embed="rId4"/>
                <a:stretch>
                  <a:fillRect l="-3556" t="-1758" r="-1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222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655638"/>
          </a:xfrm>
        </p:spPr>
        <p:txBody>
          <a:bodyPr/>
          <a:lstStyle/>
          <a:p>
            <a:r>
              <a:rPr lang="en-US" dirty="0" smtClean="0"/>
              <a:t>Group Practice: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685800"/>
            <a:ext cx="83820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Find the arc length and area of each sector of the circle.</a:t>
            </a:r>
          </a:p>
          <a:p>
            <a:pPr marL="0" indent="0">
              <a:buNone/>
            </a:pPr>
            <a:r>
              <a:rPr lang="en-US" dirty="0" smtClean="0"/>
              <a:t>3.) 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1804249"/>
            <a:ext cx="3810000" cy="2921000"/>
            <a:chOff x="-279400" y="2164552"/>
            <a:chExt cx="3810000" cy="2921000"/>
          </a:xfrm>
        </p:grpSpPr>
        <p:grpSp>
          <p:nvGrpSpPr>
            <p:cNvPr id="7" name="Group 6"/>
            <p:cNvGrpSpPr/>
            <p:nvPr/>
          </p:nvGrpSpPr>
          <p:grpSpPr>
            <a:xfrm>
              <a:off x="457200" y="2164552"/>
              <a:ext cx="3073400" cy="2921000"/>
              <a:chOff x="1295400" y="3514847"/>
              <a:chExt cx="3073400" cy="2921000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1295400" y="3514847"/>
                <a:ext cx="3073400" cy="2921000"/>
                <a:chOff x="1600200" y="2514600"/>
                <a:chExt cx="3073400" cy="2921000"/>
              </a:xfrm>
            </p:grpSpPr>
            <p:grpSp>
              <p:nvGrpSpPr>
                <p:cNvPr id="13" name="Group 12"/>
                <p:cNvGrpSpPr/>
                <p:nvPr/>
              </p:nvGrpSpPr>
              <p:grpSpPr>
                <a:xfrm>
                  <a:off x="1600200" y="2514600"/>
                  <a:ext cx="3073400" cy="2921000"/>
                  <a:chOff x="1422400" y="2832819"/>
                  <a:chExt cx="3073400" cy="2921000"/>
                </a:xfrm>
              </p:grpSpPr>
              <p:grpSp>
                <p:nvGrpSpPr>
                  <p:cNvPr id="15" name="Group 14"/>
                  <p:cNvGrpSpPr/>
                  <p:nvPr/>
                </p:nvGrpSpPr>
                <p:grpSpPr>
                  <a:xfrm>
                    <a:off x="1422400" y="2832819"/>
                    <a:ext cx="3073400" cy="2921000"/>
                    <a:chOff x="1485660" y="2794000"/>
                    <a:chExt cx="3073400" cy="2921000"/>
                  </a:xfrm>
                </p:grpSpPr>
                <p:pic>
                  <p:nvPicPr>
                    <p:cNvPr id="17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485660" y="2794000"/>
                      <a:ext cx="3073400" cy="2921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pic>
                <p:sp>
                  <p:nvSpPr>
                    <p:cNvPr id="18" name="Oval 17"/>
                    <p:cNvSpPr/>
                    <p:nvPr/>
                  </p:nvSpPr>
                  <p:spPr>
                    <a:xfrm>
                      <a:off x="2946160" y="4178300"/>
                      <a:ext cx="152400" cy="152400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16" name="Straight Connector 15"/>
                  <p:cNvCxnSpPr/>
                  <p:nvPr/>
                </p:nvCxnSpPr>
                <p:spPr>
                  <a:xfrm flipH="1" flipV="1">
                    <a:off x="1825342" y="3302719"/>
                    <a:ext cx="1136950" cy="925064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4" name="TextBox 13"/>
                <p:cNvSpPr txBox="1"/>
                <p:nvPr/>
              </p:nvSpPr>
              <p:spPr>
                <a:xfrm>
                  <a:off x="2603500" y="3136900"/>
                  <a:ext cx="89797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>
                      <a:latin typeface="Comic Sans MS" panose="030F0702030302020204" pitchFamily="66" charset="0"/>
                    </a:rPr>
                    <a:t>1.5</a:t>
                  </a:r>
                  <a:endParaRPr lang="en-US" sz="2800" dirty="0">
                    <a:latin typeface="Comic Sans MS" panose="030F0702030302020204" pitchFamily="66" charset="0"/>
                  </a:endParaRPr>
                </a:p>
              </p:txBody>
            </p:sp>
          </p:grpSp>
          <p:cxnSp>
            <p:nvCxnSpPr>
              <p:cNvPr id="12" name="Straight Connector 11"/>
              <p:cNvCxnSpPr>
                <a:stCxn id="18" idx="5"/>
              </p:cNvCxnSpPr>
              <p:nvPr/>
            </p:nvCxnSpPr>
            <p:spPr>
              <a:xfrm flipH="1">
                <a:off x="2298700" y="5029229"/>
                <a:ext cx="587282" cy="131771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1734013" y="4076183"/>
              <a:ext cx="8683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Comic Sans MS" panose="030F0702030302020204" pitchFamily="66" charset="0"/>
                </a:rPr>
                <a:t>1.5</a:t>
              </a:r>
              <a:endParaRPr lang="en-US" sz="2800" dirty="0">
                <a:latin typeface="Comic Sans MS" panose="030F0702030302020204" pitchFamily="66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-279400" y="2776461"/>
                  <a:ext cx="9144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 dirty="0" smtClean="0">
                            <a:latin typeface="Cambria Math"/>
                            <a:ea typeface="Cambria Math"/>
                          </a:rPr>
                          <m:t>𝟏𝟎𝟖</m:t>
                        </m:r>
                        <m:r>
                          <a:rPr lang="en-US" sz="2800" b="1" i="1" dirty="0" smtClean="0"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800" b="1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279400" y="2776461"/>
                  <a:ext cx="914400" cy="52322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Rectangle 9"/>
            <p:cNvSpPr/>
            <p:nvPr/>
          </p:nvSpPr>
          <p:spPr>
            <a:xfrm>
              <a:off x="732113" y="3448101"/>
              <a:ext cx="107914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Sector</a:t>
              </a:r>
              <a:endParaRPr lang="en-US" sz="24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800600" y="1272498"/>
                <a:ext cx="2743200" cy="27740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u="sng" dirty="0" smtClean="0"/>
                  <a:t>Arc Length :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𝐿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108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360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×2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×1.5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𝐿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  <m:r>
                        <a:rPr lang="en-US" sz="2400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3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𝑳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</a:rPr>
                            <m:t>𝟗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</a:rPr>
                            <m:t>𝟏𝟎</m:t>
                          </m:r>
                        </m:den>
                      </m:f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1272498"/>
                <a:ext cx="2743200" cy="2774029"/>
              </a:xfrm>
              <a:prstGeom prst="rect">
                <a:avLst/>
              </a:prstGeom>
              <a:blipFill rotWithShape="1">
                <a:blip r:embed="rId4"/>
                <a:stretch>
                  <a:fillRect l="-3556" t="-1758" r="-5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657600" y="4038600"/>
                <a:ext cx="3200400" cy="27815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u="sng" dirty="0" smtClean="0"/>
                  <a:t>Area of Sector 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108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360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1.5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b="0" dirty="0" smtClean="0">
                  <a:ea typeface="Cambria Math"/>
                </a:endParaRP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×2.25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</a:rPr>
                            <m:t>𝟔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.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𝟕𝟓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</a:rPr>
                            <m:t>𝟏𝟎</m:t>
                          </m:r>
                        </m:den>
                      </m:f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𝝅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𝟎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𝟔𝟕𝟓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4038600"/>
                <a:ext cx="3200400" cy="2781531"/>
              </a:xfrm>
              <a:prstGeom prst="rect">
                <a:avLst/>
              </a:prstGeom>
              <a:blipFill rotWithShape="1">
                <a:blip r:embed="rId5"/>
                <a:stretch>
                  <a:fillRect l="-2857" t="-1754" r="-4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222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655638"/>
          </a:xfrm>
        </p:spPr>
        <p:txBody>
          <a:bodyPr/>
          <a:lstStyle/>
          <a:p>
            <a:r>
              <a:rPr lang="en-US" dirty="0" smtClean="0"/>
              <a:t>Group Practice: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8077200" cy="990600"/>
          </a:xfrm>
        </p:spPr>
        <p:txBody>
          <a:bodyPr/>
          <a:lstStyle/>
          <a:p>
            <a:r>
              <a:rPr lang="en-US" dirty="0" smtClean="0"/>
              <a:t>Find the arc length and area of each chosen sector.</a:t>
            </a:r>
          </a:p>
          <a:p>
            <a:pPr marL="0" indent="0">
              <a:buNone/>
            </a:pPr>
            <a:r>
              <a:rPr lang="en-US" dirty="0" smtClean="0"/>
              <a:t>4.)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200400" y="1889403"/>
                <a:ext cx="2743200" cy="18863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u="sng" dirty="0" smtClean="0"/>
                  <a:t>Arc Length (1):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𝐿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50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360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×2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×3</m:t>
                      </m:r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𝑳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</a:rPr>
                            <m:t>𝟓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</a:rPr>
                            <m:t>𝟔</m:t>
                          </m:r>
                        </m:den>
                      </m:f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1889403"/>
                <a:ext cx="2743200" cy="1886350"/>
              </a:xfrm>
              <a:prstGeom prst="rect">
                <a:avLst/>
              </a:prstGeom>
              <a:blipFill rotWithShape="1">
                <a:blip r:embed="rId2"/>
                <a:stretch>
                  <a:fillRect l="-3333" t="-25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867400" y="1887031"/>
                <a:ext cx="3124200" cy="18619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u="sng" dirty="0" smtClean="0"/>
                  <a:t>Area of Sector (1):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50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360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×3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</a:rPr>
                            <m:t>𝟓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</a:rPr>
                            <m:t>𝟒</m:t>
                          </m:r>
                        </m:den>
                      </m:f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1887031"/>
                <a:ext cx="3124200" cy="1861985"/>
              </a:xfrm>
              <a:prstGeom prst="rect">
                <a:avLst/>
              </a:prstGeom>
              <a:blipFill rotWithShape="1">
                <a:blip r:embed="rId3"/>
                <a:stretch>
                  <a:fillRect l="-3125" t="-2623" r="-5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621665" y="4583238"/>
                <a:ext cx="2743200" cy="18788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u="sng" dirty="0" smtClean="0"/>
                  <a:t>Arc Length (2):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𝐿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160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360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×2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×3</m:t>
                      </m:r>
                    </m:oMath>
                  </m:oMathPara>
                </a14:m>
                <a:endParaRPr lang="en-US" sz="2400" b="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𝑳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</a:rPr>
                            <m:t>𝟖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1665" y="4583238"/>
                <a:ext cx="2743200" cy="1878848"/>
              </a:xfrm>
              <a:prstGeom prst="rect">
                <a:avLst/>
              </a:prstGeom>
              <a:blipFill rotWithShape="1">
                <a:blip r:embed="rId4"/>
                <a:stretch>
                  <a:fillRect l="-3333" t="-25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441064" y="4572396"/>
                <a:ext cx="3169536" cy="15248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u="sng" dirty="0" smtClean="0"/>
                  <a:t>Area of Sector (2):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160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360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×3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𝟒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1064" y="4572396"/>
                <a:ext cx="3169536" cy="1524841"/>
              </a:xfrm>
              <a:prstGeom prst="rect">
                <a:avLst/>
              </a:prstGeom>
              <a:blipFill rotWithShape="1">
                <a:blip r:embed="rId5"/>
                <a:stretch>
                  <a:fillRect l="-3077" t="-3200" r="-3654" b="-8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9340"/>
            <a:ext cx="3449556" cy="2522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222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655638"/>
          </a:xfrm>
        </p:spPr>
        <p:txBody>
          <a:bodyPr/>
          <a:lstStyle/>
          <a:p>
            <a:r>
              <a:rPr lang="en-US" dirty="0" smtClean="0"/>
              <a:t>Group Practice: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8077200" cy="990600"/>
          </a:xfrm>
        </p:spPr>
        <p:txBody>
          <a:bodyPr/>
          <a:lstStyle/>
          <a:p>
            <a:r>
              <a:rPr lang="en-US" dirty="0" smtClean="0"/>
              <a:t>Find the arc length and area of each chosen sector.</a:t>
            </a:r>
          </a:p>
          <a:p>
            <a:pPr marL="0" indent="0">
              <a:buNone/>
            </a:pPr>
            <a:r>
              <a:rPr lang="en-US" dirty="0" smtClean="0"/>
              <a:t>5.)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3276600" y="1740549"/>
                <a:ext cx="2743200" cy="15248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u="sng" dirty="0" smtClean="0"/>
                  <a:t>Arc Length (1):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𝐿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90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360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×2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×8</m:t>
                      </m:r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𝑳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𝟒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1740549"/>
                <a:ext cx="2743200" cy="1524841"/>
              </a:xfrm>
              <a:prstGeom prst="rect">
                <a:avLst/>
              </a:prstGeom>
              <a:blipFill rotWithShape="1">
                <a:blip r:embed="rId2"/>
                <a:stretch>
                  <a:fillRect l="-3556" t="-3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5867400" y="1751759"/>
                <a:ext cx="3124200" cy="15248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u="sng" dirty="0" smtClean="0"/>
                  <a:t>Area of Sector (1):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90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360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8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𝟏𝟔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1751759"/>
                <a:ext cx="3124200" cy="1524841"/>
              </a:xfrm>
              <a:prstGeom prst="rect">
                <a:avLst/>
              </a:prstGeom>
              <a:blipFill rotWithShape="1">
                <a:blip r:embed="rId3"/>
                <a:stretch>
                  <a:fillRect l="-3125" t="-3187" r="-5273" b="-79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2514600" y="4405309"/>
                <a:ext cx="2743200" cy="18788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u="sng" dirty="0" smtClean="0"/>
                  <a:t>Arc Length (2):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𝐿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120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360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×2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×8</m:t>
                      </m:r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𝑳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</a:rPr>
                            <m:t>𝟏𝟔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4405309"/>
                <a:ext cx="2743200" cy="1878848"/>
              </a:xfrm>
              <a:prstGeom prst="rect">
                <a:avLst/>
              </a:prstGeom>
              <a:blipFill rotWithShape="1">
                <a:blip r:embed="rId4"/>
                <a:stretch>
                  <a:fillRect l="-3556" t="-25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5334000" y="4379461"/>
                <a:ext cx="3048000" cy="18788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u="sng" dirty="0" smtClean="0"/>
                  <a:t>Area of Sector (2):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120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360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8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</a:rPr>
                            <m:t>𝟔𝟒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4379461"/>
                <a:ext cx="3048000" cy="1878848"/>
              </a:xfrm>
              <a:prstGeom prst="rect">
                <a:avLst/>
              </a:prstGeom>
              <a:blipFill rotWithShape="1">
                <a:blip r:embed="rId5"/>
                <a:stretch>
                  <a:fillRect l="-3000" t="-2589" r="-7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1905000"/>
            <a:ext cx="3124816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62527" y="4148629"/>
                <a:ext cx="914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latin typeface="Cambria Math"/>
                        </a:rPr>
                        <m:t>𝟗𝟎</m:t>
                      </m:r>
                      <m:r>
                        <a:rPr lang="en-US" sz="2400" b="1" i="1" dirty="0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sz="24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527" y="4148629"/>
                <a:ext cx="914400" cy="46166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222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655638"/>
          </a:xfrm>
        </p:spPr>
        <p:txBody>
          <a:bodyPr/>
          <a:lstStyle/>
          <a:p>
            <a:r>
              <a:rPr lang="en-US" dirty="0" smtClean="0"/>
              <a:t>Group Practice: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8077200" cy="990600"/>
          </a:xfrm>
        </p:spPr>
        <p:txBody>
          <a:bodyPr/>
          <a:lstStyle/>
          <a:p>
            <a:r>
              <a:rPr lang="en-US" dirty="0" smtClean="0"/>
              <a:t>Find the arc length and area of each chosen sector.</a:t>
            </a:r>
          </a:p>
          <a:p>
            <a:pPr marL="0" indent="0">
              <a:buNone/>
            </a:pPr>
            <a:r>
              <a:rPr lang="en-US" dirty="0" smtClean="0"/>
              <a:t>6.)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3124200" y="1752600"/>
                <a:ext cx="2743200" cy="18788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u="sng" dirty="0" smtClean="0"/>
                  <a:t>Arc Length (1):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𝐿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90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360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×2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×11</m:t>
                      </m:r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𝑳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</a:rPr>
                            <m:t>𝟏𝟏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1752600"/>
                <a:ext cx="2743200" cy="1878848"/>
              </a:xfrm>
              <a:prstGeom prst="rect">
                <a:avLst/>
              </a:prstGeom>
              <a:blipFill rotWithShape="1">
                <a:blip r:embed="rId2"/>
                <a:stretch>
                  <a:fillRect l="-3556" t="-2597" r="-4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715000" y="1734420"/>
                <a:ext cx="3047999" cy="18469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u="sng" dirty="0" smtClean="0"/>
                  <a:t>Area of Sector (2):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90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360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×11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</a:rPr>
                            <m:t>𝟏𝟐𝟏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</a:rPr>
                            <m:t>𝟒</m:t>
                          </m:r>
                        </m:den>
                      </m:f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1734420"/>
                <a:ext cx="3047999" cy="1846980"/>
              </a:xfrm>
              <a:prstGeom prst="rect">
                <a:avLst/>
              </a:prstGeom>
              <a:blipFill rotWithShape="1">
                <a:blip r:embed="rId3"/>
                <a:stretch>
                  <a:fillRect l="-3206" t="-2640" r="-80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2362200" y="4470715"/>
                <a:ext cx="2743200" cy="18863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u="sng" dirty="0" smtClean="0"/>
                  <a:t>Arc Length (1):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𝐿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150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360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×2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×11</m:t>
                      </m:r>
                    </m:oMath>
                  </m:oMathPara>
                </a14:m>
                <a:endParaRPr lang="en-US" sz="2400" b="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𝑳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</a:rPr>
                            <m:t>𝟓𝟓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</a:rPr>
                            <m:t>𝟔</m:t>
                          </m:r>
                        </m:den>
                      </m:f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4470715"/>
                <a:ext cx="2743200" cy="1886350"/>
              </a:xfrm>
              <a:prstGeom prst="rect">
                <a:avLst/>
              </a:prstGeom>
              <a:blipFill rotWithShape="1">
                <a:blip r:embed="rId4"/>
                <a:stretch>
                  <a:fillRect l="-3556" t="-2581" r="-4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486400" y="4470715"/>
                <a:ext cx="3048000" cy="18619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u="sng" dirty="0" smtClean="0"/>
                  <a:t>Area of Sector (2):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150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360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×11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</a:rPr>
                            <m:t>𝟔𝟎𝟓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</a:rPr>
                            <m:t>𝟏𝟐</m:t>
                          </m:r>
                        </m:den>
                      </m:f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4470715"/>
                <a:ext cx="3048000" cy="1861985"/>
              </a:xfrm>
              <a:prstGeom prst="rect">
                <a:avLst/>
              </a:prstGeom>
              <a:blipFill rotWithShape="1">
                <a:blip r:embed="rId5"/>
                <a:stretch>
                  <a:fillRect l="-3000" t="-2614" r="-7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77091" y="4267200"/>
                <a:ext cx="914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latin typeface="Cambria Math"/>
                        </a:rPr>
                        <m:t>𝟏𝟓𝟎</m:t>
                      </m:r>
                      <m:r>
                        <a:rPr lang="en-US" sz="2400" b="1" i="1" dirty="0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sz="24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091" y="4267200"/>
                <a:ext cx="914400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13" y="1807797"/>
            <a:ext cx="2552933" cy="2787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222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162"/>
            <a:ext cx="7467600" cy="655638"/>
          </a:xfrm>
        </p:spPr>
        <p:txBody>
          <a:bodyPr/>
          <a:lstStyle/>
          <a:p>
            <a:r>
              <a:rPr lang="en-US" dirty="0" smtClean="0"/>
              <a:t>Group Practice: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762000"/>
            <a:ext cx="84582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If given the area of the sector, find the radius and the arc length. If given the arc length, find the radius and the area of the </a:t>
            </a:r>
            <a:r>
              <a:rPr lang="en-US" dirty="0" smtClean="0"/>
              <a:t>sector</a:t>
            </a:r>
          </a:p>
          <a:p>
            <a:pPr marL="0" indent="0">
              <a:buNone/>
            </a:pPr>
            <a:r>
              <a:rPr lang="en-US" dirty="0" smtClean="0"/>
              <a:t>7.) 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52400" y="2502528"/>
            <a:ext cx="3657600" cy="2921000"/>
            <a:chOff x="-127000" y="2164552"/>
            <a:chExt cx="3657600" cy="2921000"/>
          </a:xfrm>
        </p:grpSpPr>
        <p:grpSp>
          <p:nvGrpSpPr>
            <p:cNvPr id="7" name="Group 6"/>
            <p:cNvGrpSpPr/>
            <p:nvPr/>
          </p:nvGrpSpPr>
          <p:grpSpPr>
            <a:xfrm>
              <a:off x="457200" y="2164552"/>
              <a:ext cx="3073400" cy="2921000"/>
              <a:chOff x="1295400" y="3514847"/>
              <a:chExt cx="3073400" cy="2921000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1295400" y="3514847"/>
                <a:ext cx="3073400" cy="2921000"/>
                <a:chOff x="1422400" y="2832819"/>
                <a:chExt cx="3073400" cy="2921000"/>
              </a:xfrm>
            </p:grpSpPr>
            <p:grpSp>
              <p:nvGrpSpPr>
                <p:cNvPr id="15" name="Group 14"/>
                <p:cNvGrpSpPr/>
                <p:nvPr/>
              </p:nvGrpSpPr>
              <p:grpSpPr>
                <a:xfrm>
                  <a:off x="1422400" y="2832819"/>
                  <a:ext cx="3073400" cy="2921000"/>
                  <a:chOff x="1485660" y="2794000"/>
                  <a:chExt cx="3073400" cy="2921000"/>
                </a:xfrm>
              </p:grpSpPr>
              <p:pic>
                <p:nvPicPr>
                  <p:cNvPr id="17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485660" y="2794000"/>
                    <a:ext cx="3073400" cy="292100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8" name="Oval 17"/>
                  <p:cNvSpPr/>
                  <p:nvPr/>
                </p:nvSpPr>
                <p:spPr>
                  <a:xfrm>
                    <a:off x="2946160" y="4178300"/>
                    <a:ext cx="152400" cy="152400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16" name="Straight Connector 15"/>
                <p:cNvCxnSpPr/>
                <p:nvPr/>
              </p:nvCxnSpPr>
              <p:spPr>
                <a:xfrm flipH="1" flipV="1">
                  <a:off x="1595582" y="3530301"/>
                  <a:ext cx="1366710" cy="697482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" name="Straight Connector 11"/>
              <p:cNvCxnSpPr>
                <a:stCxn id="18" idx="5"/>
              </p:cNvCxnSpPr>
              <p:nvPr/>
            </p:nvCxnSpPr>
            <p:spPr>
              <a:xfrm flipH="1">
                <a:off x="2298700" y="5029229"/>
                <a:ext cx="587282" cy="131771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-127000" y="4468425"/>
                  <a:ext cx="9144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 dirty="0" smtClean="0">
                            <a:latin typeface="Cambria Math"/>
                            <a:ea typeface="Cambria Math"/>
                          </a:rPr>
                          <m:t>𝟏𝟎𝟎</m:t>
                        </m:r>
                        <m:r>
                          <a:rPr lang="en-US" sz="2800" b="1" i="1" dirty="0" smtClean="0"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800" b="1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127000" y="4468425"/>
                  <a:ext cx="914400" cy="52322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11628" r="-34667" b="-3139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3833091" y="1676400"/>
                <a:ext cx="433484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/>
                  <a:t>Given Area of Sector: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𝟏𝟎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𝝅</m:t>
                    </m:r>
                  </m:oMath>
                </a14:m>
                <a:r>
                  <a:rPr lang="en-US" sz="2400" b="1" dirty="0" smtClean="0"/>
                  <a:t> </a:t>
                </a:r>
                <a:endParaRPr lang="en-US" sz="2400" b="1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3091" y="1676400"/>
                <a:ext cx="4334841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2250" t="-10526" r="-3094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967016" y="2209800"/>
                <a:ext cx="3833037" cy="207435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/>
                  <a:t>Radius: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10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400" b="0" i="0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100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360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𝜋</m:t>
                    </m:r>
                    <m:sSup>
                      <m:sSupPr>
                        <m:ctrlPr>
                          <a:rPr lang="en-US" sz="240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10=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18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24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36=</m:t>
                      </m:r>
                      <m:sSup>
                        <m:sSup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𝒓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𝟔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7016" y="2209800"/>
                <a:ext cx="3833037" cy="2074350"/>
              </a:xfrm>
              <a:prstGeom prst="rect">
                <a:avLst/>
              </a:prstGeom>
              <a:blipFill rotWithShape="1">
                <a:blip r:embed="rId5"/>
                <a:stretch>
                  <a:fillRect l="-2544" r="-1113" b="-4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3934689" y="4343400"/>
                <a:ext cx="4447821" cy="2041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/>
                  <a:t>Arc Length: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  <a:ea typeface="Cambria Math"/>
                      </a:rPr>
                      <m:t>L</m:t>
                    </m:r>
                    <m:r>
                      <a:rPr lang="en-US" sz="2400" b="0" i="0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100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360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×2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×6</m:t>
                    </m:r>
                  </m:oMath>
                </a14:m>
                <a:endParaRPr lang="en-US" sz="240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𝐿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18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×12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𝒓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</a:rPr>
                            <m:t>𝟏𝟎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4689" y="4343400"/>
                <a:ext cx="4447821" cy="2041649"/>
              </a:xfrm>
              <a:prstGeom prst="rect">
                <a:avLst/>
              </a:prstGeom>
              <a:blipFill rotWithShape="1">
                <a:blip r:embed="rId6"/>
                <a:stretch>
                  <a:fillRect l="-2055" r="-28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222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685800"/>
            <a:ext cx="84582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If given the area of the sector, find the radius and the arc length. If given the arc length, find the radius and the area of the </a:t>
            </a:r>
            <a:r>
              <a:rPr lang="en-US" dirty="0" smtClean="0"/>
              <a:t>sector</a:t>
            </a:r>
          </a:p>
          <a:p>
            <a:pPr marL="0" indent="0">
              <a:buNone/>
            </a:pPr>
            <a:r>
              <a:rPr lang="en-US" dirty="0"/>
              <a:t>8</a:t>
            </a:r>
            <a:r>
              <a:rPr lang="en-US" dirty="0" smtClean="0"/>
              <a:t>.)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162"/>
            <a:ext cx="7467600" cy="655638"/>
          </a:xfrm>
        </p:spPr>
        <p:txBody>
          <a:bodyPr/>
          <a:lstStyle/>
          <a:p>
            <a:r>
              <a:rPr lang="en-US" dirty="0" smtClean="0"/>
              <a:t>Group Practice: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-76200" y="2502528"/>
            <a:ext cx="3594340" cy="2921000"/>
            <a:chOff x="-63740" y="2164552"/>
            <a:chExt cx="3594340" cy="2921000"/>
          </a:xfrm>
        </p:grpSpPr>
        <p:grpSp>
          <p:nvGrpSpPr>
            <p:cNvPr id="5" name="Group 4"/>
            <p:cNvGrpSpPr/>
            <p:nvPr/>
          </p:nvGrpSpPr>
          <p:grpSpPr>
            <a:xfrm>
              <a:off x="457200" y="2164552"/>
              <a:ext cx="3073400" cy="2921000"/>
              <a:chOff x="1295400" y="3514847"/>
              <a:chExt cx="3073400" cy="2921000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1295400" y="3514847"/>
                <a:ext cx="3073400" cy="2921000"/>
                <a:chOff x="1422400" y="2832819"/>
                <a:chExt cx="3073400" cy="2921000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1422400" y="2832819"/>
                  <a:ext cx="3073400" cy="2921000"/>
                  <a:chOff x="1485660" y="2794000"/>
                  <a:chExt cx="3073400" cy="2921000"/>
                </a:xfrm>
              </p:grpSpPr>
              <p:pic>
                <p:nvPicPr>
                  <p:cNvPr id="11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485660" y="2794000"/>
                    <a:ext cx="3073400" cy="292100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2" name="Oval 11"/>
                  <p:cNvSpPr/>
                  <p:nvPr/>
                </p:nvSpPr>
                <p:spPr>
                  <a:xfrm>
                    <a:off x="2946160" y="4178300"/>
                    <a:ext cx="152400" cy="152400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10" name="Straight Connector 9"/>
                <p:cNvCxnSpPr/>
                <p:nvPr/>
              </p:nvCxnSpPr>
              <p:spPr>
                <a:xfrm flipH="1">
                  <a:off x="1422400" y="4227783"/>
                  <a:ext cx="1539894" cy="293508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" name="Straight Connector 7"/>
              <p:cNvCxnSpPr>
                <a:stCxn id="12" idx="3"/>
              </p:cNvCxnSpPr>
              <p:nvPr/>
            </p:nvCxnSpPr>
            <p:spPr>
              <a:xfrm flipH="1">
                <a:off x="2298700" y="5029229"/>
                <a:ext cx="479518" cy="131771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-63740" y="4337793"/>
                  <a:ext cx="9144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 dirty="0" smtClean="0">
                            <a:latin typeface="Cambria Math"/>
                            <a:ea typeface="Cambria Math"/>
                          </a:rPr>
                          <m:t>𝟕𝟐</m:t>
                        </m:r>
                        <m:r>
                          <a:rPr lang="en-US" sz="2800" b="1" i="1" dirty="0" smtClean="0"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800" b="1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63740" y="4337793"/>
                  <a:ext cx="914400" cy="52322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11628" r="-20667" b="-3139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885572" y="1512498"/>
                <a:ext cx="4001416" cy="5433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/>
                  <a:t>Given Arc Length: </a:t>
                </a:r>
                <a14:m>
                  <m:oMath xmlns:m="http://schemas.openxmlformats.org/officeDocument/2006/math">
                    <m:r>
                      <a:rPr lang="en-US" sz="3000" b="1" i="0" smtClean="0">
                        <a:latin typeface="Cambria Math"/>
                        <a:ea typeface="Cambria Math"/>
                      </a:rPr>
                      <m:t>𝟏𝟎</m:t>
                    </m:r>
                    <m:r>
                      <a:rPr lang="en-US" sz="3000" b="1" i="1" smtClean="0">
                        <a:latin typeface="Cambria Math"/>
                        <a:ea typeface="Cambria Math"/>
                      </a:rPr>
                      <m:t>𝝅</m:t>
                    </m:r>
                  </m:oMath>
                </a14:m>
                <a:r>
                  <a:rPr lang="en-US" sz="2400" b="1" dirty="0" smtClean="0"/>
                  <a:t> </a:t>
                </a:r>
                <a:endParaRPr lang="en-US" sz="2400" b="1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5572" y="1512498"/>
                <a:ext cx="4001416" cy="543354"/>
              </a:xfrm>
              <a:prstGeom prst="rect">
                <a:avLst/>
              </a:prstGeom>
              <a:blipFill rotWithShape="1">
                <a:blip r:embed="rId4"/>
                <a:stretch>
                  <a:fillRect l="-2283" r="-3501" b="-21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733800" y="2209800"/>
                <a:ext cx="4153188" cy="16801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/>
                  <a:t>Radius: 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  <a:ea typeface="Cambria Math"/>
                      </a:rPr>
                      <m:t>10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400" b="0" i="0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72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360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×2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𝑟</m:t>
                    </m:r>
                  </m:oMath>
                </a14:m>
                <a:endParaRPr lang="en-US" sz="240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10=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×2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𝑟</m:t>
                      </m:r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𝒓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𝟐𝟓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2209800"/>
                <a:ext cx="4153188" cy="1680140"/>
              </a:xfrm>
              <a:prstGeom prst="rect">
                <a:avLst/>
              </a:prstGeom>
              <a:blipFill rotWithShape="1">
                <a:blip r:embed="rId5"/>
                <a:stretch>
                  <a:fillRect l="-2349" r="-2349" b="-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3733800" y="4339660"/>
                <a:ext cx="5093574" cy="16801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/>
                  <a:t>Area of Sector: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2400" b="0" i="0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72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360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𝜋</m:t>
                    </m:r>
                    <m:sSup>
                      <m:sSupPr>
                        <m:ctrlPr>
                          <a:rPr lang="en-US" sz="240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25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×625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𝟏𝟐𝟓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339660"/>
                <a:ext cx="5093574" cy="1680140"/>
              </a:xfrm>
              <a:prstGeom prst="rect">
                <a:avLst/>
              </a:prstGeom>
              <a:blipFill rotWithShape="1">
                <a:blip r:embed="rId6"/>
                <a:stretch>
                  <a:fillRect l="-1916" r="-2635" b="-72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76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162"/>
            <a:ext cx="7467600" cy="655638"/>
          </a:xfrm>
        </p:spPr>
        <p:txBody>
          <a:bodyPr/>
          <a:lstStyle/>
          <a:p>
            <a:r>
              <a:rPr lang="en-US" dirty="0" smtClean="0"/>
              <a:t>Group Practice: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762000"/>
            <a:ext cx="84582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If given the area of the sector, find the radius and the arc length. If given the arc length, find the radius and the area of the </a:t>
            </a:r>
            <a:r>
              <a:rPr lang="en-US" dirty="0" smtClean="0"/>
              <a:t>sector</a:t>
            </a:r>
          </a:p>
          <a:p>
            <a:pPr marL="0" indent="0">
              <a:buNone/>
            </a:pPr>
            <a:r>
              <a:rPr lang="en-US" dirty="0"/>
              <a:t>9</a:t>
            </a:r>
            <a:r>
              <a:rPr lang="en-US" dirty="0" smtClean="0"/>
              <a:t>.) 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28600" y="2502528"/>
            <a:ext cx="3073400" cy="3136272"/>
            <a:chOff x="457200" y="2164552"/>
            <a:chExt cx="3073400" cy="3136272"/>
          </a:xfrm>
        </p:grpSpPr>
        <p:grpSp>
          <p:nvGrpSpPr>
            <p:cNvPr id="5" name="Group 4"/>
            <p:cNvGrpSpPr/>
            <p:nvPr/>
          </p:nvGrpSpPr>
          <p:grpSpPr>
            <a:xfrm>
              <a:off x="457200" y="2164552"/>
              <a:ext cx="3073400" cy="2921000"/>
              <a:chOff x="1295400" y="3514847"/>
              <a:chExt cx="3073400" cy="2921000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1295400" y="3514847"/>
                <a:ext cx="3073400" cy="2921000"/>
                <a:chOff x="1422400" y="2832819"/>
                <a:chExt cx="3073400" cy="2921000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1422400" y="2832819"/>
                  <a:ext cx="3073400" cy="2921000"/>
                  <a:chOff x="1485660" y="2794000"/>
                  <a:chExt cx="3073400" cy="2921000"/>
                </a:xfrm>
              </p:grpSpPr>
              <p:pic>
                <p:nvPicPr>
                  <p:cNvPr id="11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485660" y="2794000"/>
                    <a:ext cx="3073400" cy="292100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2" name="Oval 11"/>
                  <p:cNvSpPr/>
                  <p:nvPr/>
                </p:nvSpPr>
                <p:spPr>
                  <a:xfrm>
                    <a:off x="2946160" y="4178300"/>
                    <a:ext cx="152400" cy="152400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10" name="Straight Connector 9"/>
                <p:cNvCxnSpPr>
                  <a:stCxn id="12" idx="0"/>
                </p:cNvCxnSpPr>
                <p:nvPr/>
              </p:nvCxnSpPr>
              <p:spPr>
                <a:xfrm>
                  <a:off x="2959100" y="4217119"/>
                  <a:ext cx="1231900" cy="788941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8" name="Straight Connector 7"/>
              <p:cNvCxnSpPr>
                <a:stCxn id="12" idx="3"/>
              </p:cNvCxnSpPr>
              <p:nvPr/>
            </p:nvCxnSpPr>
            <p:spPr>
              <a:xfrm flipH="1">
                <a:off x="2298700" y="5029229"/>
                <a:ext cx="479518" cy="131771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2540000" y="4777604"/>
                  <a:ext cx="9144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 dirty="0" smtClean="0">
                            <a:latin typeface="Cambria Math"/>
                            <a:ea typeface="Cambria Math"/>
                          </a:rPr>
                          <m:t>𝟔𝟎</m:t>
                        </m:r>
                        <m:r>
                          <a:rPr lang="en-US" sz="2800" b="1" i="1" dirty="0" smtClean="0"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800" b="1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40000" y="4777604"/>
                  <a:ext cx="914400" cy="52322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11628" r="-20667" b="-3139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3733800" y="1600200"/>
                <a:ext cx="3716082" cy="5433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/>
                  <a:t>Given Arc Length: 3</a:t>
                </a:r>
                <a14:m>
                  <m:oMath xmlns:m="http://schemas.openxmlformats.org/officeDocument/2006/math">
                    <m:r>
                      <a:rPr lang="en-US" sz="3000" b="1" i="1" smtClean="0">
                        <a:latin typeface="Cambria Math"/>
                        <a:ea typeface="Cambria Math"/>
                      </a:rPr>
                      <m:t>𝝅</m:t>
                    </m:r>
                  </m:oMath>
                </a14:m>
                <a:r>
                  <a:rPr lang="en-US" sz="2400" b="1" dirty="0" smtClean="0"/>
                  <a:t> </a:t>
                </a:r>
                <a:endParaRPr lang="en-US" sz="2400" b="1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1600200"/>
                <a:ext cx="3716082" cy="543354"/>
              </a:xfrm>
              <a:prstGeom prst="rect">
                <a:avLst/>
              </a:prstGeom>
              <a:blipFill rotWithShape="1">
                <a:blip r:embed="rId4"/>
                <a:stretch>
                  <a:fillRect l="-2627" r="-3941" b="-20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733800" y="2358460"/>
                <a:ext cx="3968843" cy="16801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/>
                  <a:t>Radius: 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latin typeface="Cambria Math"/>
                        <a:ea typeface="Cambria Math"/>
                      </a:rPr>
                      <m:t>𝟑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𝛑</m:t>
                    </m:r>
                    <m:r>
                      <a:rPr lang="en-US" sz="2400" b="0" i="0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60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360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×2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𝑟</m:t>
                    </m:r>
                  </m:oMath>
                </a14:m>
                <a:endParaRPr lang="en-US" sz="240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3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×2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𝑟</m:t>
                      </m:r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𝒓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𝟗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2358460"/>
                <a:ext cx="3968843" cy="1680140"/>
              </a:xfrm>
              <a:prstGeom prst="rect">
                <a:avLst/>
              </a:prstGeom>
              <a:blipFill rotWithShape="1">
                <a:blip r:embed="rId5"/>
                <a:stretch>
                  <a:fillRect l="-2458" r="-3533" b="-72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733800" y="4339660"/>
                <a:ext cx="4923656" cy="20022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/>
                  <a:t>Area of Sector: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2400" b="0" i="0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60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360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sz="240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9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×81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</a:rPr>
                            <m:t>𝟐𝟕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4339660"/>
                <a:ext cx="4923656" cy="2002279"/>
              </a:xfrm>
              <a:prstGeom prst="rect">
                <a:avLst/>
              </a:prstGeom>
              <a:blipFill rotWithShape="1">
                <a:blip r:embed="rId6"/>
                <a:stretch>
                  <a:fillRect l="-1983" r="-27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76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609600"/>
            <a:ext cx="84582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If given the area of the sector, find the radius and the arc length. If given the arc length, find the radius and the area of the </a:t>
            </a:r>
            <a:r>
              <a:rPr lang="en-US" dirty="0" smtClean="0"/>
              <a:t>sector</a:t>
            </a:r>
          </a:p>
          <a:p>
            <a:pPr marL="0" indent="0">
              <a:buNone/>
            </a:pPr>
            <a:r>
              <a:rPr lang="en-US" dirty="0" smtClean="0"/>
              <a:t>10.)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162"/>
            <a:ext cx="7467600" cy="655638"/>
          </a:xfrm>
        </p:spPr>
        <p:txBody>
          <a:bodyPr/>
          <a:lstStyle/>
          <a:p>
            <a:r>
              <a:rPr lang="en-US" dirty="0" smtClean="0"/>
              <a:t>Group Practice: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76200" y="2502528"/>
            <a:ext cx="3505200" cy="2921000"/>
            <a:chOff x="25400" y="2164552"/>
            <a:chExt cx="3505200" cy="2921000"/>
          </a:xfrm>
        </p:grpSpPr>
        <p:grpSp>
          <p:nvGrpSpPr>
            <p:cNvPr id="7" name="Group 6"/>
            <p:cNvGrpSpPr/>
            <p:nvPr/>
          </p:nvGrpSpPr>
          <p:grpSpPr>
            <a:xfrm>
              <a:off x="457200" y="2164552"/>
              <a:ext cx="3073400" cy="2921000"/>
              <a:chOff x="1295400" y="3514847"/>
              <a:chExt cx="3073400" cy="2921000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1295400" y="3514847"/>
                <a:ext cx="3073400" cy="2921000"/>
                <a:chOff x="1422400" y="2832819"/>
                <a:chExt cx="3073400" cy="2921000"/>
              </a:xfrm>
            </p:grpSpPr>
            <p:grpSp>
              <p:nvGrpSpPr>
                <p:cNvPr id="15" name="Group 14"/>
                <p:cNvGrpSpPr/>
                <p:nvPr/>
              </p:nvGrpSpPr>
              <p:grpSpPr>
                <a:xfrm>
                  <a:off x="1422400" y="2832819"/>
                  <a:ext cx="3073400" cy="2921000"/>
                  <a:chOff x="1485660" y="2794000"/>
                  <a:chExt cx="3073400" cy="2921000"/>
                </a:xfrm>
              </p:grpSpPr>
              <p:pic>
                <p:nvPicPr>
                  <p:cNvPr id="17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485660" y="2794000"/>
                    <a:ext cx="3073400" cy="292100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8" name="Oval 17"/>
                  <p:cNvSpPr/>
                  <p:nvPr/>
                </p:nvSpPr>
                <p:spPr>
                  <a:xfrm>
                    <a:off x="2946160" y="4178300"/>
                    <a:ext cx="152400" cy="152400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16" name="Straight Connector 15"/>
                <p:cNvCxnSpPr/>
                <p:nvPr/>
              </p:nvCxnSpPr>
              <p:spPr>
                <a:xfrm flipH="1">
                  <a:off x="2057400" y="4227783"/>
                  <a:ext cx="904894" cy="1170519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" name="Straight Connector 11"/>
              <p:cNvCxnSpPr>
                <a:stCxn id="18" idx="3"/>
              </p:cNvCxnSpPr>
              <p:nvPr/>
            </p:nvCxnSpPr>
            <p:spPr>
              <a:xfrm flipH="1">
                <a:off x="2298700" y="5029229"/>
                <a:ext cx="479518" cy="1317718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25400" y="2269486"/>
                  <a:ext cx="9144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 dirty="0" smtClean="0">
                            <a:latin typeface="Cambria Math"/>
                            <a:ea typeface="Cambria Math"/>
                          </a:rPr>
                          <m:t>𝟑𝟏𝟓</m:t>
                        </m:r>
                        <m:r>
                          <a:rPr lang="en-US" sz="2800" b="1" i="1" dirty="0" smtClean="0"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800" b="1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400" y="2269486"/>
                  <a:ext cx="914400" cy="52322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11628" r="-34667" b="-3139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2971800" y="1331333"/>
                <a:ext cx="4251485" cy="7548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/>
                  <a:t>Given Area of Sector: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000" b="1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3000" b="1" i="1" smtClean="0">
                            <a:latin typeface="Cambria Math"/>
                            <a:ea typeface="Cambria Math"/>
                          </a:rPr>
                          <m:t>𝟕</m:t>
                        </m:r>
                      </m:num>
                      <m:den>
                        <m:r>
                          <a:rPr lang="en-US" sz="3000" b="1" i="1" smtClean="0">
                            <a:latin typeface="Cambria Math"/>
                            <a:ea typeface="Cambria Math"/>
                          </a:rPr>
                          <m:t>𝟐</m:t>
                        </m:r>
                      </m:den>
                    </m:f>
                    <m:r>
                      <a:rPr lang="en-US" sz="3000" b="1" i="1" smtClean="0">
                        <a:latin typeface="Cambria Math"/>
                        <a:ea typeface="Cambria Math"/>
                      </a:rPr>
                      <m:t>𝝅</m:t>
                    </m:r>
                  </m:oMath>
                </a14:m>
                <a:r>
                  <a:rPr lang="en-US" sz="2400" b="1" dirty="0" smtClean="0"/>
                  <a:t> </a:t>
                </a:r>
                <a:endParaRPr lang="en-US" sz="2400" b="1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1331333"/>
                <a:ext cx="4251485" cy="754822"/>
              </a:xfrm>
              <a:prstGeom prst="rect">
                <a:avLst/>
              </a:prstGeom>
              <a:blipFill rotWithShape="1">
                <a:blip r:embed="rId4"/>
                <a:stretch>
                  <a:fillRect l="-2296" r="-3300" b="-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967016" y="2202878"/>
                <a:ext cx="3918252" cy="21405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/>
                  <a:t>Radius: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7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8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315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360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𝜋</m:t>
                    </m:r>
                    <m:sSup>
                      <m:sSupPr>
                        <m:ctrlPr>
                          <a:rPr lang="en-US" sz="280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sz="24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4=</m:t>
                      </m:r>
                      <m:sSup>
                        <m:sSup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𝒓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7016" y="2202878"/>
                <a:ext cx="3918252" cy="2140522"/>
              </a:xfrm>
              <a:prstGeom prst="rect">
                <a:avLst/>
              </a:prstGeom>
              <a:blipFill rotWithShape="1">
                <a:blip r:embed="rId5"/>
                <a:stretch>
                  <a:fillRect l="-2488" r="-4666" b="-53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3934689" y="4512750"/>
                <a:ext cx="4808239" cy="20908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/>
                  <a:t>Arc Length: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b="0" i="0" smtClean="0">
                        <a:latin typeface="Cambria Math"/>
                        <a:ea typeface="Cambria Math"/>
                      </a:rPr>
                      <m:t>L</m:t>
                    </m:r>
                    <m:r>
                      <a:rPr lang="en-US" sz="2800" b="0" i="0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28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315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360</m:t>
                        </m:r>
                      </m:den>
                    </m:f>
                    <m:r>
                      <a:rPr lang="en-US" sz="2800" b="0" i="1" smtClean="0">
                        <a:latin typeface="Cambria Math"/>
                        <a:ea typeface="Cambria Math"/>
                      </a:rPr>
                      <m:t>×2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×2</m:t>
                    </m:r>
                  </m:oMath>
                </a14:m>
                <a:endParaRPr lang="en-US" sz="2800" dirty="0" smtClean="0"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𝐿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×4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𝒓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</a:rPr>
                            <m:t>𝟕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400" b="1" i="1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4689" y="4512750"/>
                <a:ext cx="4808239" cy="2090893"/>
              </a:xfrm>
              <a:prstGeom prst="rect">
                <a:avLst/>
              </a:prstGeom>
              <a:blipFill rotWithShape="1">
                <a:blip r:embed="rId6"/>
                <a:stretch>
                  <a:fillRect l="-1901" r="-36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657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655638"/>
          </a:xfrm>
        </p:spPr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001000" cy="555955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Continue working where you left off on the group questions in the 11-5 notes.</a:t>
            </a:r>
          </a:p>
          <a:p>
            <a:endParaRPr lang="en-US" sz="3600" dirty="0"/>
          </a:p>
          <a:p>
            <a:r>
              <a:rPr lang="en-US" sz="3600" dirty="0" smtClean="0"/>
              <a:t>10 minutes of work time, then  we move on.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3646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655638"/>
          </a:xfrm>
        </p:spPr>
        <p:txBody>
          <a:bodyPr/>
          <a:lstStyle/>
          <a:p>
            <a:r>
              <a:rPr lang="en-US" dirty="0" smtClean="0"/>
              <a:t>Arc Lengths and areas of sectors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7924800" cy="5559552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Content Objective</a:t>
            </a:r>
            <a:r>
              <a:rPr lang="en-US" sz="3200" dirty="0"/>
              <a:t>: Students will be able to </a:t>
            </a:r>
            <a:r>
              <a:rPr lang="en-US" sz="3200" dirty="0" smtClean="0"/>
              <a:t>use equations to solve for the lengths of arcs and area of sectors.</a:t>
            </a:r>
            <a:endParaRPr lang="en-US" sz="3200" dirty="0"/>
          </a:p>
          <a:p>
            <a:endParaRPr lang="en-US" sz="3200" dirty="0"/>
          </a:p>
          <a:p>
            <a:r>
              <a:rPr lang="en-US" sz="3200" b="1" u="sng" dirty="0"/>
              <a:t>Language Objective</a:t>
            </a:r>
            <a:r>
              <a:rPr lang="en-US" sz="3200" dirty="0"/>
              <a:t>: Students will be able </a:t>
            </a:r>
            <a:r>
              <a:rPr lang="en-US" sz="3200" dirty="0" smtClean="0"/>
              <a:t>to identify arcs and sectors of circle, being able to find the length of arcs and area of sectors.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3230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655638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924800" cy="56388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An arc is </a:t>
            </a:r>
            <a:r>
              <a:rPr lang="en-US" dirty="0"/>
              <a:t>A portion of the circle connecting two points from the circle.</a:t>
            </a:r>
          </a:p>
          <a:p>
            <a:r>
              <a:rPr lang="en-US" dirty="0" smtClean="0"/>
              <a:t>Circumference of a circle: </a:t>
            </a:r>
          </a:p>
          <a:p>
            <a:r>
              <a:rPr lang="en-US" dirty="0" smtClean="0"/>
              <a:t>Area of a circle: 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879764" y="3379905"/>
            <a:ext cx="3302000" cy="2921000"/>
            <a:chOff x="1295400" y="3514847"/>
            <a:chExt cx="3302000" cy="2921000"/>
          </a:xfrm>
        </p:grpSpPr>
        <p:grpSp>
          <p:nvGrpSpPr>
            <p:cNvPr id="4" name="Group 3"/>
            <p:cNvGrpSpPr/>
            <p:nvPr/>
          </p:nvGrpSpPr>
          <p:grpSpPr>
            <a:xfrm>
              <a:off x="1295400" y="3514847"/>
              <a:ext cx="3073400" cy="2921000"/>
              <a:chOff x="1600200" y="2514600"/>
              <a:chExt cx="3073400" cy="2921000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1600200" y="2514600"/>
                <a:ext cx="3073400" cy="2921000"/>
                <a:chOff x="1422400" y="2832819"/>
                <a:chExt cx="3073400" cy="2921000"/>
              </a:xfrm>
            </p:grpSpPr>
            <p:grpSp>
              <p:nvGrpSpPr>
                <p:cNvPr id="7" name="Group 6"/>
                <p:cNvGrpSpPr/>
                <p:nvPr/>
              </p:nvGrpSpPr>
              <p:grpSpPr>
                <a:xfrm>
                  <a:off x="1422400" y="2832819"/>
                  <a:ext cx="3073400" cy="2921000"/>
                  <a:chOff x="1485660" y="2794000"/>
                  <a:chExt cx="3073400" cy="2921000"/>
                </a:xfrm>
              </p:grpSpPr>
              <p:pic>
                <p:nvPicPr>
                  <p:cNvPr id="9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485660" y="2794000"/>
                    <a:ext cx="3073400" cy="292100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0" name="Oval 9"/>
                  <p:cNvSpPr/>
                  <p:nvPr/>
                </p:nvSpPr>
                <p:spPr>
                  <a:xfrm>
                    <a:off x="2946160" y="4178300"/>
                    <a:ext cx="152400" cy="152400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8" name="Straight Connector 7"/>
                <p:cNvCxnSpPr/>
                <p:nvPr/>
              </p:nvCxnSpPr>
              <p:spPr>
                <a:xfrm flipV="1">
                  <a:off x="3032544" y="3352800"/>
                  <a:ext cx="1082256" cy="90170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" name="TextBox 5"/>
              <p:cNvSpPr txBox="1"/>
              <p:nvPr/>
            </p:nvSpPr>
            <p:spPr>
              <a:xfrm>
                <a:off x="3234666" y="3223821"/>
                <a:ext cx="609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Comic Sans MS" panose="030F0702030302020204" pitchFamily="66" charset="0"/>
                  </a:rPr>
                  <a:t>r</a:t>
                </a:r>
                <a:endParaRPr lang="en-US" sz="2800" dirty="0">
                  <a:latin typeface="Comic Sans MS" panose="030F0702030302020204" pitchFamily="66" charset="0"/>
                </a:endParaRPr>
              </a:p>
            </p:txBody>
          </p:sp>
        </p:grpSp>
        <p:cxnSp>
          <p:nvCxnSpPr>
            <p:cNvPr id="11" name="Straight Connector 10"/>
            <p:cNvCxnSpPr>
              <a:stCxn id="10" idx="5"/>
            </p:cNvCxnSpPr>
            <p:nvPr/>
          </p:nvCxnSpPr>
          <p:spPr>
            <a:xfrm>
              <a:off x="2885982" y="5029229"/>
              <a:ext cx="924018" cy="106677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987800" y="3700848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Comic Sans MS" panose="030F0702030302020204" pitchFamily="66" charset="0"/>
                </a:rPr>
                <a:t>A</a:t>
              </a:r>
              <a:endParaRPr lang="en-US" sz="2800" dirty="0">
                <a:latin typeface="Comic Sans MS" panose="030F0702030302020204" pitchFamily="66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810000" y="5881926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Comic Sans MS" panose="030F0702030302020204" pitchFamily="66" charset="0"/>
                </a:rPr>
                <a:t>B</a:t>
              </a:r>
              <a:endParaRPr lang="en-US" sz="2800" dirty="0">
                <a:latin typeface="Comic Sans MS" panose="030F0702030302020204" pitchFamily="66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286000" y="4648200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Comic Sans MS" panose="030F0702030302020204" pitchFamily="66" charset="0"/>
                </a:rPr>
                <a:t>O</a:t>
              </a:r>
              <a:endParaRPr lang="en-US" sz="2800" dirty="0">
                <a:latin typeface="Comic Sans MS" panose="030F0702030302020204" pitchFamily="66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294149" y="1991380"/>
                <a:ext cx="157325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/>
                        </a:rPr>
                        <m:t>𝐶</m:t>
                      </m:r>
                      <m:r>
                        <a:rPr lang="en-US" sz="2800" i="1">
                          <a:latin typeface="Cambria Math"/>
                        </a:rPr>
                        <m:t>=2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𝑟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4149" y="1991380"/>
                <a:ext cx="1573251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2936848" y="2438400"/>
                <a:ext cx="155952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𝐴</m:t>
                      </m:r>
                      <m:r>
                        <a:rPr lang="en-US" sz="2800" i="1" smtClean="0">
                          <a:latin typeface="Cambria Math"/>
                        </a:rPr>
                        <m:t>=</m:t>
                      </m:r>
                      <m:r>
                        <a:rPr lang="en-US" sz="2800" i="1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8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6848" y="2438400"/>
                <a:ext cx="1559529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1628" r="-10156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4765047" y="3437905"/>
                <a:ext cx="2204706" cy="4737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Minor Arc: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5047" y="3437905"/>
                <a:ext cx="2204706" cy="473719"/>
              </a:xfrm>
              <a:prstGeom prst="rect">
                <a:avLst/>
              </a:prstGeom>
              <a:blipFill rotWithShape="1">
                <a:blip r:embed="rId5"/>
                <a:stretch>
                  <a:fillRect l="-4432" t="-7692" b="-28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033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655638"/>
          </a:xfrm>
        </p:spPr>
        <p:txBody>
          <a:bodyPr/>
          <a:lstStyle/>
          <a:p>
            <a:r>
              <a:rPr lang="en-US" dirty="0" smtClean="0"/>
              <a:t>Sectors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001000" cy="5559552"/>
          </a:xfrm>
        </p:spPr>
        <p:txBody>
          <a:bodyPr/>
          <a:lstStyle/>
          <a:p>
            <a:r>
              <a:rPr lang="en-US" dirty="0" smtClean="0"/>
              <a:t>The inside portion of the circle that is bounded by the arc and the radii is called the </a:t>
            </a:r>
          </a:p>
          <a:p>
            <a:r>
              <a:rPr lang="en-US" dirty="0" smtClean="0"/>
              <a:t>There are two sectors, each covered by a specific arc.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51702" y="2841269"/>
            <a:ext cx="3739954" cy="3281774"/>
            <a:chOff x="1295400" y="3514847"/>
            <a:chExt cx="3302000" cy="2921000"/>
          </a:xfrm>
        </p:grpSpPr>
        <p:grpSp>
          <p:nvGrpSpPr>
            <p:cNvPr id="5" name="Group 4"/>
            <p:cNvGrpSpPr/>
            <p:nvPr/>
          </p:nvGrpSpPr>
          <p:grpSpPr>
            <a:xfrm>
              <a:off x="1295400" y="3514847"/>
              <a:ext cx="3073400" cy="2921000"/>
              <a:chOff x="1600200" y="2514600"/>
              <a:chExt cx="3073400" cy="2921000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1600200" y="2514600"/>
                <a:ext cx="3073400" cy="2921000"/>
                <a:chOff x="1422400" y="2832819"/>
                <a:chExt cx="3073400" cy="2921000"/>
              </a:xfrm>
            </p:grpSpPr>
            <p:grpSp>
              <p:nvGrpSpPr>
                <p:cNvPr id="12" name="Group 11"/>
                <p:cNvGrpSpPr/>
                <p:nvPr/>
              </p:nvGrpSpPr>
              <p:grpSpPr>
                <a:xfrm>
                  <a:off x="1422400" y="2832819"/>
                  <a:ext cx="3073400" cy="2921000"/>
                  <a:chOff x="1485660" y="2794000"/>
                  <a:chExt cx="3073400" cy="2921000"/>
                </a:xfrm>
              </p:grpSpPr>
              <p:pic>
                <p:nvPicPr>
                  <p:cNvPr id="14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485660" y="2794000"/>
                    <a:ext cx="3073400" cy="292100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5" name="Oval 14"/>
                  <p:cNvSpPr/>
                  <p:nvPr/>
                </p:nvSpPr>
                <p:spPr>
                  <a:xfrm>
                    <a:off x="2946160" y="4178300"/>
                    <a:ext cx="152400" cy="152400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13" name="Straight Connector 12"/>
                <p:cNvCxnSpPr/>
                <p:nvPr/>
              </p:nvCxnSpPr>
              <p:spPr>
                <a:xfrm flipV="1">
                  <a:off x="3032544" y="3352800"/>
                  <a:ext cx="1082256" cy="90170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TextBox 10"/>
              <p:cNvSpPr txBox="1"/>
              <p:nvPr/>
            </p:nvSpPr>
            <p:spPr>
              <a:xfrm>
                <a:off x="3234666" y="3223821"/>
                <a:ext cx="609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Comic Sans MS" panose="030F0702030302020204" pitchFamily="66" charset="0"/>
                  </a:rPr>
                  <a:t>r</a:t>
                </a:r>
                <a:endParaRPr lang="en-US" sz="2800" dirty="0">
                  <a:latin typeface="Comic Sans MS" panose="030F0702030302020204" pitchFamily="66" charset="0"/>
                </a:endParaRPr>
              </a:p>
            </p:txBody>
          </p:sp>
        </p:grpSp>
        <p:cxnSp>
          <p:nvCxnSpPr>
            <p:cNvPr id="6" name="Straight Connector 5"/>
            <p:cNvCxnSpPr>
              <a:stCxn id="15" idx="5"/>
            </p:cNvCxnSpPr>
            <p:nvPr/>
          </p:nvCxnSpPr>
          <p:spPr>
            <a:xfrm>
              <a:off x="2885982" y="5029229"/>
              <a:ext cx="924018" cy="106677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3987800" y="3700848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Comic Sans MS" panose="030F0702030302020204" pitchFamily="66" charset="0"/>
                </a:rPr>
                <a:t>A</a:t>
              </a:r>
              <a:endParaRPr lang="en-US" sz="2800" dirty="0">
                <a:latin typeface="Comic Sans MS" panose="030F0702030302020204" pitchFamily="66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0000" y="5881926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Comic Sans MS" panose="030F0702030302020204" pitchFamily="66" charset="0"/>
                </a:rPr>
                <a:t>B</a:t>
              </a:r>
              <a:endParaRPr lang="en-US" sz="2800" dirty="0">
                <a:latin typeface="Comic Sans MS" panose="030F0702030302020204" pitchFamily="66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286000" y="4648200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Comic Sans MS" panose="030F0702030302020204" pitchFamily="66" charset="0"/>
                </a:rPr>
                <a:t>O</a:t>
              </a:r>
              <a:endParaRPr lang="en-US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28" name="Rectangle 27"/>
          <p:cNvSpPr/>
          <p:nvPr/>
        </p:nvSpPr>
        <p:spPr>
          <a:xfrm>
            <a:off x="4765855" y="1290934"/>
            <a:ext cx="14063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Sector.</a:t>
            </a: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2630333" y="4282101"/>
                <a:ext cx="114326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/>
                  <a:t>Sector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1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0333" y="4282101"/>
                <a:ext cx="1143262" cy="400110"/>
              </a:xfrm>
              <a:prstGeom prst="rect">
                <a:avLst/>
              </a:prstGeom>
              <a:blipFill rotWithShape="1">
                <a:blip r:embed="rId3"/>
                <a:stretch>
                  <a:fillRect l="-5319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875652" y="3714493"/>
                <a:ext cx="114326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 smtClean="0"/>
                  <a:t>Sector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2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652" y="3714493"/>
                <a:ext cx="1143262" cy="400110"/>
              </a:xfrm>
              <a:prstGeom prst="rect">
                <a:avLst/>
              </a:prstGeom>
              <a:blipFill rotWithShape="1">
                <a:blip r:embed="rId4"/>
                <a:stretch>
                  <a:fillRect l="-5882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868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655638"/>
          </a:xfrm>
        </p:spPr>
        <p:txBody>
          <a:bodyPr/>
          <a:lstStyle/>
          <a:p>
            <a:r>
              <a:rPr lang="en-US" dirty="0" smtClean="0"/>
              <a:t>Arc Length and Area of a Sector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4800" y="914400"/>
                <a:ext cx="8001000" cy="5559552"/>
              </a:xfrm>
            </p:spPr>
            <p:txBody>
              <a:bodyPr/>
              <a:lstStyle/>
              <a:p>
                <a:r>
                  <a:rPr lang="en-US" dirty="0"/>
                  <a:t>Given the circle with minor arc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b="1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𝑨𝑩</m:t>
                        </m:r>
                      </m:e>
                    </m:acc>
                  </m:oMath>
                </a14:m>
                <a:r>
                  <a:rPr lang="en-US" dirty="0"/>
                  <a:t>, 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Arc Length: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Area of a Sector: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4800" y="914400"/>
                <a:ext cx="8001000" cy="5559552"/>
              </a:xfrm>
              <a:blipFill rotWithShape="1">
                <a:blip r:embed="rId2"/>
                <a:stretch>
                  <a:fillRect l="-1142" t="-6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ectangle 27"/>
              <p:cNvSpPr/>
              <p:nvPr/>
            </p:nvSpPr>
            <p:spPr>
              <a:xfrm>
                <a:off x="1905000" y="2057400"/>
                <a:ext cx="2667000" cy="8465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spcBef>
                    <a:spcPts val="600"/>
                  </a:spcBef>
                  <a:buClr>
                    <a:srgbClr val="FE8637"/>
                  </a:buClr>
                  <a:buSzPct val="70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𝐿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𝑚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acc>
                            <m:accPr>
                              <m:chr m:val="̂"/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𝐴𝐵</m:t>
                              </m:r>
                            </m:e>
                          </m:acc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360</m:t>
                          </m:r>
                        </m:den>
                      </m:f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×2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𝑟</m:t>
                      </m:r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2057400"/>
                <a:ext cx="2667000" cy="84657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/>
              <p:cNvSpPr/>
              <p:nvPr/>
            </p:nvSpPr>
            <p:spPr>
              <a:xfrm>
                <a:off x="2667000" y="3752284"/>
                <a:ext cx="2514600" cy="8465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spcBef>
                    <a:spcPts val="600"/>
                  </a:spcBef>
                  <a:buClr>
                    <a:srgbClr val="FE8637"/>
                  </a:buClr>
                  <a:buSzPct val="70000"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𝑚</m:t>
                          </m:r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 </m:t>
                          </m:r>
                          <m:acc>
                            <m:accPr>
                              <m:chr m:val="̂"/>
                              <m:ctrlP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sz="24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𝐴𝐵</m:t>
                              </m:r>
                            </m:e>
                          </m:acc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360</m:t>
                          </m:r>
                        </m:den>
                      </m:f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40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3752284"/>
                <a:ext cx="2514600" cy="84657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4953000" y="1507515"/>
            <a:ext cx="3739954" cy="3281774"/>
            <a:chOff x="1295400" y="3514847"/>
            <a:chExt cx="3302000" cy="2921000"/>
          </a:xfrm>
        </p:grpSpPr>
        <p:grpSp>
          <p:nvGrpSpPr>
            <p:cNvPr id="5" name="Group 4"/>
            <p:cNvGrpSpPr/>
            <p:nvPr/>
          </p:nvGrpSpPr>
          <p:grpSpPr>
            <a:xfrm>
              <a:off x="1295400" y="3514847"/>
              <a:ext cx="3073400" cy="2921000"/>
              <a:chOff x="1600200" y="2514600"/>
              <a:chExt cx="3073400" cy="2921000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1600200" y="2514600"/>
                <a:ext cx="3073400" cy="2921000"/>
                <a:chOff x="1422400" y="2832819"/>
                <a:chExt cx="3073400" cy="2921000"/>
              </a:xfrm>
            </p:grpSpPr>
            <p:grpSp>
              <p:nvGrpSpPr>
                <p:cNvPr id="12" name="Group 11"/>
                <p:cNvGrpSpPr/>
                <p:nvPr/>
              </p:nvGrpSpPr>
              <p:grpSpPr>
                <a:xfrm>
                  <a:off x="1422400" y="2832819"/>
                  <a:ext cx="3073400" cy="2921000"/>
                  <a:chOff x="1485660" y="2794000"/>
                  <a:chExt cx="3073400" cy="2921000"/>
                </a:xfrm>
              </p:grpSpPr>
              <p:pic>
                <p:nvPicPr>
                  <p:cNvPr id="14" name="Picture 2"/>
                  <p:cNvPicPr>
                    <a:picLocks noChangeAspect="1" noChangeArrowheads="1"/>
                  </p:cNvPicPr>
                  <p:nvPr/>
                </p:nvPicPr>
                <p:blipFill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485660" y="2794000"/>
                    <a:ext cx="3073400" cy="292100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15" name="Oval 14"/>
                  <p:cNvSpPr/>
                  <p:nvPr/>
                </p:nvSpPr>
                <p:spPr>
                  <a:xfrm>
                    <a:off x="2946160" y="4178300"/>
                    <a:ext cx="152400" cy="152400"/>
                  </a:xfrm>
                  <a:prstGeom prst="ellipse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13" name="Straight Connector 12"/>
                <p:cNvCxnSpPr/>
                <p:nvPr/>
              </p:nvCxnSpPr>
              <p:spPr>
                <a:xfrm flipV="1">
                  <a:off x="3032544" y="3352800"/>
                  <a:ext cx="1082256" cy="90170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TextBox 10"/>
              <p:cNvSpPr txBox="1"/>
              <p:nvPr/>
            </p:nvSpPr>
            <p:spPr>
              <a:xfrm>
                <a:off x="3234666" y="3223821"/>
                <a:ext cx="609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Comic Sans MS" panose="030F0702030302020204" pitchFamily="66" charset="0"/>
                  </a:rPr>
                  <a:t>r</a:t>
                </a:r>
                <a:endParaRPr lang="en-US" sz="2800" dirty="0">
                  <a:latin typeface="Comic Sans MS" panose="030F0702030302020204" pitchFamily="66" charset="0"/>
                </a:endParaRPr>
              </a:p>
            </p:txBody>
          </p:sp>
        </p:grpSp>
        <p:cxnSp>
          <p:nvCxnSpPr>
            <p:cNvPr id="6" name="Straight Connector 5"/>
            <p:cNvCxnSpPr>
              <a:stCxn id="15" idx="5"/>
            </p:cNvCxnSpPr>
            <p:nvPr/>
          </p:nvCxnSpPr>
          <p:spPr>
            <a:xfrm>
              <a:off x="2885982" y="5029229"/>
              <a:ext cx="924018" cy="106677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3987800" y="3700848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Comic Sans MS" panose="030F0702030302020204" pitchFamily="66" charset="0"/>
                </a:rPr>
                <a:t>A</a:t>
              </a:r>
              <a:endParaRPr lang="en-US" sz="2800" dirty="0">
                <a:latin typeface="Comic Sans MS" panose="030F0702030302020204" pitchFamily="66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0000" y="5881926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Comic Sans MS" panose="030F0702030302020204" pitchFamily="66" charset="0"/>
                </a:rPr>
                <a:t>B</a:t>
              </a:r>
              <a:endParaRPr lang="en-US" sz="2800" dirty="0">
                <a:latin typeface="Comic Sans MS" panose="030F0702030302020204" pitchFamily="66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286000" y="4648200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Comic Sans MS" panose="030F0702030302020204" pitchFamily="66" charset="0"/>
                </a:rPr>
                <a:t>O</a:t>
              </a:r>
              <a:endParaRPr lang="en-US" sz="2800" dirty="0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162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655638"/>
          </a:xfrm>
        </p:spPr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8077200" cy="990600"/>
          </a:xfrm>
        </p:spPr>
        <p:txBody>
          <a:bodyPr/>
          <a:lstStyle/>
          <a:p>
            <a:r>
              <a:rPr lang="en-US" dirty="0" smtClean="0"/>
              <a:t>Find the arc length and area of each chosen sector.</a:t>
            </a:r>
          </a:p>
          <a:p>
            <a:pPr marL="0" indent="0">
              <a:buNone/>
            </a:pPr>
            <a:r>
              <a:rPr lang="en-US" dirty="0" smtClean="0"/>
              <a:t>1.) 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284018" y="1890067"/>
            <a:ext cx="3616036" cy="2921000"/>
            <a:chOff x="457200" y="2164552"/>
            <a:chExt cx="3616036" cy="2921000"/>
          </a:xfrm>
        </p:grpSpPr>
        <p:grpSp>
          <p:nvGrpSpPr>
            <p:cNvPr id="4" name="Group 3"/>
            <p:cNvGrpSpPr/>
            <p:nvPr/>
          </p:nvGrpSpPr>
          <p:grpSpPr>
            <a:xfrm>
              <a:off x="457200" y="2164552"/>
              <a:ext cx="3073400" cy="2921000"/>
              <a:chOff x="1295400" y="3514847"/>
              <a:chExt cx="3073400" cy="2921000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1295400" y="3514847"/>
                <a:ext cx="3073400" cy="2921000"/>
                <a:chOff x="1600200" y="2514600"/>
                <a:chExt cx="3073400" cy="2921000"/>
              </a:xfrm>
            </p:grpSpPr>
            <p:grpSp>
              <p:nvGrpSpPr>
                <p:cNvPr id="10" name="Group 9"/>
                <p:cNvGrpSpPr/>
                <p:nvPr/>
              </p:nvGrpSpPr>
              <p:grpSpPr>
                <a:xfrm>
                  <a:off x="1600200" y="2514600"/>
                  <a:ext cx="3073400" cy="2921000"/>
                  <a:chOff x="1422400" y="2832819"/>
                  <a:chExt cx="3073400" cy="2921000"/>
                </a:xfrm>
              </p:grpSpPr>
              <p:grpSp>
                <p:nvGrpSpPr>
                  <p:cNvPr id="12" name="Group 11"/>
                  <p:cNvGrpSpPr/>
                  <p:nvPr/>
                </p:nvGrpSpPr>
                <p:grpSpPr>
                  <a:xfrm>
                    <a:off x="1422400" y="2832819"/>
                    <a:ext cx="3073400" cy="2921000"/>
                    <a:chOff x="1485660" y="2794000"/>
                    <a:chExt cx="3073400" cy="2921000"/>
                  </a:xfrm>
                </p:grpSpPr>
                <p:pic>
                  <p:nvPicPr>
                    <p:cNvPr id="14" name="Picture 2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485660" y="2794000"/>
                      <a:ext cx="3073400" cy="2921000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</p:pic>
                <p:sp>
                  <p:nvSpPr>
                    <p:cNvPr id="15" name="Oval 14"/>
                    <p:cNvSpPr/>
                    <p:nvPr/>
                  </p:nvSpPr>
                  <p:spPr>
                    <a:xfrm>
                      <a:off x="2946160" y="4178300"/>
                      <a:ext cx="152400" cy="152400"/>
                    </a:xfrm>
                    <a:prstGeom prst="ellipse">
                      <a:avLst/>
                    </a:prstGeom>
                  </p:spPr>
                  <p:style>
                    <a:lnRef idx="2">
                      <a:schemeClr val="dk1">
                        <a:shade val="50000"/>
                      </a:schemeClr>
                    </a:lnRef>
                    <a:fillRef idx="1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13" name="Straight Connector 12"/>
                  <p:cNvCxnSpPr/>
                  <p:nvPr/>
                </p:nvCxnSpPr>
                <p:spPr>
                  <a:xfrm flipH="1" flipV="1">
                    <a:off x="2882900" y="2832819"/>
                    <a:ext cx="79391" cy="1394964"/>
                  </a:xfrm>
                  <a:prstGeom prst="line">
                    <a:avLst/>
                  </a:prstGeom>
                </p:spPr>
                <p:style>
                  <a:lnRef idx="2">
                    <a:schemeClr val="dk1"/>
                  </a:lnRef>
                  <a:fillRef idx="0">
                    <a:schemeClr val="dk1"/>
                  </a:fillRef>
                  <a:effectRef idx="1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1" name="TextBox 10"/>
                <p:cNvSpPr txBox="1"/>
                <p:nvPr/>
              </p:nvSpPr>
              <p:spPr>
                <a:xfrm>
                  <a:off x="2603500" y="3124733"/>
                  <a:ext cx="6096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 smtClean="0">
                      <a:latin typeface="Comic Sans MS" panose="030F0702030302020204" pitchFamily="66" charset="0"/>
                    </a:rPr>
                    <a:t>6</a:t>
                  </a:r>
                  <a:endParaRPr lang="en-US" sz="2800" dirty="0">
                    <a:latin typeface="Comic Sans MS" panose="030F0702030302020204" pitchFamily="66" charset="0"/>
                  </a:endParaRPr>
                </a:p>
              </p:txBody>
            </p:sp>
          </p:grpSp>
          <p:cxnSp>
            <p:nvCxnSpPr>
              <p:cNvPr id="6" name="Straight Connector 5"/>
              <p:cNvCxnSpPr>
                <a:stCxn id="15" idx="5"/>
              </p:cNvCxnSpPr>
              <p:nvPr/>
            </p:nvCxnSpPr>
            <p:spPr>
              <a:xfrm>
                <a:off x="2885982" y="5029229"/>
                <a:ext cx="924018" cy="1066771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8" name="TextBox 17"/>
            <p:cNvSpPr txBox="1"/>
            <p:nvPr/>
          </p:nvSpPr>
          <p:spPr>
            <a:xfrm>
              <a:off x="2092036" y="4168442"/>
              <a:ext cx="609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Comic Sans MS" panose="030F0702030302020204" pitchFamily="66" charset="0"/>
                </a:rPr>
                <a:t>6</a:t>
              </a:r>
              <a:endParaRPr lang="en-US" sz="2800" dirty="0">
                <a:latin typeface="Comic Sans MS" panose="030F0702030302020204" pitchFamily="66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3158836" y="2383044"/>
                  <a:ext cx="9144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1" i="1" dirty="0" smtClean="0">
                            <a:latin typeface="Cambria Math"/>
                          </a:rPr>
                          <m:t>𝟏𝟐𝟎</m:t>
                        </m:r>
                        <m:r>
                          <a:rPr lang="en-US" sz="2800" b="1" i="1" dirty="0" smtClean="0"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800" b="1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58836" y="2383044"/>
                  <a:ext cx="914400" cy="52322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11628" r="-34667" b="-3139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Rectangle 19"/>
            <p:cNvSpPr/>
            <p:nvPr/>
          </p:nvSpPr>
          <p:spPr>
            <a:xfrm>
              <a:off x="2197458" y="3119735"/>
              <a:ext cx="107914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smtClean="0"/>
                <a:t>Sector</a:t>
              </a:r>
              <a:endParaRPr lang="en-US" sz="24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876800" y="1522437"/>
                <a:ext cx="2743200" cy="2449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u="sng" dirty="0" smtClean="0"/>
                  <a:t>Arc Length: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𝐿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120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360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×2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×6</m:t>
                      </m:r>
                    </m:oMath>
                  </m:oMathPara>
                </a14:m>
                <a:endParaRPr lang="en-US" sz="2400" b="0" dirty="0" smtClean="0">
                  <a:ea typeface="Cambria Math"/>
                </a:endParaRP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𝐿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×12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𝑳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𝟒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1522437"/>
                <a:ext cx="2743200" cy="2449517"/>
              </a:xfrm>
              <a:prstGeom prst="rect">
                <a:avLst/>
              </a:prstGeom>
              <a:blipFill rotWithShape="1">
                <a:blip r:embed="rId4"/>
                <a:stretch>
                  <a:fillRect l="-3333" t="-1990" r="-1556" b="-1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733800" y="3971954"/>
                <a:ext cx="2743200" cy="2449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u="sng" dirty="0" smtClean="0"/>
                  <a:t>Area of Sector 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120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360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×6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×36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𝟏𝟐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3971954"/>
                <a:ext cx="2743200" cy="2449517"/>
              </a:xfrm>
              <a:prstGeom prst="rect">
                <a:avLst/>
              </a:prstGeom>
              <a:blipFill rotWithShape="1">
                <a:blip r:embed="rId5"/>
                <a:stretch>
                  <a:fillRect l="-3556" t="-1995" r="-1556" b="-17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533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655638"/>
          </a:xfrm>
        </p:spPr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8077200" cy="990600"/>
          </a:xfrm>
        </p:spPr>
        <p:txBody>
          <a:bodyPr/>
          <a:lstStyle/>
          <a:p>
            <a:r>
              <a:rPr lang="en-US" dirty="0" smtClean="0"/>
              <a:t>Find the arc length and area of each chosen sector.</a:t>
            </a:r>
          </a:p>
          <a:p>
            <a:pPr marL="0" indent="0">
              <a:buNone/>
            </a:pPr>
            <a:r>
              <a:rPr lang="en-US" dirty="0" smtClean="0"/>
              <a:t>2.) 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381000" y="1676596"/>
            <a:ext cx="3073400" cy="2921000"/>
            <a:chOff x="457200" y="2164552"/>
            <a:chExt cx="3073400" cy="2921000"/>
          </a:xfrm>
        </p:grpSpPr>
        <p:grpSp>
          <p:nvGrpSpPr>
            <p:cNvPr id="4" name="Group 3"/>
            <p:cNvGrpSpPr/>
            <p:nvPr/>
          </p:nvGrpSpPr>
          <p:grpSpPr>
            <a:xfrm>
              <a:off x="457200" y="2164552"/>
              <a:ext cx="3073400" cy="2921000"/>
              <a:chOff x="457200" y="2164552"/>
              <a:chExt cx="3073400" cy="2921000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457200" y="2164552"/>
                <a:ext cx="3073400" cy="2921000"/>
                <a:chOff x="1295400" y="3514847"/>
                <a:chExt cx="3073400" cy="2921000"/>
              </a:xfrm>
            </p:grpSpPr>
            <p:grpSp>
              <p:nvGrpSpPr>
                <p:cNvPr id="9" name="Group 8"/>
                <p:cNvGrpSpPr/>
                <p:nvPr/>
              </p:nvGrpSpPr>
              <p:grpSpPr>
                <a:xfrm>
                  <a:off x="1295400" y="3514847"/>
                  <a:ext cx="3073400" cy="2921000"/>
                  <a:chOff x="1600200" y="2514600"/>
                  <a:chExt cx="3073400" cy="2921000"/>
                </a:xfrm>
              </p:grpSpPr>
              <p:grpSp>
                <p:nvGrpSpPr>
                  <p:cNvPr id="12" name="Group 11"/>
                  <p:cNvGrpSpPr/>
                  <p:nvPr/>
                </p:nvGrpSpPr>
                <p:grpSpPr>
                  <a:xfrm>
                    <a:off x="1600200" y="2514600"/>
                    <a:ext cx="3073400" cy="2921000"/>
                    <a:chOff x="1422400" y="2832819"/>
                    <a:chExt cx="3073400" cy="2921000"/>
                  </a:xfrm>
                </p:grpSpPr>
                <p:grpSp>
                  <p:nvGrpSpPr>
                    <p:cNvPr id="14" name="Group 13"/>
                    <p:cNvGrpSpPr/>
                    <p:nvPr/>
                  </p:nvGrpSpPr>
                  <p:grpSpPr>
                    <a:xfrm>
                      <a:off x="1422400" y="2832819"/>
                      <a:ext cx="3073400" cy="2921000"/>
                      <a:chOff x="1485660" y="2794000"/>
                      <a:chExt cx="3073400" cy="2921000"/>
                    </a:xfrm>
                  </p:grpSpPr>
                  <p:pic>
                    <p:nvPicPr>
                      <p:cNvPr id="16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660" y="2794000"/>
                        <a:ext cx="3073400" cy="292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  <p:sp>
                    <p:nvSpPr>
                      <p:cNvPr id="17" name="Oval 16"/>
                      <p:cNvSpPr/>
                      <p:nvPr/>
                    </p:nvSpPr>
                    <p:spPr>
                      <a:xfrm>
                        <a:off x="2946160" y="4178300"/>
                        <a:ext cx="152400" cy="152400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dk1">
                          <a:shade val="50000"/>
                        </a:schemeClr>
                      </a:lnRef>
                      <a:fillRef idx="1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cxnSp>
                  <p:nvCxnSpPr>
                    <p:cNvPr id="15" name="Straight Connector 14"/>
                    <p:cNvCxnSpPr>
                      <a:endCxn id="16" idx="0"/>
                    </p:cNvCxnSpPr>
                    <p:nvPr/>
                  </p:nvCxnSpPr>
                  <p:spPr>
                    <a:xfrm flipH="1" flipV="1">
                      <a:off x="2959100" y="2832819"/>
                      <a:ext cx="3192" cy="139496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dk1"/>
                    </a:lnRef>
                    <a:fillRef idx="0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3" name="TextBox 12"/>
                  <p:cNvSpPr txBox="1"/>
                  <p:nvPr/>
                </p:nvSpPr>
                <p:spPr>
                  <a:xfrm>
                    <a:off x="2667000" y="3124733"/>
                    <a:ext cx="60960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>
                        <a:latin typeface="Comic Sans MS" panose="030F0702030302020204" pitchFamily="66" charset="0"/>
                      </a:rPr>
                      <a:t>5</a:t>
                    </a:r>
                  </a:p>
                </p:txBody>
              </p:sp>
            </p:grpSp>
            <p:cxnSp>
              <p:nvCxnSpPr>
                <p:cNvPr id="10" name="Straight Connector 9"/>
                <p:cNvCxnSpPr/>
                <p:nvPr/>
              </p:nvCxnSpPr>
              <p:spPr>
                <a:xfrm>
                  <a:off x="2885982" y="5051547"/>
                  <a:ext cx="1482818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" name="TextBox 5"/>
              <p:cNvSpPr txBox="1"/>
              <p:nvPr/>
            </p:nvSpPr>
            <p:spPr>
              <a:xfrm>
                <a:off x="2392523" y="3729015"/>
                <a:ext cx="609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Comic Sans MS" panose="030F0702030302020204" pitchFamily="66" charset="0"/>
                  </a:rPr>
                  <a:t>5</a:t>
                </a:r>
                <a:endParaRPr lang="en-US" sz="2800" dirty="0">
                  <a:latin typeface="Comic Sans MS" panose="030F0702030302020204" pitchFamily="66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157752" y="2675431"/>
                <a:ext cx="107914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Sector</a:t>
                </a:r>
                <a:endParaRPr lang="en-US" sz="2400" dirty="0"/>
              </a:p>
            </p:txBody>
          </p:sp>
        </p:grpSp>
        <p:cxnSp>
          <p:nvCxnSpPr>
            <p:cNvPr id="23" name="Straight Connector 22"/>
            <p:cNvCxnSpPr/>
            <p:nvPr/>
          </p:nvCxnSpPr>
          <p:spPr>
            <a:xfrm>
              <a:off x="1981200" y="3352800"/>
              <a:ext cx="411323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392523" y="3352800"/>
              <a:ext cx="0" cy="3484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876800" y="1447800"/>
                <a:ext cx="2743200" cy="26998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u="sng" dirty="0" smtClean="0"/>
                  <a:t>Arc Length: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𝐿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90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360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×2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×5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𝐿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10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𝑳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</a:rPr>
                            <m:t>𝟓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1447800"/>
                <a:ext cx="2743200" cy="2699842"/>
              </a:xfrm>
              <a:prstGeom prst="rect">
                <a:avLst/>
              </a:prstGeom>
              <a:blipFill rotWithShape="1">
                <a:blip r:embed="rId3"/>
                <a:stretch>
                  <a:fillRect l="-3333" t="-1810" r="-1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190712" y="4038600"/>
                <a:ext cx="2743200" cy="27767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u="sng" dirty="0" smtClean="0"/>
                  <a:t>Area of Sector 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90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360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×5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×25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</a:rPr>
                            <m:t>𝟐𝟓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</a:rPr>
                            <m:t>𝟒</m:t>
                          </m:r>
                        </m:den>
                      </m:f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0712" y="4038600"/>
                <a:ext cx="2743200" cy="2776786"/>
              </a:xfrm>
              <a:prstGeom prst="rect">
                <a:avLst/>
              </a:prstGeom>
              <a:blipFill rotWithShape="1">
                <a:blip r:embed="rId4"/>
                <a:stretch>
                  <a:fillRect l="-3333" t="-1758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110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655638"/>
          </a:xfrm>
        </p:spPr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14400"/>
            <a:ext cx="8077200" cy="990600"/>
          </a:xfrm>
        </p:spPr>
        <p:txBody>
          <a:bodyPr/>
          <a:lstStyle/>
          <a:p>
            <a:r>
              <a:rPr lang="en-US" dirty="0" smtClean="0"/>
              <a:t>Find the arc length and area of each chosen sector.</a:t>
            </a:r>
          </a:p>
          <a:p>
            <a:pPr marL="0" indent="0">
              <a:buNone/>
            </a:pPr>
            <a:r>
              <a:rPr lang="en-US" dirty="0" smtClean="0"/>
              <a:t>3.) 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520700" y="1837406"/>
            <a:ext cx="3073400" cy="2921000"/>
            <a:chOff x="457200" y="2164552"/>
            <a:chExt cx="3073400" cy="2921000"/>
          </a:xfrm>
        </p:grpSpPr>
        <p:grpSp>
          <p:nvGrpSpPr>
            <p:cNvPr id="19" name="Group 18"/>
            <p:cNvGrpSpPr/>
            <p:nvPr/>
          </p:nvGrpSpPr>
          <p:grpSpPr>
            <a:xfrm>
              <a:off x="457200" y="2164552"/>
              <a:ext cx="3073400" cy="2921000"/>
              <a:chOff x="457200" y="2164552"/>
              <a:chExt cx="3073400" cy="2921000"/>
            </a:xfrm>
          </p:grpSpPr>
          <p:grpSp>
            <p:nvGrpSpPr>
              <p:cNvPr id="22" name="Group 21"/>
              <p:cNvGrpSpPr/>
              <p:nvPr/>
            </p:nvGrpSpPr>
            <p:grpSpPr>
              <a:xfrm>
                <a:off x="457200" y="2164552"/>
                <a:ext cx="3073400" cy="2921000"/>
                <a:chOff x="1295400" y="3514847"/>
                <a:chExt cx="3073400" cy="2921000"/>
              </a:xfrm>
            </p:grpSpPr>
            <p:grpSp>
              <p:nvGrpSpPr>
                <p:cNvPr id="26" name="Group 25"/>
                <p:cNvGrpSpPr/>
                <p:nvPr/>
              </p:nvGrpSpPr>
              <p:grpSpPr>
                <a:xfrm>
                  <a:off x="1295400" y="3514847"/>
                  <a:ext cx="3073400" cy="2921000"/>
                  <a:chOff x="1600200" y="2514600"/>
                  <a:chExt cx="3073400" cy="2921000"/>
                </a:xfrm>
              </p:grpSpPr>
              <p:grpSp>
                <p:nvGrpSpPr>
                  <p:cNvPr id="28" name="Group 27"/>
                  <p:cNvGrpSpPr/>
                  <p:nvPr/>
                </p:nvGrpSpPr>
                <p:grpSpPr>
                  <a:xfrm>
                    <a:off x="1600200" y="2514600"/>
                    <a:ext cx="3073400" cy="2921000"/>
                    <a:chOff x="1422400" y="2832819"/>
                    <a:chExt cx="3073400" cy="2921000"/>
                  </a:xfrm>
                </p:grpSpPr>
                <p:grpSp>
                  <p:nvGrpSpPr>
                    <p:cNvPr id="30" name="Group 29"/>
                    <p:cNvGrpSpPr/>
                    <p:nvPr/>
                  </p:nvGrpSpPr>
                  <p:grpSpPr>
                    <a:xfrm>
                      <a:off x="1422400" y="2832819"/>
                      <a:ext cx="3073400" cy="2921000"/>
                      <a:chOff x="1485660" y="2794000"/>
                      <a:chExt cx="3073400" cy="2921000"/>
                    </a:xfrm>
                  </p:grpSpPr>
                  <p:pic>
                    <p:nvPicPr>
                      <p:cNvPr id="32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660" y="2794000"/>
                        <a:ext cx="3073400" cy="292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  <p:sp>
                    <p:nvSpPr>
                      <p:cNvPr id="33" name="Oval 32"/>
                      <p:cNvSpPr/>
                      <p:nvPr/>
                    </p:nvSpPr>
                    <p:spPr>
                      <a:xfrm>
                        <a:off x="2946160" y="4178300"/>
                        <a:ext cx="152400" cy="152400"/>
                      </a:xfrm>
                      <a:prstGeom prst="ellipse">
                        <a:avLst/>
                      </a:prstGeom>
                    </p:spPr>
                    <p:style>
                      <a:lnRef idx="2">
                        <a:schemeClr val="dk1">
                          <a:shade val="50000"/>
                        </a:schemeClr>
                      </a:lnRef>
                      <a:fillRef idx="1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cxnSp>
                  <p:nvCxnSpPr>
                    <p:cNvPr id="31" name="Straight Connector 30"/>
                    <p:cNvCxnSpPr>
                      <a:endCxn id="32" idx="0"/>
                    </p:cNvCxnSpPr>
                    <p:nvPr/>
                  </p:nvCxnSpPr>
                  <p:spPr>
                    <a:xfrm flipH="1" flipV="1">
                      <a:off x="2959100" y="2832819"/>
                      <a:ext cx="3192" cy="1394964"/>
                    </a:xfrm>
                    <a:prstGeom prst="line">
                      <a:avLst/>
                    </a:prstGeom>
                  </p:spPr>
                  <p:style>
                    <a:lnRef idx="2">
                      <a:schemeClr val="dk1"/>
                    </a:lnRef>
                    <a:fillRef idx="0">
                      <a:schemeClr val="dk1"/>
                    </a:fillRef>
                    <a:effectRef idx="1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9" name="TextBox 28"/>
                  <p:cNvSpPr txBox="1"/>
                  <p:nvPr/>
                </p:nvSpPr>
                <p:spPr>
                  <a:xfrm>
                    <a:off x="2667000" y="3124733"/>
                    <a:ext cx="60960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 smtClean="0">
                        <a:latin typeface="Comic Sans MS" panose="030F0702030302020204" pitchFamily="66" charset="0"/>
                      </a:rPr>
                      <a:t>4</a:t>
                    </a:r>
                    <a:endParaRPr lang="en-US" sz="2800" dirty="0">
                      <a:latin typeface="Comic Sans MS" panose="030F0702030302020204" pitchFamily="66" charset="0"/>
                    </a:endParaRPr>
                  </a:p>
                </p:txBody>
              </p:sp>
            </p:grpSp>
            <p:cxnSp>
              <p:nvCxnSpPr>
                <p:cNvPr id="27" name="Straight Connector 26"/>
                <p:cNvCxnSpPr/>
                <p:nvPr/>
              </p:nvCxnSpPr>
              <p:spPr>
                <a:xfrm>
                  <a:off x="2885982" y="5051547"/>
                  <a:ext cx="1482818" cy="0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3" name="TextBox 22"/>
              <p:cNvSpPr txBox="1"/>
              <p:nvPr/>
            </p:nvSpPr>
            <p:spPr>
              <a:xfrm>
                <a:off x="2392523" y="3729015"/>
                <a:ext cx="609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latin typeface="Comic Sans MS" panose="030F0702030302020204" pitchFamily="66" charset="0"/>
                  </a:rPr>
                  <a:t>4</a:t>
                </a: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902058" y="3795288"/>
                <a:ext cx="107914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Sector</a:t>
                </a:r>
                <a:endParaRPr lang="en-US" sz="2400" dirty="0"/>
              </a:p>
            </p:txBody>
          </p:sp>
        </p:grpSp>
        <p:cxnSp>
          <p:nvCxnSpPr>
            <p:cNvPr id="20" name="Straight Connector 19"/>
            <p:cNvCxnSpPr/>
            <p:nvPr/>
          </p:nvCxnSpPr>
          <p:spPr>
            <a:xfrm>
              <a:off x="1981200" y="3352800"/>
              <a:ext cx="411323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392523" y="3352800"/>
              <a:ext cx="0" cy="34845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81000" y="4522458"/>
                <a:ext cx="914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latin typeface="Cambria Math"/>
                        </a:rPr>
                        <m:t>𝟐𝟕𝟎</m:t>
                      </m:r>
                      <m:r>
                        <a:rPr lang="en-US" sz="2800" b="1" i="1" dirty="0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sz="28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522458"/>
                <a:ext cx="91440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876800" y="1600993"/>
                <a:ext cx="2743200" cy="24471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u="sng" dirty="0" smtClean="0"/>
                  <a:t>Arc Length: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𝐿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270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360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×2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×4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𝐿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×8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𝑳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𝟔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1600993"/>
                <a:ext cx="2743200" cy="2447145"/>
              </a:xfrm>
              <a:prstGeom prst="rect">
                <a:avLst/>
              </a:prstGeom>
              <a:blipFill rotWithShape="1">
                <a:blip r:embed="rId4"/>
                <a:stretch>
                  <a:fillRect l="-3333" t="-1995" r="-1556" b="-17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505200" y="4191000"/>
                <a:ext cx="2743200" cy="24471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u="sng" dirty="0" smtClean="0"/>
                  <a:t>Area of Sector </a:t>
                </a: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270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360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×4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b="0" dirty="0" smtClean="0">
                  <a:ea typeface="Cambria Math"/>
                </a:endParaRPr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×16</m:t>
                      </m:r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𝑨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𝟏𝟐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𝝅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4191000"/>
                <a:ext cx="2743200" cy="2447145"/>
              </a:xfrm>
              <a:prstGeom prst="rect">
                <a:avLst/>
              </a:prstGeom>
              <a:blipFill rotWithShape="1">
                <a:blip r:embed="rId5"/>
                <a:stretch>
                  <a:fillRect l="-3333" t="-1995" r="-1556" b="-14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110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1155</TotalTime>
  <Words>1422</Words>
  <Application>Microsoft Office PowerPoint</Application>
  <PresentationFormat>On-screen Show (4:3)</PresentationFormat>
  <Paragraphs>227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Oriel</vt:lpstr>
      <vt:lpstr>Geometry Unit 10</vt:lpstr>
      <vt:lpstr>Warm-up</vt:lpstr>
      <vt:lpstr>Arc Lengths and areas of sectors</vt:lpstr>
      <vt:lpstr>Review</vt:lpstr>
      <vt:lpstr>Sectors</vt:lpstr>
      <vt:lpstr>Arc Length and Area of a Sector</vt:lpstr>
      <vt:lpstr>Practice</vt:lpstr>
      <vt:lpstr>Practice</vt:lpstr>
      <vt:lpstr>Practice</vt:lpstr>
      <vt:lpstr>Group Practice:</vt:lpstr>
      <vt:lpstr>Group Practice:</vt:lpstr>
      <vt:lpstr>Group Practice:</vt:lpstr>
      <vt:lpstr>Group Practice:</vt:lpstr>
      <vt:lpstr>Group Practice:</vt:lpstr>
      <vt:lpstr>Group Practice:</vt:lpstr>
      <vt:lpstr>Group Practice:</vt:lpstr>
      <vt:lpstr>Group Practice:</vt:lpstr>
      <vt:lpstr>Group Practice:</vt:lpstr>
      <vt:lpstr>Group Practice:</vt:lpstr>
    </vt:vector>
  </TitlesOfParts>
  <Company>TUSD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Unit 10</dc:title>
  <dc:creator>David Leon</dc:creator>
  <cp:lastModifiedBy>David Leon</cp:lastModifiedBy>
  <cp:revision>81</cp:revision>
  <dcterms:created xsi:type="dcterms:W3CDTF">2016-03-10T02:20:21Z</dcterms:created>
  <dcterms:modified xsi:type="dcterms:W3CDTF">2016-03-17T23:40:07Z</dcterms:modified>
</cp:coreProperties>
</file>