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4" r:id="rId5"/>
    <p:sldId id="262" r:id="rId6"/>
    <p:sldId id="263" r:id="rId7"/>
    <p:sldId id="259" r:id="rId8"/>
    <p:sldId id="260" r:id="rId9"/>
    <p:sldId id="270" r:id="rId10"/>
    <p:sldId id="265" r:id="rId11"/>
    <p:sldId id="266" r:id="rId12"/>
    <p:sldId id="267" r:id="rId13"/>
    <p:sldId id="268" r:id="rId14"/>
    <p:sldId id="269" r:id="rId15"/>
    <p:sldId id="276" r:id="rId16"/>
    <p:sldId id="271" r:id="rId17"/>
    <p:sldId id="277" r:id="rId18"/>
    <p:sldId id="272" r:id="rId19"/>
    <p:sldId id="278" r:id="rId20"/>
    <p:sldId id="273" r:id="rId21"/>
    <p:sldId id="279" r:id="rId22"/>
    <p:sldId id="274" r:id="rId23"/>
    <p:sldId id="280" r:id="rId24"/>
    <p:sldId id="275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E0D2D6-CCF6-4FED-95D0-B45349FF8C00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088004-9E95-4224-B6CF-17329D9BE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3.png"/><Relationship Id="rId4" Type="http://schemas.openxmlformats.org/officeDocument/2006/relationships/image" Target="../media/image19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26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00600"/>
            <a:ext cx="8077200" cy="1066800"/>
          </a:xfrm>
        </p:spPr>
        <p:txBody>
          <a:bodyPr/>
          <a:lstStyle/>
          <a:p>
            <a:r>
              <a:rPr lang="en-US" dirty="0" smtClean="0"/>
              <a:t>Geometry Unit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12-1: Area and Volume of Prisms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876800"/>
          </a:xfrm>
        </p:spPr>
        <p:txBody>
          <a:bodyPr/>
          <a:lstStyle/>
          <a:p>
            <a:r>
              <a:rPr lang="en-US" dirty="0" smtClean="0"/>
              <a:t>Given a right triangular prism, find the</a:t>
            </a:r>
          </a:p>
          <a:p>
            <a:pPr marL="0" indent="0">
              <a:buNone/>
            </a:pPr>
            <a:r>
              <a:rPr lang="en-US" dirty="0" smtClean="0"/>
              <a:t>a.) Lateral Area</a:t>
            </a:r>
          </a:p>
          <a:p>
            <a:pPr marL="0" indent="0">
              <a:buNone/>
            </a:pPr>
            <a:r>
              <a:rPr lang="en-US" dirty="0" smtClean="0"/>
              <a:t>b.) Total Area</a:t>
            </a:r>
          </a:p>
          <a:p>
            <a:pPr marL="0" indent="0">
              <a:buNone/>
            </a:pPr>
            <a:r>
              <a:rPr lang="en-US" dirty="0" smtClean="0"/>
              <a:t>c.) Volume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62400" y="2590800"/>
            <a:ext cx="3200401" cy="3738419"/>
            <a:chOff x="3505199" y="2819400"/>
            <a:chExt cx="3200401" cy="3738419"/>
          </a:xfrm>
        </p:grpSpPr>
        <p:sp>
          <p:nvSpPr>
            <p:cNvPr id="4" name="Isosceles Triangle 3"/>
            <p:cNvSpPr/>
            <p:nvPr/>
          </p:nvSpPr>
          <p:spPr>
            <a:xfrm rot="10800000">
              <a:off x="3505200" y="2819400"/>
              <a:ext cx="3200400" cy="10668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4"/>
            </p:cNvCxnSpPr>
            <p:nvPr/>
          </p:nvCxnSpPr>
          <p:spPr>
            <a:xfrm flipH="1">
              <a:off x="3505199" y="2819400"/>
              <a:ext cx="1" cy="2667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2"/>
            </p:cNvCxnSpPr>
            <p:nvPr/>
          </p:nvCxnSpPr>
          <p:spPr>
            <a:xfrm>
              <a:off x="6705600" y="2819400"/>
              <a:ext cx="0" cy="2671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0"/>
            </p:cNvCxnSpPr>
            <p:nvPr/>
          </p:nvCxnSpPr>
          <p:spPr>
            <a:xfrm>
              <a:off x="5105400" y="3886200"/>
              <a:ext cx="0" cy="2671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05200" y="5491019"/>
              <a:ext cx="1600199" cy="1066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105399" y="5486400"/>
              <a:ext cx="1600201" cy="10714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05199" y="5491019"/>
              <a:ext cx="3200401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>
            <a:stCxn id="4" idx="3"/>
            <a:endCxn id="4" idx="0"/>
          </p:cNvCxnSpPr>
          <p:nvPr/>
        </p:nvCxnSpPr>
        <p:spPr>
          <a:xfrm>
            <a:off x="5562601" y="2590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62600" y="27432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715000" y="2590800"/>
            <a:ext cx="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20855" y="220995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10.5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282170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6.5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2971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3585865"/>
            <a:ext cx="533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08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Example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=(6.5+7+10.5)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  <a:blipFill rotWithShape="1">
                <a:blip r:embed="rId2"/>
                <a:stretch>
                  <a:fillRect l="-378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=360+2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×10.5×4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=360+42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𝟒𝟎𝟐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3600" t="-1200" r="-3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×10.5×4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𝟑𝟏𝟓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 r="-5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2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876800"/>
          </a:xfrm>
        </p:spPr>
        <p:txBody>
          <a:bodyPr/>
          <a:lstStyle/>
          <a:p>
            <a:r>
              <a:rPr lang="en-US" dirty="0" smtClean="0"/>
              <a:t>Given a right trapezoidal prism, find the</a:t>
            </a:r>
          </a:p>
          <a:p>
            <a:pPr marL="0" indent="0">
              <a:buNone/>
            </a:pPr>
            <a:r>
              <a:rPr lang="en-US" dirty="0" smtClean="0"/>
              <a:t>a.) Lateral Area</a:t>
            </a:r>
          </a:p>
          <a:p>
            <a:pPr marL="0" indent="0">
              <a:buNone/>
            </a:pPr>
            <a:r>
              <a:rPr lang="en-US" dirty="0" smtClean="0"/>
              <a:t>b.) Total Area</a:t>
            </a:r>
          </a:p>
          <a:p>
            <a:pPr marL="0" indent="0">
              <a:buNone/>
            </a:pPr>
            <a:r>
              <a:rPr lang="en-US" dirty="0" smtClean="0"/>
              <a:t>c.) Volume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038600" y="2302664"/>
            <a:ext cx="3229263" cy="3952184"/>
            <a:chOff x="3811155" y="2297333"/>
            <a:chExt cx="3229263" cy="3952184"/>
          </a:xfrm>
        </p:grpSpPr>
        <p:grpSp>
          <p:nvGrpSpPr>
            <p:cNvPr id="48" name="Group 47"/>
            <p:cNvGrpSpPr/>
            <p:nvPr/>
          </p:nvGrpSpPr>
          <p:grpSpPr>
            <a:xfrm>
              <a:off x="3811155" y="2692400"/>
              <a:ext cx="2695864" cy="3557117"/>
              <a:chOff x="3719945" y="2388716"/>
              <a:chExt cx="2695864" cy="3557117"/>
            </a:xfrm>
          </p:grpSpPr>
          <p:sp>
            <p:nvSpPr>
              <p:cNvPr id="5" name="Trapezoid 4"/>
              <p:cNvSpPr/>
              <p:nvPr/>
            </p:nvSpPr>
            <p:spPr>
              <a:xfrm rot="10800000">
                <a:off x="3721100" y="2388716"/>
                <a:ext cx="2667000" cy="1069032"/>
              </a:xfrm>
              <a:prstGeom prst="trapezoid">
                <a:avLst>
                  <a:gd name="adj" fmla="val 713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3719945" y="2388716"/>
                <a:ext cx="2695864" cy="3557117"/>
                <a:chOff x="3719945" y="2388716"/>
                <a:chExt cx="2695864" cy="3557117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3719945" y="2388716"/>
                  <a:ext cx="0" cy="249254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388100" y="2388716"/>
                  <a:ext cx="1270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475019" y="3457749"/>
                  <a:ext cx="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638800" y="3457749"/>
                  <a:ext cx="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719945" y="4881265"/>
                  <a:ext cx="755074" cy="106456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5638800" y="4876801"/>
                  <a:ext cx="777009" cy="106903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4475019" y="5945833"/>
                  <a:ext cx="1163781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3721100" y="4881265"/>
                  <a:ext cx="2673350" cy="1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1" name="Straight Connector 20"/>
            <p:cNvCxnSpPr/>
            <p:nvPr/>
          </p:nvCxnSpPr>
          <p:spPr>
            <a:xfrm>
              <a:off x="4801755" y="2692400"/>
              <a:ext cx="0" cy="10668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01755" y="2830427"/>
              <a:ext cx="152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954155" y="2678027"/>
              <a:ext cx="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896428" y="2297333"/>
              <a:ext cx="5899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12</a:t>
              </a:r>
              <a:endParaRPr lang="en-US" sz="2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00600" y="295555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530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6</a:t>
              </a:r>
              <a:endParaRPr lang="en-US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43600" y="322118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07019" y="3929842"/>
              <a:ext cx="533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10</a:t>
              </a:r>
              <a:endParaRPr lang="en-US" sz="24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62400" y="3200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265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Example #2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" y="1676400"/>
                <a:ext cx="2895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=(5+5+6+12)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𝟐𝟖𝟎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" y="1676400"/>
                <a:ext cx="2895600" cy="4572000"/>
              </a:xfrm>
              <a:blipFill rotWithShape="1">
                <a:blip r:embed="rId2"/>
                <a:stretch>
                  <a:fillRect l="-463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=280+2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×4×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(6+12)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=280+72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𝟑𝟓𝟐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200" t="-1333" r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4×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(6+12)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8575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579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105400"/>
          </a:xfrm>
        </p:spPr>
        <p:txBody>
          <a:bodyPr/>
          <a:lstStyle/>
          <a:p>
            <a:r>
              <a:rPr lang="en-US" dirty="0" smtClean="0"/>
              <a:t>For each of the following right prisms, find the </a:t>
            </a:r>
          </a:p>
          <a:p>
            <a:pPr marL="0" indent="0">
              <a:buNone/>
            </a:pPr>
            <a:r>
              <a:rPr lang="en-US" dirty="0"/>
              <a:t>a.) Lateral </a:t>
            </a:r>
            <a:r>
              <a:rPr lang="en-US" dirty="0" smtClean="0"/>
              <a:t>Area		1.)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b.) Total Area</a:t>
            </a:r>
          </a:p>
          <a:p>
            <a:pPr marL="0" indent="0">
              <a:buNone/>
            </a:pPr>
            <a:r>
              <a:rPr lang="en-US" dirty="0"/>
              <a:t>c.) Volume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68091" y="2590800"/>
            <a:ext cx="3200401" cy="3738419"/>
            <a:chOff x="3505199" y="2819400"/>
            <a:chExt cx="3200401" cy="3738419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3505200" y="2819400"/>
              <a:ext cx="3200400" cy="10668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4"/>
            </p:cNvCxnSpPr>
            <p:nvPr/>
          </p:nvCxnSpPr>
          <p:spPr>
            <a:xfrm flipH="1">
              <a:off x="3505199" y="2819400"/>
              <a:ext cx="1" cy="2667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>
              <a:off x="6705600" y="2819400"/>
              <a:ext cx="0" cy="2671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0"/>
            </p:cNvCxnSpPr>
            <p:nvPr/>
          </p:nvCxnSpPr>
          <p:spPr>
            <a:xfrm>
              <a:off x="5105400" y="3886200"/>
              <a:ext cx="0" cy="2671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05200" y="5491019"/>
              <a:ext cx="1600199" cy="1066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105399" y="5486400"/>
              <a:ext cx="1600201" cy="10714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05199" y="5491019"/>
              <a:ext cx="3200401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>
            <a:stCxn id="5" idx="3"/>
            <a:endCxn id="5" idx="0"/>
          </p:cNvCxnSpPr>
          <p:nvPr/>
        </p:nvCxnSpPr>
        <p:spPr>
          <a:xfrm>
            <a:off x="6068292" y="2590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68291" y="27432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20691" y="2590800"/>
            <a:ext cx="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39691" y="2205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68291" y="281016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84109" y="3048000"/>
            <a:ext cx="637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07082" y="2971800"/>
            <a:ext cx="561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92291" y="3585865"/>
            <a:ext cx="533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01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=(16+10+10)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=36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=540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  <a:blipFill rotWithShape="1">
                <a:blip r:embed="rId2"/>
                <a:stretch>
                  <a:fillRect l="-378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=540+2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×16×6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=540+96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𝟔𝟑𝟔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36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×16×6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𝟕𝟐𝟎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105400"/>
          </a:xfrm>
        </p:spPr>
        <p:txBody>
          <a:bodyPr/>
          <a:lstStyle/>
          <a:p>
            <a:r>
              <a:rPr lang="en-US" dirty="0" smtClean="0"/>
              <a:t>For each of the following right prisms, find the </a:t>
            </a:r>
          </a:p>
          <a:p>
            <a:pPr marL="0" indent="0">
              <a:buNone/>
            </a:pPr>
            <a:r>
              <a:rPr lang="en-US" dirty="0"/>
              <a:t>a.) Lateral </a:t>
            </a:r>
            <a:r>
              <a:rPr lang="en-US" dirty="0" smtClean="0"/>
              <a:t>Area		2.)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b.) Total Area</a:t>
            </a:r>
          </a:p>
          <a:p>
            <a:pPr marL="0" indent="0">
              <a:buNone/>
            </a:pPr>
            <a:r>
              <a:rPr lang="en-US" dirty="0"/>
              <a:t>c.) Volume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47144" y="2781376"/>
            <a:ext cx="2743200" cy="2400224"/>
            <a:chOff x="5867400" y="4038600"/>
            <a:chExt cx="2286000" cy="198120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038600"/>
              <a:ext cx="1990574" cy="198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772400" y="4567535"/>
                  <a:ext cx="381000" cy="3810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0" y="4567535"/>
                  <a:ext cx="381000" cy="38106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542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#2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=4(5)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  <a:blipFill rotWithShape="1">
                <a:blip r:embed="rId2"/>
                <a:stretch>
                  <a:fillRect l="-441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=100+2(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=100+50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𝟏𝟓𝟎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200" t="-1333" r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𝟏𝟐𝟓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105400"/>
          </a:xfrm>
        </p:spPr>
        <p:txBody>
          <a:bodyPr/>
          <a:lstStyle/>
          <a:p>
            <a:r>
              <a:rPr lang="en-US" dirty="0" smtClean="0"/>
              <a:t>For each of the following right prisms, find the </a:t>
            </a:r>
          </a:p>
          <a:p>
            <a:pPr marL="0" indent="0">
              <a:buNone/>
            </a:pPr>
            <a:r>
              <a:rPr lang="en-US" dirty="0"/>
              <a:t>a.) Lateral </a:t>
            </a:r>
            <a:r>
              <a:rPr lang="en-US" dirty="0" smtClean="0"/>
              <a:t>Area		3.)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b.) Total Area</a:t>
            </a:r>
          </a:p>
          <a:p>
            <a:pPr marL="0" indent="0">
              <a:buNone/>
            </a:pPr>
            <a:r>
              <a:rPr lang="en-US" dirty="0"/>
              <a:t>c.) Volume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24400" y="2743200"/>
            <a:ext cx="3581400" cy="2438400"/>
            <a:chOff x="4724400" y="2743200"/>
            <a:chExt cx="3581400" cy="2438400"/>
          </a:xfrm>
        </p:grpSpPr>
        <p:grpSp>
          <p:nvGrpSpPr>
            <p:cNvPr id="2060" name="Group 2059"/>
            <p:cNvGrpSpPr/>
            <p:nvPr/>
          </p:nvGrpSpPr>
          <p:grpSpPr>
            <a:xfrm>
              <a:off x="4724400" y="2743200"/>
              <a:ext cx="3581400" cy="2438400"/>
              <a:chOff x="4724400" y="2743200"/>
              <a:chExt cx="3581400" cy="243840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2743200"/>
                <a:ext cx="3276600" cy="20950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53" name="Straight Connector 52"/>
              <p:cNvCxnSpPr/>
              <p:nvPr/>
            </p:nvCxnSpPr>
            <p:spPr>
              <a:xfrm>
                <a:off x="7386782" y="3015750"/>
                <a:ext cx="30941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386782" y="2766554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5943600" y="4719935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𝟔</m:t>
                          </m:r>
                        </m:oMath>
                      </m:oMathPara>
                    </a14:m>
                    <a:endParaRPr lang="en-US" sz="2400" b="1" i="1" dirty="0"/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4719935"/>
                    <a:ext cx="45720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7770091" y="4114800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oMath>
                      </m:oMathPara>
                    </a14:m>
                    <a:endParaRPr lang="en-US" sz="2400" b="1" i="1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0091" y="4114800"/>
                    <a:ext cx="45720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7239000" y="2967335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oMath>
                      </m:oMathPara>
                    </a14:m>
                    <a:endParaRPr lang="en-US" sz="2400" b="1" i="1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39000" y="2967335"/>
                    <a:ext cx="457200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10526" r="-26667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7848600" y="3331393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oMath>
                      </m:oMathPara>
                    </a14:m>
                    <a:endParaRPr lang="en-US" sz="2400" b="1" i="1" dirty="0"/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8600" y="3331393"/>
                    <a:ext cx="457200" cy="46166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48" name="Straight Connector 2047"/>
              <p:cNvCxnSpPr/>
              <p:nvPr/>
            </p:nvCxnSpPr>
            <p:spPr>
              <a:xfrm>
                <a:off x="5029200" y="2743200"/>
                <a:ext cx="2895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1" name="Straight Connector 2050"/>
              <p:cNvCxnSpPr/>
              <p:nvPr/>
            </p:nvCxnSpPr>
            <p:spPr>
              <a:xfrm flipV="1">
                <a:off x="4800600" y="2743200"/>
                <a:ext cx="228600" cy="6858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4" name="Straight Connector 2053"/>
              <p:cNvCxnSpPr/>
              <p:nvPr/>
            </p:nvCxnSpPr>
            <p:spPr>
              <a:xfrm flipV="1">
                <a:off x="7696200" y="2766554"/>
                <a:ext cx="228600" cy="6624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9" name="Straight Connector 2058"/>
              <p:cNvCxnSpPr/>
              <p:nvPr/>
            </p:nvCxnSpPr>
            <p:spPr>
              <a:xfrm>
                <a:off x="4800600" y="3468255"/>
                <a:ext cx="2895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flipV="1">
              <a:off x="7696200" y="2743200"/>
              <a:ext cx="0" cy="725055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42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#3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=(6+6+4+4)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76400"/>
                <a:ext cx="2895600" cy="4572000"/>
              </a:xfrm>
              <a:blipFill rotWithShape="1">
                <a:blip r:embed="rId2"/>
                <a:stretch>
                  <a:fillRect l="-441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=60+2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×6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=60+24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𝟖𝟒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200" t="-1333" r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and Volume of Prisms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identify the different types of prisms, as well as the equations for their area and volume.</a:t>
            </a:r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find the areas and volume of  prisms.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2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105400"/>
          </a:xfrm>
        </p:spPr>
        <p:txBody>
          <a:bodyPr/>
          <a:lstStyle/>
          <a:p>
            <a:r>
              <a:rPr lang="en-US" dirty="0"/>
              <a:t>For each of the following right prisms, find the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a.) Lateral </a:t>
            </a:r>
            <a:r>
              <a:rPr lang="en-US" dirty="0" smtClean="0"/>
              <a:t>Area		</a:t>
            </a:r>
            <a:r>
              <a:rPr lang="en-US" dirty="0"/>
              <a:t> 4.)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.) Total Area</a:t>
            </a:r>
          </a:p>
          <a:p>
            <a:pPr marL="0" indent="0">
              <a:buNone/>
            </a:pPr>
            <a:r>
              <a:rPr lang="en-US" dirty="0"/>
              <a:t>c.) Volume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95800" y="2667000"/>
            <a:ext cx="3886200" cy="1981200"/>
            <a:chOff x="4495800" y="2667000"/>
            <a:chExt cx="3886200" cy="1981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667000"/>
              <a:ext cx="3596522" cy="167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919988" y="418653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𝟗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9988" y="4186535"/>
                  <a:ext cx="45720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7650018" y="3793058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0018" y="3793058"/>
                  <a:ext cx="4572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7924800" y="3040601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4800" y="3040601"/>
                  <a:ext cx="4572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029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#4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76400"/>
                <a:ext cx="31242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=(9+9+5+5)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𝟏𝟏𝟐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76400"/>
                <a:ext cx="3124200" cy="4572000"/>
              </a:xfrm>
              <a:blipFill rotWithShape="1">
                <a:blip r:embed="rId2"/>
                <a:stretch>
                  <a:fillRect l="-4094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=112+2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=112+90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𝟐𝟎𝟐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200" t="-1333" r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𝟏𝟖𝟎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7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105400"/>
              </a:xfrm>
            </p:spPr>
            <p:txBody>
              <a:bodyPr/>
              <a:lstStyle/>
              <a:p>
                <a:r>
                  <a:rPr lang="en-US" dirty="0" smtClean="0"/>
                  <a:t>For the following right prisms, you are given lateral area or the volume. First find the height, then find the remaining values.	5.) 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Volume: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=330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105400"/>
              </a:xfrm>
              <a:blipFill rotWithShape="1">
                <a:blip r:embed="rId2"/>
                <a:stretch>
                  <a:fillRect l="-1486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354945" y="2570607"/>
            <a:ext cx="3229263" cy="3952184"/>
            <a:chOff x="3811155" y="2297333"/>
            <a:chExt cx="3229263" cy="3952184"/>
          </a:xfrm>
        </p:grpSpPr>
        <p:grpSp>
          <p:nvGrpSpPr>
            <p:cNvPr id="5" name="Group 4"/>
            <p:cNvGrpSpPr/>
            <p:nvPr/>
          </p:nvGrpSpPr>
          <p:grpSpPr>
            <a:xfrm>
              <a:off x="3811155" y="2692400"/>
              <a:ext cx="2695864" cy="3557117"/>
              <a:chOff x="3719945" y="2388716"/>
              <a:chExt cx="2695864" cy="3557117"/>
            </a:xfrm>
          </p:grpSpPr>
          <p:sp>
            <p:nvSpPr>
              <p:cNvPr id="15" name="Trapezoid 14"/>
              <p:cNvSpPr/>
              <p:nvPr/>
            </p:nvSpPr>
            <p:spPr>
              <a:xfrm rot="10800000">
                <a:off x="3721100" y="2388716"/>
                <a:ext cx="2667000" cy="1069032"/>
              </a:xfrm>
              <a:prstGeom prst="trapezoid">
                <a:avLst>
                  <a:gd name="adj" fmla="val 713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719945" y="2388716"/>
                <a:ext cx="2695864" cy="3557117"/>
                <a:chOff x="3719945" y="2388716"/>
                <a:chExt cx="2695864" cy="3557117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19945" y="2388716"/>
                  <a:ext cx="0" cy="249254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388100" y="2388716"/>
                  <a:ext cx="1270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475019" y="3457749"/>
                  <a:ext cx="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638800" y="3457749"/>
                  <a:ext cx="0" cy="24880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3719945" y="4881265"/>
                  <a:ext cx="755074" cy="106456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5638800" y="4876801"/>
                  <a:ext cx="777009" cy="106903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475019" y="5945833"/>
                  <a:ext cx="1163781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3721100" y="4881265"/>
                  <a:ext cx="2673350" cy="1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" name="Straight Connector 5"/>
            <p:cNvCxnSpPr/>
            <p:nvPr/>
          </p:nvCxnSpPr>
          <p:spPr>
            <a:xfrm>
              <a:off x="4561610" y="2692400"/>
              <a:ext cx="0" cy="10668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561610" y="2830427"/>
              <a:ext cx="152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714010" y="2678027"/>
              <a:ext cx="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896428" y="2297333"/>
              <a:ext cx="5899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15</a:t>
              </a:r>
              <a:endParaRPr lang="en-US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61610" y="2927126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30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7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3600" y="322118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507019" y="3929842"/>
                  <a:ext cx="5333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</a:rPr>
                          <m:t>𝒉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7019" y="3929842"/>
                  <a:ext cx="533399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18391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962400" y="3200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521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#5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0" y="1600200"/>
                <a:ext cx="2895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=(15+7+5+5)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=32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𝟑𝟐𝟎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0" y="1600200"/>
                <a:ext cx="2895600" cy="4572000"/>
              </a:xfrm>
              <a:blipFill rotWithShape="1">
                <a:blip r:embed="rId2"/>
                <a:stretch>
                  <a:fillRect l="-4421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60960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=320+2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×3×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(7+15)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=320+66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𝟑𝟖𝟔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6096000" y="1676400"/>
                <a:ext cx="3048000" cy="4572000"/>
              </a:xfrm>
              <a:blipFill rotWithShape="1">
                <a:blip r:embed="rId3"/>
                <a:stretch>
                  <a:fillRect l="-4200" t="-1333" r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8575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579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/>
              <p:cNvSpPr txBox="1">
                <a:spLocks/>
              </p:cNvSpPr>
              <p:nvPr/>
            </p:nvSpPr>
            <p:spPr>
              <a:xfrm>
                <a:off x="-1438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Height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330=3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+1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330=33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𝒉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38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 r="-5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8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105400"/>
              </a:xfrm>
            </p:spPr>
            <p:txBody>
              <a:bodyPr/>
              <a:lstStyle/>
              <a:p>
                <a:r>
                  <a:rPr lang="en-US" dirty="0" smtClean="0"/>
                  <a:t>For the following right prisms, you are given lateral area or the volume. First find the height, then find the remaining values.	6.) 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Lateral Area: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.=66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105400"/>
              </a:xfrm>
              <a:blipFill rotWithShape="1">
                <a:blip r:embed="rId2"/>
                <a:stretch>
                  <a:fillRect l="-1486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419600" y="3048000"/>
            <a:ext cx="3886200" cy="1985665"/>
            <a:chOff x="4419600" y="3048000"/>
            <a:chExt cx="3886200" cy="1985665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3048000"/>
              <a:ext cx="3596522" cy="167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919988" y="4572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𝟗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9988" y="4572000"/>
                  <a:ext cx="4572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558922" y="4243331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8922" y="4243331"/>
                  <a:ext cx="4572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526" r="-26667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848600" y="333315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𝒉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8600" y="3333154"/>
                  <a:ext cx="45720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0526" r="-2933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521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#6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00200"/>
                <a:ext cx="31242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𝑝h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66=(9+9+2+2)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66=22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𝒉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00200"/>
                <a:ext cx="3124200" cy="4572000"/>
              </a:xfrm>
              <a:blipFill rotWithShape="1">
                <a:blip r:embed="rId2"/>
                <a:stretch>
                  <a:fillRect l="-4094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=66+2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=66+36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𝟏𝟎𝟐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200" t="-1333" r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Prisms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2819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be examining 3 dimensional figures. </a:t>
            </a:r>
          </a:p>
          <a:p>
            <a:r>
              <a:rPr lang="en-US" sz="2400" dirty="0" smtClean="0"/>
              <a:t>The first figure we will be looking at will be the </a:t>
            </a:r>
            <a:r>
              <a:rPr lang="en-US" sz="2400" b="1" dirty="0" smtClean="0"/>
              <a:t>Prisms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ends of a prism are called the </a:t>
            </a:r>
            <a:r>
              <a:rPr lang="en-US" sz="2400" b="1" dirty="0" smtClean="0"/>
              <a:t>bases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These bases are congruent to each other and are parallel. 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692106" y="3478276"/>
            <a:ext cx="1565694" cy="2933700"/>
            <a:chOff x="3505200" y="3505200"/>
            <a:chExt cx="1905000" cy="3200400"/>
          </a:xfrm>
        </p:grpSpPr>
        <p:sp>
          <p:nvSpPr>
            <p:cNvPr id="7" name="Cube 6"/>
            <p:cNvSpPr/>
            <p:nvPr/>
          </p:nvSpPr>
          <p:spPr>
            <a:xfrm>
              <a:off x="3505200" y="3505200"/>
              <a:ext cx="1905000" cy="32004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05200" y="6172200"/>
              <a:ext cx="457200" cy="5334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962400" y="6172200"/>
              <a:ext cx="144780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62400" y="3505200"/>
              <a:ext cx="0" cy="26670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838200" y="472799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bases</a:t>
            </a:r>
            <a:endParaRPr lang="en-US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798717" y="3733800"/>
            <a:ext cx="2468483" cy="1077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14500" y="5401641"/>
            <a:ext cx="2552700" cy="765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981200" y="3276600"/>
            <a:ext cx="1905000" cy="3200400"/>
            <a:chOff x="3505200" y="3505200"/>
            <a:chExt cx="1905000" cy="3200400"/>
          </a:xfrm>
        </p:grpSpPr>
        <p:sp>
          <p:nvSpPr>
            <p:cNvPr id="22" name="Cube 21"/>
            <p:cNvSpPr/>
            <p:nvPr/>
          </p:nvSpPr>
          <p:spPr>
            <a:xfrm>
              <a:off x="3505200" y="3505200"/>
              <a:ext cx="1905000" cy="32004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3505200" y="6172200"/>
              <a:ext cx="457200" cy="5334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962400" y="6172200"/>
              <a:ext cx="144780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962400" y="3505200"/>
              <a:ext cx="0" cy="26670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Prisms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205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faces of the prism that are not its bases are known as its </a:t>
            </a:r>
            <a:r>
              <a:rPr lang="en-US" sz="2400" b="1" dirty="0" smtClean="0"/>
              <a:t>lateral faces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Adjacent lateral faces intersect in parallel segments called </a:t>
            </a:r>
            <a:r>
              <a:rPr lang="en-US" sz="2400" b="1" dirty="0" smtClean="0"/>
              <a:t>lateral edges. </a:t>
            </a:r>
          </a:p>
          <a:p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048000" y="5265003"/>
            <a:ext cx="1752601" cy="1689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96428" y="52650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Lateral Face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endCxn id="22" idx="5"/>
          </p:cNvCxnSpPr>
          <p:nvPr/>
        </p:nvCxnSpPr>
        <p:spPr>
          <a:xfrm flipH="1" flipV="1">
            <a:off x="3886200" y="4638675"/>
            <a:ext cx="1333500" cy="196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33555" y="426510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Lateral Edge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24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1905000" y="3429000"/>
            <a:ext cx="2362200" cy="6096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Prisms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</a:t>
            </a:r>
            <a:r>
              <a:rPr lang="en-US" sz="2400" b="1" dirty="0" smtClean="0"/>
              <a:t>altitude</a:t>
            </a:r>
            <a:r>
              <a:rPr lang="en-US" sz="2400" dirty="0" smtClean="0"/>
              <a:t> of a prism is a segment joining the planes that contain the bases.</a:t>
            </a:r>
          </a:p>
          <a:p>
            <a:r>
              <a:rPr lang="en-US" sz="2400" dirty="0" smtClean="0"/>
              <a:t>The length of the altitude is the </a:t>
            </a:r>
            <a:r>
              <a:rPr lang="en-US" sz="2400" b="1" i="1" dirty="0" smtClean="0"/>
              <a:t>height, h</a:t>
            </a:r>
            <a:r>
              <a:rPr lang="en-US" sz="2400" dirty="0" smtClean="0"/>
              <a:t>, of the prism.</a:t>
            </a:r>
            <a:endParaRPr lang="en-US" sz="2400" dirty="0"/>
          </a:p>
        </p:txBody>
      </p:sp>
      <p:sp>
        <p:nvSpPr>
          <p:cNvPr id="8" name="Parallelogram 7"/>
          <p:cNvSpPr/>
          <p:nvPr/>
        </p:nvSpPr>
        <p:spPr>
          <a:xfrm>
            <a:off x="1977529" y="6172200"/>
            <a:ext cx="2362200" cy="6096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3810000"/>
            <a:ext cx="0" cy="24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114800" y="4572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10727" y="4224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Altitude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29000" y="5105400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105400"/>
                <a:ext cx="14478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509497" y="4109029"/>
            <a:ext cx="1046988" cy="1981200"/>
            <a:chOff x="3505200" y="3505200"/>
            <a:chExt cx="1905000" cy="3200400"/>
          </a:xfrm>
        </p:grpSpPr>
        <p:sp>
          <p:nvSpPr>
            <p:cNvPr id="14" name="Cube 13"/>
            <p:cNvSpPr/>
            <p:nvPr/>
          </p:nvSpPr>
          <p:spPr>
            <a:xfrm>
              <a:off x="3505200" y="3505200"/>
              <a:ext cx="1905000" cy="32004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3505200" y="6172200"/>
              <a:ext cx="457200" cy="5334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62400" y="6172200"/>
              <a:ext cx="144780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962400" y="3505200"/>
              <a:ext cx="0" cy="26670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3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What we will be Calculating.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029200"/>
              </a:xfrm>
            </p:spPr>
            <p:txBody>
              <a:bodyPr/>
              <a:lstStyle/>
              <a:p>
                <a:r>
                  <a:rPr lang="en-US" dirty="0" smtClean="0"/>
                  <a:t>For prisms, we will be looking for the following values: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1.) </a:t>
                </a:r>
                <a:r>
                  <a:rPr lang="en-US" u="sng" dirty="0" smtClean="0"/>
                  <a:t>Lateral Area</a:t>
                </a:r>
                <a:r>
                  <a:rPr lang="en-US" dirty="0" smtClean="0"/>
                  <a:t>: Sum of the areas of the lateral faces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2.) </a:t>
                </a:r>
                <a:r>
                  <a:rPr lang="en-US" u="sng" dirty="0" smtClean="0"/>
                  <a:t>Total Area</a:t>
                </a:r>
                <a:r>
                  <a:rPr lang="en-US" dirty="0" smtClean="0"/>
                  <a:t>: The area of the entire prism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b="0" i="0" dirty="0" smtClean="0">
                    <a:latin typeface="+mj-lt"/>
                  </a:rPr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.=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. +2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is the area of each base.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3.) </a:t>
                </a:r>
                <a:r>
                  <a:rPr lang="en-US" u="sng" dirty="0" smtClean="0"/>
                  <a:t>Volume:</a:t>
                </a:r>
                <a:r>
                  <a:rPr lang="en-US" dirty="0" smtClean="0"/>
                  <a:t> The space that can be contained within the prism.</a:t>
                </a:r>
                <a:endParaRPr lang="en-US" u="sng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5029200"/>
              </a:xfrm>
              <a:blipFill rotWithShape="1">
                <a:blip r:embed="rId2"/>
                <a:stretch>
                  <a:fillRect l="-1486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29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Area of a Prism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953000"/>
              </a:xfrm>
            </p:spPr>
            <p:txBody>
              <a:bodyPr/>
              <a:lstStyle/>
              <a:p>
                <a:r>
                  <a:rPr lang="en-US" sz="2800" b="1" u="sng" dirty="0" smtClean="0"/>
                  <a:t>Theorem 12-1</a:t>
                </a:r>
                <a:r>
                  <a:rPr lang="en-US" sz="2800" b="1" dirty="0" smtClean="0"/>
                  <a:t>: </a:t>
                </a:r>
                <a:r>
                  <a:rPr lang="en-US" sz="2800" dirty="0" smtClean="0"/>
                  <a:t>The lateral area of a right prism equals </a:t>
                </a:r>
              </a:p>
              <a:p>
                <a:endParaRPr lang="en-US" u="sng" dirty="0"/>
              </a:p>
              <a:p>
                <a:endParaRPr lang="en-US" u="sng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Equation: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𝑝h</m:t>
                    </m:r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953000"/>
              </a:xfrm>
              <a:blipFill rotWithShape="1">
                <a:blip r:embed="rId2"/>
                <a:stretch>
                  <a:fillRect l="-1571" t="-1232" r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187406" y="3155111"/>
            <a:ext cx="1905000" cy="3200400"/>
            <a:chOff x="3505200" y="3505200"/>
            <a:chExt cx="1905000" cy="3200400"/>
          </a:xfrm>
        </p:grpSpPr>
        <p:sp>
          <p:nvSpPr>
            <p:cNvPr id="5" name="Cube 4"/>
            <p:cNvSpPr/>
            <p:nvPr/>
          </p:nvSpPr>
          <p:spPr>
            <a:xfrm>
              <a:off x="3505200" y="3505200"/>
              <a:ext cx="1905000" cy="32004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3505200" y="6172200"/>
              <a:ext cx="457200" cy="5334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62400" y="6172200"/>
              <a:ext cx="144780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62400" y="3505200"/>
              <a:ext cx="0" cy="26670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219200" y="443214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bases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09800" y="3352800"/>
            <a:ext cx="2667000" cy="1135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5078476"/>
            <a:ext cx="2667000" cy="10103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19800" y="4165445"/>
                <a:ext cx="6893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65445"/>
                <a:ext cx="689394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r="-2743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33400" y="2048048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perimeter of a base times the height of the prism. </a:t>
            </a:r>
          </a:p>
        </p:txBody>
      </p:sp>
    </p:spTree>
    <p:extLst>
      <p:ext uri="{BB962C8B-B14F-4D97-AF65-F5344CB8AC3E}">
        <p14:creationId xmlns:p14="http://schemas.microsoft.com/office/powerpoint/2010/main" val="237647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Volume of a Prism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953000"/>
              </a:xfrm>
            </p:spPr>
            <p:txBody>
              <a:bodyPr/>
              <a:lstStyle/>
              <a:p>
                <a:r>
                  <a:rPr lang="en-US" b="1" u="sng" dirty="0" smtClean="0"/>
                  <a:t>Theorem 12-2</a:t>
                </a:r>
                <a:r>
                  <a:rPr lang="en-US" b="1" dirty="0" smtClean="0"/>
                  <a:t>: </a:t>
                </a:r>
                <a:r>
                  <a:rPr lang="en-US" dirty="0" smtClean="0"/>
                  <a:t>The volume of a right prism equals</a:t>
                </a:r>
              </a:p>
              <a:p>
                <a:pPr marL="0" indent="0">
                  <a:buNone/>
                </a:pPr>
                <a:endParaRPr lang="en-US" u="sng" dirty="0" smtClean="0"/>
              </a:p>
              <a:p>
                <a:pPr marL="0" indent="0">
                  <a:buNone/>
                </a:pPr>
                <a:endParaRPr lang="en-US" u="sng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Equation: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𝐵h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953000"/>
              </a:xfrm>
              <a:blipFill rotWithShape="1">
                <a:blip r:embed="rId2"/>
                <a:stretch>
                  <a:fillRect l="-1571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187406" y="3155111"/>
            <a:ext cx="1905000" cy="3200400"/>
            <a:chOff x="3505200" y="3505200"/>
            <a:chExt cx="1905000" cy="3200400"/>
          </a:xfrm>
        </p:grpSpPr>
        <p:sp>
          <p:nvSpPr>
            <p:cNvPr id="10" name="Cube 9"/>
            <p:cNvSpPr/>
            <p:nvPr/>
          </p:nvSpPr>
          <p:spPr>
            <a:xfrm>
              <a:off x="3505200" y="3505200"/>
              <a:ext cx="1905000" cy="32004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505200" y="6172200"/>
              <a:ext cx="457200" cy="5334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962400" y="6172200"/>
              <a:ext cx="144780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62400" y="3505200"/>
              <a:ext cx="0" cy="26670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19200" y="443214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bases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09800" y="3352800"/>
            <a:ext cx="2667000" cy="1135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09800" y="5078476"/>
            <a:ext cx="2667000" cy="10103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19800" y="4165445"/>
                <a:ext cx="6893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65445"/>
                <a:ext cx="689394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r="-2743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09600" y="2052191"/>
            <a:ext cx="75438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/>
              <a:t>the area of a base times the height of the prism.</a:t>
            </a:r>
          </a:p>
        </p:txBody>
      </p:sp>
    </p:spTree>
    <p:extLst>
      <p:ext uri="{BB962C8B-B14F-4D97-AF65-F5344CB8AC3E}">
        <p14:creationId xmlns:p14="http://schemas.microsoft.com/office/powerpoint/2010/main" val="246640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/>
          <a:lstStyle/>
          <a:p>
            <a:r>
              <a:rPr lang="en-US" dirty="0" smtClean="0"/>
              <a:t>Cubes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3657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A rectangular prism with square faces is known as a </a:t>
                </a:r>
                <a:r>
                  <a:rPr lang="en-US" sz="2400" b="1" dirty="0" smtClean="0"/>
                  <a:t>cube.</a:t>
                </a:r>
              </a:p>
              <a:p>
                <a:r>
                  <a:rPr lang="en-US" sz="2400" dirty="0" smtClean="0"/>
                  <a:t>Since each face is a square, then all of its edges have equal length.</a:t>
                </a:r>
              </a:p>
              <a:p>
                <a:r>
                  <a:rPr lang="en-US" sz="2400" dirty="0" smtClean="0"/>
                  <a:t>The lateral and total areas are found using the same formulas given.</a:t>
                </a:r>
              </a:p>
              <a:p>
                <a:r>
                  <a:rPr lang="en-US" sz="2400" dirty="0" smtClean="0"/>
                  <a:t>The volume however can be simplified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𝑽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	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400" dirty="0" smtClean="0"/>
                  <a:t> represents a single edge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613648" cy="3657600"/>
              </a:xfrm>
              <a:blipFill rotWithShape="1">
                <a:blip r:embed="rId2"/>
                <a:stretch>
                  <a:fillRect l="-10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719686" y="4267200"/>
            <a:ext cx="2509913" cy="2133600"/>
            <a:chOff x="5867400" y="4038600"/>
            <a:chExt cx="2286000" cy="1981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038600"/>
              <a:ext cx="1990574" cy="198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772400" y="4567535"/>
                  <a:ext cx="38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𝒆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0" y="4567535"/>
                  <a:ext cx="3810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67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501</TotalTime>
  <Words>1001</Words>
  <Application>Microsoft Office PowerPoint</Application>
  <PresentationFormat>On-screen Show 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Geometry Unit 11</vt:lpstr>
      <vt:lpstr>Area and Volume of Prisms</vt:lpstr>
      <vt:lpstr>Prisms</vt:lpstr>
      <vt:lpstr>Prisms</vt:lpstr>
      <vt:lpstr>Prisms</vt:lpstr>
      <vt:lpstr>What we will be Calculating.</vt:lpstr>
      <vt:lpstr>Area of a Prism</vt:lpstr>
      <vt:lpstr>Volume of a Prism</vt:lpstr>
      <vt:lpstr>Cubes</vt:lpstr>
      <vt:lpstr>Example</vt:lpstr>
      <vt:lpstr>Example #1 Solution</vt:lpstr>
      <vt:lpstr>Example</vt:lpstr>
      <vt:lpstr>Example #2 Solution</vt:lpstr>
      <vt:lpstr>Group Practice</vt:lpstr>
      <vt:lpstr>Group #1 Solution</vt:lpstr>
      <vt:lpstr>Group Practice</vt:lpstr>
      <vt:lpstr>Group #2 Solution</vt:lpstr>
      <vt:lpstr>Group Practice</vt:lpstr>
      <vt:lpstr>Group #3 Solution</vt:lpstr>
      <vt:lpstr>Group Practice</vt:lpstr>
      <vt:lpstr>Group #4 Solution</vt:lpstr>
      <vt:lpstr>Group Practice</vt:lpstr>
      <vt:lpstr>Group #5 Solution</vt:lpstr>
      <vt:lpstr>Group Practice</vt:lpstr>
      <vt:lpstr>Group #6 Solution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11</dc:title>
  <dc:creator>David Leon</dc:creator>
  <cp:lastModifiedBy>David Leon</cp:lastModifiedBy>
  <cp:revision>52</cp:revision>
  <dcterms:created xsi:type="dcterms:W3CDTF">2016-03-30T21:58:58Z</dcterms:created>
  <dcterms:modified xsi:type="dcterms:W3CDTF">2016-04-03T21:00:43Z</dcterms:modified>
</cp:coreProperties>
</file>