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6" r:id="rId2"/>
    <p:sldId id="258" r:id="rId3"/>
    <p:sldId id="261" r:id="rId4"/>
    <p:sldId id="262" r:id="rId5"/>
    <p:sldId id="263" r:id="rId6"/>
    <p:sldId id="259" r:id="rId7"/>
    <p:sldId id="260" r:id="rId8"/>
    <p:sldId id="264" r:id="rId9"/>
    <p:sldId id="271" r:id="rId10"/>
    <p:sldId id="265" r:id="rId11"/>
    <p:sldId id="280" r:id="rId12"/>
    <p:sldId id="266" r:id="rId13"/>
    <p:sldId id="281" r:id="rId14"/>
    <p:sldId id="267" r:id="rId15"/>
    <p:sldId id="282" r:id="rId16"/>
    <p:sldId id="268" r:id="rId17"/>
    <p:sldId id="288" r:id="rId18"/>
    <p:sldId id="269" r:id="rId19"/>
    <p:sldId id="284" r:id="rId20"/>
    <p:sldId id="270" r:id="rId21"/>
    <p:sldId id="285" r:id="rId22"/>
    <p:sldId id="278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19B32-66D2-4AB2-9937-C712166C438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3546C-94D0-4C46-A55C-9E0B2E71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546C-94D0-4C46-A55C-9E0B2E710F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3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546C-94D0-4C46-A55C-9E0B2E710F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546C-94D0-4C46-A55C-9E0B2E710F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E7F8433-4DEA-42E9-A746-22E96DFABA32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FF52F4B-908C-4711-926D-75E83DBFE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12-2: Area and Volume of Pyramids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Unit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6772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the following regular pyramids, First find the values listed, then find the </a:t>
            </a:r>
          </a:p>
          <a:p>
            <a:pPr marL="45720" indent="0">
              <a:buNone/>
            </a:pPr>
            <a:r>
              <a:rPr lang="en-US" dirty="0"/>
              <a:t>a.) Lateral Area	</a:t>
            </a:r>
            <a:r>
              <a:rPr lang="en-US" dirty="0" smtClean="0"/>
              <a:t>2.)</a:t>
            </a:r>
            <a:r>
              <a:rPr lang="en-US" dirty="0"/>
              <a:t>	</a:t>
            </a:r>
          </a:p>
          <a:p>
            <a:pPr marL="45720" indent="0">
              <a:buNone/>
            </a:pPr>
            <a:r>
              <a:rPr lang="en-US" dirty="0"/>
              <a:t>b.) Total Area</a:t>
            </a:r>
          </a:p>
          <a:p>
            <a:pPr marL="45720" indent="0">
              <a:buNone/>
            </a:pPr>
            <a:r>
              <a:rPr lang="en-US" dirty="0"/>
              <a:t>c.) Volume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59598" y="2514600"/>
            <a:ext cx="3026902" cy="3129643"/>
            <a:chOff x="3276600" y="2590800"/>
            <a:chExt cx="3026902" cy="3129643"/>
          </a:xfrm>
        </p:grpSpPr>
        <p:grpSp>
          <p:nvGrpSpPr>
            <p:cNvPr id="50" name="Group 49"/>
            <p:cNvGrpSpPr/>
            <p:nvPr/>
          </p:nvGrpSpPr>
          <p:grpSpPr>
            <a:xfrm>
              <a:off x="3276600" y="2590800"/>
              <a:ext cx="2819400" cy="3129643"/>
              <a:chOff x="2743200" y="2813957"/>
              <a:chExt cx="2819400" cy="3129643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V="1">
                <a:off x="2743200" y="4419600"/>
                <a:ext cx="1066800" cy="152400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810000" y="4419600"/>
                <a:ext cx="175260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743200" y="5943600"/>
                <a:ext cx="1752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4495800" y="4419600"/>
                <a:ext cx="1066800" cy="1524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2743200" y="2819400"/>
                <a:ext cx="920873" cy="3124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664073" y="2819400"/>
                <a:ext cx="145927" cy="160020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664073" y="2819400"/>
                <a:ext cx="1898527" cy="1600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664073" y="2819400"/>
                <a:ext cx="831727" cy="3124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679782" y="2813957"/>
                <a:ext cx="400154" cy="2367643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3991655" y="4800600"/>
                <a:ext cx="176561" cy="76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168216" y="4800600"/>
                <a:ext cx="56338" cy="26397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679782" y="2819400"/>
                <a:ext cx="1349418" cy="2362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4876800" y="4724400"/>
                <a:ext cx="208322" cy="24628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074080" y="4735964"/>
                <a:ext cx="152400" cy="14083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5683680" y="4773531"/>
              <a:ext cx="619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10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00600" y="3505200"/>
              <a:ext cx="619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15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80778" y="4267200"/>
              <a:ext cx="619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9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29400" y="2494711"/>
                <a:ext cx="10668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494711"/>
                <a:ext cx="1066800" cy="21852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7398328" y="2494710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40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359073" y="3002304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15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359073" y="3541151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9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214756" y="4038366"/>
                <a:ext cx="1201881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i="1" dirty="0" smtClean="0">
                  <a:latin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756" y="4038366"/>
                <a:ext cx="1201881" cy="11387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12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Example #2 Solution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76400"/>
                <a:ext cx="26289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𝑝𝑙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0×15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𝟑𝟎𝟎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76400"/>
                <a:ext cx="2628900" cy="4572000"/>
              </a:xfrm>
              <a:blipFill rotWithShape="1">
                <a:blip r:embed="rId2"/>
                <a:stretch>
                  <a:fillRect l="-4640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=300+100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𝟒𝟎𝟎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4000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800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</a:rPr>
                        <m:t>100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×9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𝟑𝟎𝟎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545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5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6460" y="1785727"/>
            <a:ext cx="8407893" cy="16010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the following regular pyramids, First find the values listed, then find the </a:t>
            </a:r>
          </a:p>
          <a:p>
            <a:pPr marL="45720" indent="0">
              <a:buNone/>
            </a:pPr>
            <a:r>
              <a:rPr lang="en-US" dirty="0"/>
              <a:t>a.) Lateral Area	</a:t>
            </a:r>
            <a:r>
              <a:rPr lang="en-US" dirty="0" smtClean="0"/>
              <a:t>1.)</a:t>
            </a:r>
            <a:r>
              <a:rPr lang="en-US" dirty="0"/>
              <a:t>	</a:t>
            </a:r>
          </a:p>
          <a:p>
            <a:pPr marL="45720" indent="0">
              <a:buNone/>
            </a:pPr>
            <a:r>
              <a:rPr lang="en-US" dirty="0"/>
              <a:t>b.) Total Area</a:t>
            </a:r>
          </a:p>
          <a:p>
            <a:pPr marL="45720" indent="0">
              <a:buNone/>
            </a:pPr>
            <a:r>
              <a:rPr lang="en-US" dirty="0"/>
              <a:t>c.) Volume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322032" y="2328565"/>
            <a:ext cx="3026902" cy="3129643"/>
            <a:chOff x="3276600" y="2590800"/>
            <a:chExt cx="3026902" cy="3129643"/>
          </a:xfrm>
        </p:grpSpPr>
        <p:grpSp>
          <p:nvGrpSpPr>
            <p:cNvPr id="23" name="Group 22"/>
            <p:cNvGrpSpPr/>
            <p:nvPr/>
          </p:nvGrpSpPr>
          <p:grpSpPr>
            <a:xfrm>
              <a:off x="3276600" y="2590800"/>
              <a:ext cx="2819400" cy="3129643"/>
              <a:chOff x="2743200" y="2813957"/>
              <a:chExt cx="2819400" cy="3129643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2743200" y="4419600"/>
                <a:ext cx="1066800" cy="152400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810000" y="4419600"/>
                <a:ext cx="175260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743200" y="5943600"/>
                <a:ext cx="1752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4495800" y="4419600"/>
                <a:ext cx="1066800" cy="1524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2743200" y="2819400"/>
                <a:ext cx="920873" cy="3124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664073" y="2819400"/>
                <a:ext cx="145927" cy="160020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664073" y="2819400"/>
                <a:ext cx="1898527" cy="1600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664073" y="2819400"/>
                <a:ext cx="831727" cy="3124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679782" y="2813957"/>
                <a:ext cx="400154" cy="2367643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3991655" y="4800600"/>
                <a:ext cx="176561" cy="76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168216" y="4800600"/>
                <a:ext cx="56338" cy="26397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3679782" y="2819400"/>
                <a:ext cx="1349418" cy="2362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4876800" y="4724400"/>
                <a:ext cx="208322" cy="24628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074080" y="4735964"/>
                <a:ext cx="152400" cy="14083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5683680" y="4773531"/>
              <a:ext cx="619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12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82900" y="3672125"/>
              <a:ext cx="7315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13.3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80244" y="4357925"/>
              <a:ext cx="6198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9.5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29400" y="2494711"/>
                <a:ext cx="10668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494711"/>
                <a:ext cx="1066800" cy="21852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7386782" y="2494711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48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359073" y="3002304"/>
            <a:ext cx="94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13.3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359073" y="3541151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9.5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214756" y="4038366"/>
                <a:ext cx="1201881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𝟏𝟐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i="1" dirty="0" smtClean="0">
                  <a:latin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𝟏𝟒𝟒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756" y="4038366"/>
                <a:ext cx="1201881" cy="11387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12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#1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76400"/>
                <a:ext cx="26289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𝑝𝑙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</a:rPr>
                        <m:t>48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×13.3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𝟑𝟏𝟗</m:t>
                      </m:r>
                      <m:r>
                        <a:rPr lang="en-US" sz="2800" b="1" i="1" smtClean="0"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76400"/>
                <a:ext cx="2628900" cy="4572000"/>
              </a:xfrm>
              <a:blipFill rotWithShape="1">
                <a:blip r:embed="rId2"/>
                <a:stretch>
                  <a:fillRect l="-4640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19.2+144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𝟒𝟔𝟑</m:t>
                      </m:r>
                      <m:r>
                        <a:rPr lang="en-US" b="1" i="1" smtClean="0"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4000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</a:rPr>
                        <m:t>144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×9.5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𝟒𝟓𝟔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5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976629"/>
          </a:xfrm>
        </p:spPr>
        <p:txBody>
          <a:bodyPr>
            <a:normAutofit/>
          </a:bodyPr>
          <a:lstStyle/>
          <a:p>
            <a:r>
              <a:rPr lang="en-US" dirty="0"/>
              <a:t>For the following regular pyramids, First find the values listed, then find the </a:t>
            </a:r>
          </a:p>
          <a:p>
            <a:pPr marL="45720" indent="0">
              <a:buNone/>
            </a:pPr>
            <a:r>
              <a:rPr lang="en-US" dirty="0"/>
              <a:t>a.) Lateral Area	</a:t>
            </a:r>
            <a:r>
              <a:rPr lang="en-US" dirty="0" smtClean="0"/>
              <a:t>2.)</a:t>
            </a:r>
            <a:r>
              <a:rPr lang="en-US" dirty="0"/>
              <a:t>	</a:t>
            </a:r>
          </a:p>
          <a:p>
            <a:pPr marL="45720" indent="0">
              <a:buNone/>
            </a:pPr>
            <a:r>
              <a:rPr lang="en-US" dirty="0"/>
              <a:t>b.) Total Area</a:t>
            </a:r>
          </a:p>
          <a:p>
            <a:pPr marL="45720" indent="0">
              <a:buNone/>
            </a:pPr>
            <a:r>
              <a:rPr lang="en-US" dirty="0"/>
              <a:t>c.) Volume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3138053" y="2324100"/>
            <a:ext cx="2987964" cy="3634145"/>
            <a:chOff x="3454399" y="2324100"/>
            <a:chExt cx="2987964" cy="3634145"/>
          </a:xfrm>
        </p:grpSpPr>
        <p:grpSp>
          <p:nvGrpSpPr>
            <p:cNvPr id="47" name="Group 46"/>
            <p:cNvGrpSpPr/>
            <p:nvPr/>
          </p:nvGrpSpPr>
          <p:grpSpPr>
            <a:xfrm>
              <a:off x="3454399" y="2324100"/>
              <a:ext cx="2987964" cy="3634145"/>
              <a:chOff x="3454399" y="2324100"/>
              <a:chExt cx="2987964" cy="3634145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3454399" y="2324100"/>
                <a:ext cx="2987964" cy="3276600"/>
                <a:chOff x="3200400" y="2667000"/>
                <a:chExt cx="2987964" cy="3276600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3200400" y="2667000"/>
                  <a:ext cx="2987964" cy="3276600"/>
                  <a:chOff x="3048000" y="2667000"/>
                  <a:chExt cx="2987964" cy="3276600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flipV="1">
                    <a:off x="3048000" y="4572000"/>
                    <a:ext cx="304800" cy="1371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3352800" y="4572000"/>
                    <a:ext cx="2683164" cy="0"/>
                  </a:xfrm>
                  <a:prstGeom prst="line">
                    <a:avLst/>
                  </a:prstGeom>
                  <a:ln>
                    <a:prstDash val="lgDash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 flipH="1">
                    <a:off x="5715000" y="4572000"/>
                    <a:ext cx="320964" cy="1371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3048000" y="5943600"/>
                    <a:ext cx="26670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 flipH="1">
                    <a:off x="3352800" y="2667000"/>
                    <a:ext cx="1143000" cy="1905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4495800" y="2667000"/>
                    <a:ext cx="1540164" cy="1905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3048000" y="2667000"/>
                    <a:ext cx="1447800" cy="3276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495800" y="2667000"/>
                    <a:ext cx="1219200" cy="3276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4648200" y="2667000"/>
                  <a:ext cx="76200" cy="25146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4648200" y="2667000"/>
                  <a:ext cx="1379682" cy="25146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4592288" y="5558135"/>
                <a:ext cx="6198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11</a:t>
                </a:r>
                <a:endParaRPr lang="en-US" sz="2000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4978399" y="4638645"/>
                <a:ext cx="23371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212110" y="4638645"/>
                <a:ext cx="0" cy="2381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 flipV="1">
              <a:off x="6121399" y="4343400"/>
              <a:ext cx="57729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179128" y="4343400"/>
              <a:ext cx="221672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876800" y="3581400"/>
              <a:ext cx="6198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7.5</a:t>
              </a:r>
              <a:endParaRPr lang="en-US" sz="2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80978" y="3733800"/>
              <a:ext cx="6198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9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29400" y="2494711"/>
                <a:ext cx="10668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494711"/>
                <a:ext cx="1066800" cy="21852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386782" y="2494711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44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359073" y="3002304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359073" y="3541151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7.5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162800" y="4038600"/>
                <a:ext cx="1201881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𝟏𝟏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i="1" dirty="0" smtClean="0">
                  <a:latin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𝟏𝟐𝟏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038600"/>
                <a:ext cx="1201881" cy="11387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96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#2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76400"/>
                <a:ext cx="25908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𝑝𝑙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×44×9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𝟏𝟗𝟖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76400"/>
                <a:ext cx="2590800" cy="4572000"/>
              </a:xfrm>
              <a:blipFill rotWithShape="1">
                <a:blip r:embed="rId2"/>
                <a:stretch>
                  <a:fillRect l="-4706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1242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=198+121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𝟑𝟏𝟗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124200" cy="4572000"/>
              </a:xfrm>
              <a:blipFill rotWithShape="1">
                <a:blip r:embed="rId3"/>
                <a:stretch>
                  <a:fillRect l="-389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×121×7.5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𝟑𝟎𝟐</m:t>
                      </m:r>
                      <m:r>
                        <a:rPr lang="en-US" b="1" i="1" smtClean="0"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71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14453"/>
            <a:ext cx="8407893" cy="2019347"/>
          </a:xfrm>
        </p:spPr>
        <p:txBody>
          <a:bodyPr>
            <a:normAutofit/>
          </a:bodyPr>
          <a:lstStyle/>
          <a:p>
            <a:r>
              <a:rPr lang="en-US" dirty="0"/>
              <a:t>For the following regular pyramids, First find the values listed, then find the </a:t>
            </a:r>
          </a:p>
          <a:p>
            <a:pPr marL="45720" indent="0">
              <a:buNone/>
            </a:pPr>
            <a:r>
              <a:rPr lang="en-US" dirty="0"/>
              <a:t>a.) Lateral Area	</a:t>
            </a:r>
            <a:r>
              <a:rPr lang="en-US" dirty="0" smtClean="0"/>
              <a:t>3.)</a:t>
            </a:r>
            <a:r>
              <a:rPr lang="en-US" dirty="0"/>
              <a:t>	</a:t>
            </a:r>
          </a:p>
          <a:p>
            <a:pPr marL="45720" indent="0">
              <a:buNone/>
            </a:pPr>
            <a:r>
              <a:rPr lang="en-US" dirty="0"/>
              <a:t>b.) Total Area</a:t>
            </a:r>
          </a:p>
          <a:p>
            <a:pPr marL="45720" indent="0">
              <a:buNone/>
            </a:pPr>
            <a:r>
              <a:rPr lang="en-US" dirty="0"/>
              <a:t>c.) Volume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55980" y="2443057"/>
            <a:ext cx="3177141" cy="3429000"/>
            <a:chOff x="2957861" y="2362200"/>
            <a:chExt cx="3177141" cy="3429000"/>
          </a:xfrm>
        </p:grpSpPr>
        <p:grpSp>
          <p:nvGrpSpPr>
            <p:cNvPr id="5" name="Group 4"/>
            <p:cNvGrpSpPr/>
            <p:nvPr/>
          </p:nvGrpSpPr>
          <p:grpSpPr>
            <a:xfrm>
              <a:off x="2957861" y="2362200"/>
              <a:ext cx="2971800" cy="3429000"/>
              <a:chOff x="2951751" y="2514600"/>
              <a:chExt cx="2971800" cy="34290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951751" y="2514600"/>
                <a:ext cx="2971800" cy="3429000"/>
                <a:chOff x="2362200" y="2590800"/>
                <a:chExt cx="2971800" cy="3429000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362200" y="4038600"/>
                  <a:ext cx="2971800" cy="1981200"/>
                  <a:chOff x="2362200" y="4038600"/>
                  <a:chExt cx="3124200" cy="2133600"/>
                </a:xfrm>
              </p:grpSpPr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2362200" y="4038600"/>
                    <a:ext cx="3124200" cy="990600"/>
                  </a:xfrm>
                  <a:prstGeom prst="line">
                    <a:avLst/>
                  </a:prstGeom>
                  <a:ln>
                    <a:prstDash val="lgDash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2362200" y="5029200"/>
                    <a:ext cx="2133600" cy="1143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4495800" y="4038600"/>
                    <a:ext cx="990600" cy="2133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2362200" y="2590800"/>
                  <a:ext cx="1676400" cy="236764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4038600" y="2590800"/>
                  <a:ext cx="353122" cy="34290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4038600" y="2590800"/>
                  <a:ext cx="1295400" cy="14478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2951751" y="4882243"/>
                <a:ext cx="2500661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628151" y="2514600"/>
                <a:ext cx="824261" cy="236764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628151" y="2514600"/>
                <a:ext cx="0" cy="2367643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5228725" y="4882243"/>
                <a:ext cx="47127" cy="14695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28725" y="5029200"/>
                <a:ext cx="223687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5374556" y="4419600"/>
                <a:ext cx="111844" cy="228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486400" y="4422321"/>
                <a:ext cx="152400" cy="11157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628151" y="4648200"/>
                <a:ext cx="17656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804712" y="4648200"/>
                <a:ext cx="0" cy="23404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313382" y="3348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15180" y="4495057"/>
              <a:ext cx="619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12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53362" y="3429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8</a:t>
              </a:r>
              <a:endParaRPr 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019800" y="2433226"/>
                <a:ext cx="10668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433226"/>
                <a:ext cx="1066800" cy="21852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777182" y="2433226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36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749473" y="2940819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749473" y="3479666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6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707908" y="3810000"/>
                <a:ext cx="2015838" cy="1555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12</m:t>
                      </m:r>
                      <m:r>
                        <a:rPr lang="en-US" sz="2400" dirty="0">
                          <a:latin typeface="Cambria Math"/>
                        </a:rPr>
                        <m:t>×</m:t>
                      </m:r>
                      <m:r>
                        <a:rPr lang="en-US" sz="2400" b="0" i="0" dirty="0" smtClean="0">
                          <a:latin typeface="Cambria Math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𝟑𝟔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908" y="3810000"/>
                <a:ext cx="2015838" cy="15558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96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#3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76400"/>
                <a:ext cx="24384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𝑝𝑙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×36×8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=18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𝟏𝟒𝟒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76400"/>
                <a:ext cx="2438400" cy="5029200"/>
              </a:xfrm>
              <a:blipFill rotWithShape="1">
                <a:blip r:embed="rId2"/>
                <a:stretch>
                  <a:fillRect l="-5250" t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=144+36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𝟐𝟎𝟔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𝟑𝟓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4000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8006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800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×36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×6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𝟕𝟐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800600"/>
              </a:xfrm>
              <a:prstGeom prst="rect">
                <a:avLst/>
              </a:prstGeom>
              <a:blipFill rotWithShape="1">
                <a:blip r:embed="rId4"/>
                <a:stretch>
                  <a:fillRect l="-4545" t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07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22249"/>
            <a:ext cx="8407893" cy="1862329"/>
          </a:xfrm>
        </p:spPr>
        <p:txBody>
          <a:bodyPr>
            <a:normAutofit/>
          </a:bodyPr>
          <a:lstStyle/>
          <a:p>
            <a:r>
              <a:rPr lang="en-US" dirty="0"/>
              <a:t>For the following regular pyramids, First find the values listed, then find the </a:t>
            </a:r>
          </a:p>
          <a:p>
            <a:pPr marL="45720" indent="0">
              <a:buNone/>
            </a:pPr>
            <a:r>
              <a:rPr lang="en-US" dirty="0"/>
              <a:t>a.) Lateral Area	</a:t>
            </a:r>
            <a:r>
              <a:rPr lang="en-US" dirty="0" smtClean="0"/>
              <a:t>4.)</a:t>
            </a:r>
            <a:r>
              <a:rPr lang="en-US" dirty="0"/>
              <a:t>	</a:t>
            </a:r>
          </a:p>
          <a:p>
            <a:pPr marL="45720" indent="0">
              <a:buNone/>
            </a:pPr>
            <a:r>
              <a:rPr lang="en-US" dirty="0"/>
              <a:t>b.) Total Area</a:t>
            </a:r>
          </a:p>
          <a:p>
            <a:pPr marL="45720" indent="0">
              <a:buNone/>
            </a:pPr>
            <a:r>
              <a:rPr lang="en-US" dirty="0"/>
              <a:t>c.) Volume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667000" y="2683901"/>
            <a:ext cx="3656299" cy="2984331"/>
            <a:chOff x="3581400" y="2514600"/>
            <a:chExt cx="3656299" cy="2984331"/>
          </a:xfrm>
        </p:grpSpPr>
        <p:pic>
          <p:nvPicPr>
            <p:cNvPr id="29" name="Picture 28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2514600"/>
              <a:ext cx="3656299" cy="2984331"/>
            </a:xfrm>
            <a:prstGeom prst="rect">
              <a:avLst/>
            </a:prstGeom>
          </p:spPr>
        </p:pic>
        <p:cxnSp>
          <p:nvCxnSpPr>
            <p:cNvPr id="33" name="Straight Connector 32"/>
            <p:cNvCxnSpPr/>
            <p:nvPr/>
          </p:nvCxnSpPr>
          <p:spPr>
            <a:xfrm>
              <a:off x="5532582" y="2895600"/>
              <a:ext cx="0" cy="152400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505546" y="3949190"/>
              <a:ext cx="619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 ft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90672" y="2289569"/>
                <a:ext cx="10668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672" y="2289569"/>
                <a:ext cx="1066800" cy="21852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8054" y="2289569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40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920345" y="2797162"/>
            <a:ext cx="852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10.6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20345" y="3336009"/>
            <a:ext cx="42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7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58000" y="3657600"/>
                <a:ext cx="2015838" cy="1504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40</m:t>
                      </m:r>
                      <m:r>
                        <a:rPr lang="en-US" sz="2400" dirty="0">
                          <a:latin typeface="Cambria Math"/>
                        </a:rPr>
                        <m:t>×</m:t>
                      </m:r>
                      <m:r>
                        <a:rPr lang="en-US" sz="2400" b="0" i="0" dirty="0" smtClean="0">
                          <a:latin typeface="Cambria Math"/>
                        </a:rPr>
                        <m:t>5.5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𝟏𝟏𝟎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657600"/>
                <a:ext cx="2015838" cy="15044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96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#4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76400"/>
                <a:ext cx="26289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𝑝𝑙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×40×10.6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𝟐𝟏𝟐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76400"/>
                <a:ext cx="2628900" cy="4572000"/>
              </a:xfrm>
              <a:blipFill rotWithShape="1">
                <a:blip r:embed="rId2"/>
                <a:stretch>
                  <a:fillRect l="-4640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=212+110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𝟑𝟐𝟐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4000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172200" y="1676400"/>
                <a:ext cx="2819400" cy="48768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×110×7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770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i="1" dirty="0" smtClean="0">
                  <a:latin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𝟐𝟓𝟔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𝟔𝟕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676400"/>
                <a:ext cx="2819400" cy="48768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71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676400"/>
            <a:ext cx="8407893" cy="4407408"/>
          </a:xfrm>
        </p:spPr>
        <p:txBody>
          <a:bodyPr/>
          <a:lstStyle/>
          <a:p>
            <a:r>
              <a:rPr lang="en-US" sz="3200" b="1" u="sng" dirty="0"/>
              <a:t>Content Objective</a:t>
            </a:r>
            <a:r>
              <a:rPr lang="en-US" sz="3200" dirty="0"/>
              <a:t>: Students will be able </a:t>
            </a:r>
            <a:r>
              <a:rPr lang="en-US" sz="3200" dirty="0" smtClean="0"/>
              <a:t>to identify the parts required for finding the areas and volume of Regular Pyramids.</a:t>
            </a:r>
            <a:endParaRPr lang="en-US" sz="3200" dirty="0"/>
          </a:p>
          <a:p>
            <a:endParaRPr lang="en-US" sz="3200" dirty="0"/>
          </a:p>
          <a:p>
            <a:r>
              <a:rPr lang="en-US" sz="3200" b="1" u="sng" dirty="0"/>
              <a:t>Language Objective</a:t>
            </a:r>
            <a:r>
              <a:rPr lang="en-US" sz="3200" dirty="0"/>
              <a:t>: Students will be able to </a:t>
            </a:r>
            <a:r>
              <a:rPr lang="en-US" sz="3200" dirty="0" smtClean="0"/>
              <a:t>use equations to find the areas and volume of Regular Pyramids.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and Volume of Pyramids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907" y="1668683"/>
            <a:ext cx="8407893" cy="2212568"/>
          </a:xfrm>
        </p:spPr>
        <p:txBody>
          <a:bodyPr>
            <a:normAutofit/>
          </a:bodyPr>
          <a:lstStyle/>
          <a:p>
            <a:r>
              <a:rPr lang="en-US" dirty="0"/>
              <a:t>For the following </a:t>
            </a:r>
            <a:r>
              <a:rPr lang="en-US" dirty="0" smtClean="0"/>
              <a:t>regular pyramids, First find the values listed, then find the </a:t>
            </a:r>
          </a:p>
          <a:p>
            <a:pPr marL="45720" indent="0">
              <a:buNone/>
            </a:pPr>
            <a:r>
              <a:rPr lang="en-US" dirty="0" smtClean="0"/>
              <a:t>a</a:t>
            </a:r>
            <a:r>
              <a:rPr lang="en-US" dirty="0"/>
              <a:t>.) Lateral </a:t>
            </a:r>
            <a:r>
              <a:rPr lang="en-US" dirty="0" smtClean="0"/>
              <a:t>Area	</a:t>
            </a:r>
            <a:r>
              <a:rPr lang="en-US" dirty="0"/>
              <a:t>5</a:t>
            </a:r>
            <a:r>
              <a:rPr lang="en-US" dirty="0" smtClean="0"/>
              <a:t>.)</a:t>
            </a:r>
            <a:r>
              <a:rPr lang="en-US" dirty="0"/>
              <a:t>	</a:t>
            </a:r>
          </a:p>
          <a:p>
            <a:pPr marL="45720" indent="0">
              <a:buNone/>
            </a:pPr>
            <a:r>
              <a:rPr lang="en-US" dirty="0"/>
              <a:t>b.) Total Area</a:t>
            </a:r>
          </a:p>
          <a:p>
            <a:pPr marL="45720" indent="0">
              <a:buNone/>
            </a:pPr>
            <a:r>
              <a:rPr lang="en-US" dirty="0"/>
              <a:t>c.) Volume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899727" y="2464207"/>
                <a:ext cx="10668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727" y="2464207"/>
                <a:ext cx="1066800" cy="21852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/>
          <p:cNvGrpSpPr/>
          <p:nvPr/>
        </p:nvGrpSpPr>
        <p:grpSpPr>
          <a:xfrm>
            <a:off x="2611166" y="2876848"/>
            <a:ext cx="2987964" cy="3645932"/>
            <a:chOff x="2047748" y="2825234"/>
            <a:chExt cx="2987964" cy="3645932"/>
          </a:xfrm>
        </p:grpSpPr>
        <p:grpSp>
          <p:nvGrpSpPr>
            <p:cNvPr id="66" name="Group 65"/>
            <p:cNvGrpSpPr/>
            <p:nvPr/>
          </p:nvGrpSpPr>
          <p:grpSpPr>
            <a:xfrm>
              <a:off x="2047748" y="2825234"/>
              <a:ext cx="2987964" cy="3645932"/>
              <a:chOff x="3295073" y="2743200"/>
              <a:chExt cx="2987964" cy="3645932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3295073" y="2743200"/>
                <a:ext cx="2987964" cy="3276600"/>
                <a:chOff x="3200400" y="2667000"/>
                <a:chExt cx="2987964" cy="3276600"/>
              </a:xfrm>
            </p:grpSpPr>
            <p:grpSp>
              <p:nvGrpSpPr>
                <p:cNvPr id="76" name="Group 75"/>
                <p:cNvGrpSpPr/>
                <p:nvPr/>
              </p:nvGrpSpPr>
              <p:grpSpPr>
                <a:xfrm>
                  <a:off x="3200400" y="2667000"/>
                  <a:ext cx="2987964" cy="3276600"/>
                  <a:chOff x="3048000" y="2667000"/>
                  <a:chExt cx="2987964" cy="3276600"/>
                </a:xfrm>
              </p:grpSpPr>
              <p:cxnSp>
                <p:nvCxnSpPr>
                  <p:cNvPr id="80" name="Straight Connector 79"/>
                  <p:cNvCxnSpPr/>
                  <p:nvPr/>
                </p:nvCxnSpPr>
                <p:spPr>
                  <a:xfrm flipV="1">
                    <a:off x="3048000" y="4572000"/>
                    <a:ext cx="304800" cy="1371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3352800" y="4572000"/>
                    <a:ext cx="2683164" cy="0"/>
                  </a:xfrm>
                  <a:prstGeom prst="line">
                    <a:avLst/>
                  </a:prstGeom>
                  <a:ln>
                    <a:prstDash val="lgDash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flipH="1">
                    <a:off x="5715000" y="4572000"/>
                    <a:ext cx="320964" cy="1371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>
                    <a:off x="3048000" y="5943600"/>
                    <a:ext cx="26670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flipH="1">
                    <a:off x="3352800" y="2667000"/>
                    <a:ext cx="1143000" cy="1905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4495800" y="2667000"/>
                    <a:ext cx="1540164" cy="1905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flipH="1">
                    <a:off x="3048000" y="2667000"/>
                    <a:ext cx="1447800" cy="3276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4495800" y="2667000"/>
                    <a:ext cx="1219200" cy="3276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4648200" y="2667000"/>
                  <a:ext cx="76200" cy="25146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4648200" y="2667000"/>
                  <a:ext cx="1379682" cy="25146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TextBox 68"/>
              <p:cNvSpPr txBox="1"/>
              <p:nvPr/>
            </p:nvSpPr>
            <p:spPr>
              <a:xfrm>
                <a:off x="4432962" y="6019800"/>
                <a:ext cx="6198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18</a:t>
                </a:r>
                <a:endParaRPr lang="en-US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643911" y="3423166"/>
                <a:ext cx="6198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15</a:t>
                </a:r>
                <a:endParaRPr lang="en-US" dirty="0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flipV="1">
                <a:off x="5965044" y="4749284"/>
                <a:ext cx="65978" cy="228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031022" y="4750071"/>
                <a:ext cx="252015" cy="4976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Straight Arrow Connector 88"/>
            <p:cNvCxnSpPr>
              <a:stCxn id="2" idx="2"/>
            </p:cNvCxnSpPr>
            <p:nvPr/>
          </p:nvCxnSpPr>
          <p:spPr>
            <a:xfrm flipH="1">
              <a:off x="4396586" y="3881251"/>
              <a:ext cx="86268" cy="5822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571748" y="5339834"/>
              <a:ext cx="1211949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571748" y="5059918"/>
              <a:ext cx="23371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3805459" y="5059918"/>
              <a:ext cx="0" cy="2799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6657109" y="2464207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72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6629400" y="2971800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15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629400" y="3510647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6668655" y="4053483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324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96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  <p:bldP spid="99" grpId="0"/>
      <p:bldP spid="10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#5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76400"/>
                <a:ext cx="25908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𝑝𝑙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×72×15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𝟓𝟒𝟎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76400"/>
                <a:ext cx="2590800" cy="4572000"/>
              </a:xfrm>
              <a:blipFill rotWithShape="1">
                <a:blip r:embed="rId2"/>
                <a:stretch>
                  <a:fillRect l="-4706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15936" y="1676400"/>
                <a:ext cx="3048000" cy="48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40+324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𝟖𝟔𝟒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15936" y="1676400"/>
                <a:ext cx="3048000" cy="4800600"/>
              </a:xfrm>
              <a:blipFill rotWithShape="1">
                <a:blip r:embed="rId3"/>
                <a:stretch>
                  <a:fillRect l="-4200" t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324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12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=324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×4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𝟏𝟐𝟗𝟔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762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71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6" name="Content Placeholder 1"/>
          <p:cNvSpPr txBox="1">
            <a:spLocks/>
          </p:cNvSpPr>
          <p:nvPr/>
        </p:nvSpPr>
        <p:spPr>
          <a:xfrm>
            <a:off x="328830" y="1670268"/>
            <a:ext cx="8407893" cy="22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the following regular pyramids, First find the values listed, then find the </a:t>
            </a:r>
          </a:p>
          <a:p>
            <a:pPr marL="45720" indent="0">
              <a:buFont typeface="Wingdings 2" pitchFamily="18" charset="2"/>
              <a:buNone/>
            </a:pPr>
            <a:r>
              <a:rPr lang="en-US" dirty="0" smtClean="0"/>
              <a:t>a.) Lateral Area	6.)	</a:t>
            </a:r>
          </a:p>
          <a:p>
            <a:pPr marL="45720" indent="0">
              <a:buFont typeface="Wingdings 2" pitchFamily="18" charset="2"/>
              <a:buNone/>
            </a:pPr>
            <a:r>
              <a:rPr lang="en-US" dirty="0" smtClean="0"/>
              <a:t>b.) Total Area</a:t>
            </a:r>
          </a:p>
          <a:p>
            <a:pPr marL="45720" indent="0">
              <a:buFont typeface="Wingdings 2" pitchFamily="18" charset="2"/>
              <a:buNone/>
            </a:pPr>
            <a:r>
              <a:rPr lang="en-US" dirty="0" smtClean="0"/>
              <a:t>c.) Volume</a:t>
            </a:r>
          </a:p>
          <a:p>
            <a:pPr marL="45720" indent="0">
              <a:buFont typeface="Wingdings 2" pitchFamily="18" charset="2"/>
              <a:buNone/>
            </a:pP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518564" y="2458500"/>
                <a:ext cx="10668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564" y="2458500"/>
                <a:ext cx="1066800" cy="21852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0" name="Group 89"/>
          <p:cNvGrpSpPr/>
          <p:nvPr/>
        </p:nvGrpSpPr>
        <p:grpSpPr>
          <a:xfrm>
            <a:off x="3054643" y="2693786"/>
            <a:ext cx="2895600" cy="3276595"/>
            <a:chOff x="2514600" y="2726269"/>
            <a:chExt cx="2895600" cy="3276595"/>
          </a:xfrm>
        </p:grpSpPr>
        <p:grpSp>
          <p:nvGrpSpPr>
            <p:cNvPr id="80" name="Group 79"/>
            <p:cNvGrpSpPr/>
            <p:nvPr/>
          </p:nvGrpSpPr>
          <p:grpSpPr>
            <a:xfrm>
              <a:off x="2514600" y="2726269"/>
              <a:ext cx="2895600" cy="3276595"/>
              <a:chOff x="2590800" y="2726269"/>
              <a:chExt cx="2895600" cy="3276595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2590800" y="2726269"/>
                <a:ext cx="2514594" cy="3276595"/>
                <a:chOff x="2702465" y="3164418"/>
                <a:chExt cx="2514594" cy="3276595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2702465" y="3164418"/>
                  <a:ext cx="2514594" cy="3276595"/>
                  <a:chOff x="3512732" y="2286000"/>
                  <a:chExt cx="2514594" cy="3276595"/>
                </a:xfrm>
              </p:grpSpPr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3512732" y="2286000"/>
                    <a:ext cx="2514594" cy="3276595"/>
                    <a:chOff x="3512732" y="2286000"/>
                    <a:chExt cx="2514594" cy="3276595"/>
                  </a:xfrm>
                </p:grpSpPr>
                <p:grpSp>
                  <p:nvGrpSpPr>
                    <p:cNvPr id="41" name="Group 40"/>
                    <p:cNvGrpSpPr/>
                    <p:nvPr/>
                  </p:nvGrpSpPr>
                  <p:grpSpPr>
                    <a:xfrm>
                      <a:off x="3512732" y="2286000"/>
                      <a:ext cx="2514594" cy="3276595"/>
                      <a:chOff x="3276600" y="2476502"/>
                      <a:chExt cx="2514594" cy="3276595"/>
                    </a:xfrm>
                  </p:grpSpPr>
                  <p:grpSp>
                    <p:nvGrpSpPr>
                      <p:cNvPr id="43" name="Group 42"/>
                      <p:cNvGrpSpPr/>
                      <p:nvPr/>
                    </p:nvGrpSpPr>
                    <p:grpSpPr>
                      <a:xfrm>
                        <a:off x="3276600" y="2476502"/>
                        <a:ext cx="2514594" cy="3276595"/>
                        <a:chOff x="3394367" y="2895600"/>
                        <a:chExt cx="2514594" cy="3276595"/>
                      </a:xfrm>
                    </p:grpSpPr>
                    <p:grpSp>
                      <p:nvGrpSpPr>
                        <p:cNvPr id="47" name="Group 46"/>
                        <p:cNvGrpSpPr/>
                        <p:nvPr/>
                      </p:nvGrpSpPr>
                      <p:grpSpPr>
                        <a:xfrm>
                          <a:off x="3394367" y="4191000"/>
                          <a:ext cx="2514594" cy="1981195"/>
                          <a:chOff x="3429003" y="4038600"/>
                          <a:chExt cx="2514594" cy="1981195"/>
                        </a:xfrm>
                      </p:grpSpPr>
                      <p:cxnSp>
                        <p:nvCxnSpPr>
                          <p:cNvPr id="53" name="Straight Connector 52"/>
                          <p:cNvCxnSpPr/>
                          <p:nvPr/>
                        </p:nvCxnSpPr>
                        <p:spPr>
                          <a:xfrm>
                            <a:off x="3429003" y="4795349"/>
                            <a:ext cx="480245" cy="1224446"/>
                          </a:xfrm>
                          <a:prstGeom prst="line">
                            <a:avLst/>
                          </a:prstGeom>
                        </p:spPr>
                        <p:style>
                          <a:lnRef idx="2">
                            <a:schemeClr val="dk1"/>
                          </a:lnRef>
                          <a:fillRef idx="0">
                            <a:schemeClr val="dk1"/>
                          </a:fillRef>
                          <a:effectRef idx="1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4" name="Straight Connector 53"/>
                          <p:cNvCxnSpPr/>
                          <p:nvPr/>
                        </p:nvCxnSpPr>
                        <p:spPr>
                          <a:xfrm>
                            <a:off x="3909248" y="6019795"/>
                            <a:ext cx="1554104" cy="0"/>
                          </a:xfrm>
                          <a:prstGeom prst="line">
                            <a:avLst/>
                          </a:prstGeom>
                        </p:spPr>
                        <p:style>
                          <a:lnRef idx="2">
                            <a:schemeClr val="dk1"/>
                          </a:lnRef>
                          <a:fillRef idx="0">
                            <a:schemeClr val="dk1"/>
                          </a:fillRef>
                          <a:effectRef idx="1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5" name="Straight Connector 54"/>
                          <p:cNvCxnSpPr/>
                          <p:nvPr/>
                        </p:nvCxnSpPr>
                        <p:spPr>
                          <a:xfrm flipV="1">
                            <a:off x="5463352" y="4795349"/>
                            <a:ext cx="480245" cy="1224446"/>
                          </a:xfrm>
                          <a:prstGeom prst="line">
                            <a:avLst/>
                          </a:prstGeom>
                        </p:spPr>
                        <p:style>
                          <a:lnRef idx="2">
                            <a:schemeClr val="dk1"/>
                          </a:lnRef>
                          <a:fillRef idx="0">
                            <a:schemeClr val="dk1"/>
                          </a:fillRef>
                          <a:effectRef idx="1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6" name="Straight Connector 55"/>
                          <p:cNvCxnSpPr/>
                          <p:nvPr/>
                        </p:nvCxnSpPr>
                        <p:spPr>
                          <a:xfrm flipV="1">
                            <a:off x="3429003" y="4038600"/>
                            <a:ext cx="1257297" cy="756749"/>
                          </a:xfrm>
                          <a:prstGeom prst="line">
                            <a:avLst/>
                          </a:prstGeom>
                          <a:ln>
                            <a:prstDash val="lgDash"/>
                          </a:ln>
                        </p:spPr>
                        <p:style>
                          <a:lnRef idx="2">
                            <a:schemeClr val="dk1"/>
                          </a:lnRef>
                          <a:fillRef idx="0">
                            <a:schemeClr val="dk1"/>
                          </a:fillRef>
                          <a:effectRef idx="1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7" name="Straight Connector 56"/>
                          <p:cNvCxnSpPr/>
                          <p:nvPr/>
                        </p:nvCxnSpPr>
                        <p:spPr>
                          <a:xfrm>
                            <a:off x="4686300" y="4038600"/>
                            <a:ext cx="1257297" cy="756749"/>
                          </a:xfrm>
                          <a:prstGeom prst="line">
                            <a:avLst/>
                          </a:prstGeom>
                          <a:ln>
                            <a:prstDash val="lgDash"/>
                          </a:ln>
                        </p:spPr>
                        <p:style>
                          <a:lnRef idx="2">
                            <a:schemeClr val="dk1"/>
                          </a:lnRef>
                          <a:fillRef idx="0">
                            <a:schemeClr val="dk1"/>
                          </a:fillRef>
                          <a:effectRef idx="1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8" name="Straight Connector 47"/>
                        <p:cNvCxnSpPr/>
                        <p:nvPr/>
                      </p:nvCxnSpPr>
                      <p:spPr>
                        <a:xfrm flipH="1">
                          <a:off x="3394367" y="2895600"/>
                          <a:ext cx="1257297" cy="2052149"/>
                        </a:xfrm>
                        <a:prstGeom prst="line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0">
                          <a:schemeClr val="dk1"/>
                        </a:fillRef>
                        <a:effectRef idx="1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>
                          <a:off x="4651664" y="2895600"/>
                          <a:ext cx="0" cy="2400298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  <a:prstDash val="lgDash"/>
                        </a:ln>
                      </p:spPr>
                      <p:style>
                        <a:lnRef idx="2">
                          <a:schemeClr val="dk1"/>
                        </a:lnRef>
                        <a:fillRef idx="0">
                          <a:schemeClr val="dk1"/>
                        </a:fillRef>
                        <a:effectRef idx="1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0" name="Straight Connector 49"/>
                        <p:cNvCxnSpPr/>
                        <p:nvPr/>
                      </p:nvCxnSpPr>
                      <p:spPr>
                        <a:xfrm>
                          <a:off x="4651664" y="2895600"/>
                          <a:ext cx="1257297" cy="2052149"/>
                        </a:xfrm>
                        <a:prstGeom prst="line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0">
                          <a:schemeClr val="dk1"/>
                        </a:fillRef>
                        <a:effectRef idx="1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flipH="1">
                          <a:off x="3874612" y="2895600"/>
                          <a:ext cx="777052" cy="3276595"/>
                        </a:xfrm>
                        <a:prstGeom prst="line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0">
                          <a:schemeClr val="dk1"/>
                        </a:fillRef>
                        <a:effectRef idx="1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>
                          <a:off x="4651664" y="2895600"/>
                          <a:ext cx="777052" cy="3276595"/>
                        </a:xfrm>
                        <a:prstGeom prst="line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0">
                          <a:schemeClr val="dk1"/>
                        </a:fillRef>
                        <a:effectRef idx="1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" name="Straight Connector 43"/>
                      <p:cNvCxnSpPr>
                        <a:endCxn id="66" idx="1"/>
                      </p:cNvCxnSpPr>
                      <p:nvPr/>
                    </p:nvCxnSpPr>
                    <p:spPr>
                      <a:xfrm>
                        <a:off x="4533897" y="4876800"/>
                        <a:ext cx="1018481" cy="132037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  <a:prstDash val="lgDash"/>
                      </a:ln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H="1">
                      <a:off x="3733800" y="2288628"/>
                      <a:ext cx="1036230" cy="2529707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3680421" y="4360331"/>
                    <a:ext cx="182977" cy="228602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 flipH="1">
                    <a:off x="3588932" y="4360331"/>
                    <a:ext cx="91490" cy="201307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2942587" y="5555379"/>
                  <a:ext cx="1017176" cy="14137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65"/>
              <p:cNvSpPr txBox="1"/>
              <p:nvPr/>
            </p:nvSpPr>
            <p:spPr>
              <a:xfrm>
                <a:off x="4866578" y="5073938"/>
                <a:ext cx="6198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748407" y="4191000"/>
                <a:ext cx="6198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16</a:t>
                </a:r>
                <a:endParaRPr lang="en-US" dirty="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H="1">
                <a:off x="3564657" y="4923525"/>
                <a:ext cx="266697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569855" y="4923525"/>
                <a:ext cx="0" cy="22860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1" name="TextBox 80"/>
            <p:cNvSpPr txBox="1"/>
            <p:nvPr/>
          </p:nvSpPr>
          <p:spPr>
            <a:xfrm>
              <a:off x="3311894" y="5359118"/>
              <a:ext cx="619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cxnSp>
          <p:nvCxnSpPr>
            <p:cNvPr id="83" name="Straight Arrow Connector 82"/>
            <p:cNvCxnSpPr>
              <a:stCxn id="81" idx="1"/>
            </p:cNvCxnSpPr>
            <p:nvPr/>
          </p:nvCxnSpPr>
          <p:spPr>
            <a:xfrm flipV="1">
              <a:off x="3311894" y="5258604"/>
              <a:ext cx="0" cy="2851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865265" y="5216528"/>
              <a:ext cx="129579" cy="2267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2858155" y="5454665"/>
              <a:ext cx="129579" cy="95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7250545" y="2441655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7266709" y="2949248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20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7266709" y="3488095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16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7342909" y="4030931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600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864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93" grpId="0"/>
      <p:bldP spid="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Group #6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76200" y="1676400"/>
                <a:ext cx="2819400" cy="48768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𝑝𝑙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</a:rPr>
                        <m:t>100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×20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𝒍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𝟏𝟎𝟎𝟎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76200" y="1676400"/>
                <a:ext cx="2819400" cy="4876800"/>
              </a:xfrm>
              <a:blipFill rotWithShape="1">
                <a:blip r:embed="rId2"/>
                <a:stretch>
                  <a:fillRect l="-4545" t="-1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611505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Volume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</a:rPr>
                        <m:t>600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×16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𝟑𝟐𝟎𝟎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6115050" y="1676400"/>
                <a:ext cx="3048000" cy="4572000"/>
              </a:xfrm>
              <a:blipFill rotWithShape="1">
                <a:blip r:embed="rId3"/>
                <a:stretch>
                  <a:fillRect l="-4000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2892713" y="1676400"/>
                <a:ext cx="3124777" cy="45720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𝑇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.=</m:t>
                      </m:r>
                      <m:r>
                        <a:rPr lang="en-US" i="1">
                          <a:latin typeface="Cambria Math"/>
                        </a:rPr>
                        <m:t>𝐿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.+</m:t>
                      </m:r>
                      <m:r>
                        <a:rPr lang="en-US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=1000</m:t>
                      </m:r>
                      <m:r>
                        <a:rPr lang="en-US" b="0" i="0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600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𝟏𝟔𝟎𝟎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713" y="1676400"/>
                <a:ext cx="3124777" cy="4572000"/>
              </a:xfrm>
              <a:prstGeom prst="rect">
                <a:avLst/>
              </a:prstGeom>
              <a:blipFill rotWithShape="1">
                <a:blip r:embed="rId4"/>
                <a:stretch>
                  <a:fillRect l="-4297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8575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1387764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71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407893" cy="49865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Our next figure is a Pyramid</a:t>
            </a:r>
            <a:endParaRPr lang="en-US" sz="2400" dirty="0"/>
          </a:p>
          <a:p>
            <a:r>
              <a:rPr lang="en-US" sz="2200" dirty="0" smtClean="0"/>
              <a:t>It only has one base, but that base can be any polygon.</a:t>
            </a:r>
          </a:p>
          <a:p>
            <a:r>
              <a:rPr lang="en-US" sz="2200" dirty="0" smtClean="0"/>
              <a:t>The lateral faces are all triangles.</a:t>
            </a:r>
          </a:p>
          <a:p>
            <a:r>
              <a:rPr lang="en-US" sz="2200" dirty="0" smtClean="0"/>
              <a:t>It has a vertex (i.e. The point where all the lateral edges meet).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Pyramids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402654" y="3424382"/>
            <a:ext cx="2827482" cy="3124200"/>
            <a:chOff x="3048000" y="2667000"/>
            <a:chExt cx="2987964" cy="3276600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3048000" y="4572000"/>
              <a:ext cx="304800" cy="1371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352800" y="4572000"/>
              <a:ext cx="2683164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715000" y="4572000"/>
              <a:ext cx="320964" cy="1371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048000" y="5943600"/>
              <a:ext cx="2667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3352800" y="2667000"/>
              <a:ext cx="1143000" cy="190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495800" y="2667000"/>
              <a:ext cx="1540164" cy="190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048000" y="2667000"/>
              <a:ext cx="1447800" cy="3276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495800" y="2667000"/>
              <a:ext cx="1219200" cy="3276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707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928282" y="2198643"/>
            <a:ext cx="2827482" cy="3124200"/>
            <a:chOff x="3048000" y="2667000"/>
            <a:chExt cx="2987964" cy="3276600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3048000" y="4572000"/>
              <a:ext cx="304800" cy="1371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52800" y="4572000"/>
              <a:ext cx="2683164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5715000" y="4572000"/>
              <a:ext cx="320964" cy="1371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048000" y="5943600"/>
              <a:ext cx="2667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3352800" y="2667000"/>
              <a:ext cx="1143000" cy="190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495800" y="2667000"/>
              <a:ext cx="1540164" cy="190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3048000" y="2667000"/>
              <a:ext cx="1447800" cy="3276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495800" y="2667000"/>
              <a:ext cx="1219200" cy="3276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853" y="1600200"/>
            <a:ext cx="5423147" cy="4876800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dirty="0" smtClean="0"/>
              <a:t>Refer to this example (a regular square Pyramid):</a:t>
            </a:r>
          </a:p>
          <a:p>
            <a:pPr>
              <a:spcAft>
                <a:spcPts val="1000"/>
              </a:spcAft>
            </a:pPr>
            <a:r>
              <a:rPr lang="en-US" dirty="0"/>
              <a:t>The base is a </a:t>
            </a:r>
            <a:r>
              <a:rPr lang="en-US" dirty="0" smtClean="0"/>
              <a:t>regular polygon.</a:t>
            </a:r>
          </a:p>
          <a:p>
            <a:pPr marL="365760" lvl="1" indent="0">
              <a:spcAft>
                <a:spcPts val="1000"/>
              </a:spcAft>
              <a:buNone/>
            </a:pPr>
            <a:r>
              <a:rPr lang="en-US" sz="2000" dirty="0" smtClean="0"/>
              <a:t>*This means that all the sides of the base are congruent.</a:t>
            </a:r>
            <a:endParaRPr lang="en-US" sz="2000" dirty="0"/>
          </a:p>
          <a:p>
            <a:pPr>
              <a:spcAft>
                <a:spcPts val="1000"/>
              </a:spcAft>
            </a:pPr>
            <a:r>
              <a:rPr lang="en-US" dirty="0"/>
              <a:t> All lateral edges are </a:t>
            </a:r>
            <a:r>
              <a:rPr lang="en-US" dirty="0" smtClean="0"/>
              <a:t>congruent.  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/>
              <a:t>All lateral faces are congruent </a:t>
            </a:r>
            <a:r>
              <a:rPr lang="en-US" dirty="0" smtClean="0"/>
              <a:t>Isosceles Triangles</a:t>
            </a:r>
            <a:r>
              <a:rPr lang="en-US" dirty="0"/>
              <a:t>. </a:t>
            </a:r>
          </a:p>
          <a:p>
            <a:pPr marL="45720" indent="0">
              <a:spcAft>
                <a:spcPts val="1000"/>
              </a:spcAft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982441" y="4596439"/>
            <a:ext cx="19742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330071" y="5234876"/>
            <a:ext cx="0" cy="2100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319103" y="3913493"/>
            <a:ext cx="0" cy="2109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500862" y="4596439"/>
            <a:ext cx="22860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81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0999" y="1719070"/>
                <a:ext cx="3962401" cy="4376930"/>
              </a:xfrm>
            </p:spPr>
            <p:txBody>
              <a:bodyPr>
                <a:normAutofit lnSpcReduction="10000"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200" dirty="0"/>
                  <a:t>Refer to this example (a regular square Pyramid</a:t>
                </a:r>
                <a:r>
                  <a:rPr lang="en-US" sz="2200" dirty="0" smtClean="0"/>
                  <a:t>):</a:t>
                </a:r>
              </a:p>
              <a:p>
                <a:pPr>
                  <a:spcAft>
                    <a:spcPts val="1000"/>
                  </a:spcAft>
                </a:pPr>
                <a:r>
                  <a:rPr lang="en-US" sz="2200" dirty="0" smtClean="0"/>
                  <a:t>The height of a lateral face is called the Slant Height. </a:t>
                </a:r>
              </a:p>
              <a:p>
                <a:pPr marL="45720" indent="0">
                  <a:spcAft>
                    <a:spcPts val="1000"/>
                  </a:spcAft>
                  <a:buNone/>
                </a:pPr>
                <a:r>
                  <a:rPr lang="en-US" sz="2200" dirty="0" smtClean="0"/>
                  <a:t>	*(Slant Height is denoted by the letter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/>
                      </a:rPr>
                      <m:t>𝒍</m:t>
                    </m:r>
                  </m:oMath>
                </a14:m>
                <a:r>
                  <a:rPr lang="en-US" sz="2200" dirty="0" smtClean="0"/>
                  <a:t>)</a:t>
                </a:r>
                <a:endParaRPr lang="en-US" sz="2200" dirty="0"/>
              </a:p>
              <a:p>
                <a:pPr>
                  <a:spcAft>
                    <a:spcPts val="1000"/>
                  </a:spcAft>
                </a:pPr>
                <a:r>
                  <a:rPr lang="en-US" sz="2200" dirty="0"/>
                  <a:t>The altitude (or height) meets the base at its </a:t>
                </a:r>
                <a:r>
                  <a:rPr lang="en-US" sz="2200" dirty="0" smtClean="0"/>
                  <a:t>center.</a:t>
                </a:r>
                <a:endParaRPr lang="en-US" sz="2200" dirty="0"/>
              </a:p>
              <a:p>
                <a:pPr marL="45720" indent="0">
                  <a:buNone/>
                </a:pPr>
                <a:r>
                  <a:rPr lang="en-US" dirty="0"/>
                  <a:t> 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0999" y="1719070"/>
                <a:ext cx="3962401" cy="4376930"/>
              </a:xfrm>
              <a:blipFill rotWithShape="1">
                <a:blip r:embed="rId3"/>
                <a:stretch>
                  <a:fillRect l="-614" t="-1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37275" y="2098459"/>
            <a:ext cx="1305580" cy="24691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48919">
            <a:off x="7331072" y="4225101"/>
            <a:ext cx="166190" cy="18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Straight Connector 20"/>
          <p:cNvCxnSpPr/>
          <p:nvPr/>
        </p:nvCxnSpPr>
        <p:spPr>
          <a:xfrm flipH="1">
            <a:off x="6137276" y="2098459"/>
            <a:ext cx="1" cy="23399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099175" y="4407240"/>
            <a:ext cx="76200" cy="6242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91200" y="3200400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00400"/>
                <a:ext cx="457200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4767236" y="2097343"/>
            <a:ext cx="2827482" cy="3124200"/>
            <a:chOff x="3048000" y="2667000"/>
            <a:chExt cx="2987964" cy="3276600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3048000" y="4572000"/>
              <a:ext cx="304800" cy="1371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352800" y="4572000"/>
              <a:ext cx="2683164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715000" y="4572000"/>
              <a:ext cx="320964" cy="1371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048000" y="5943600"/>
              <a:ext cx="2667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52800" y="2667000"/>
              <a:ext cx="1143000" cy="190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495800" y="2667000"/>
              <a:ext cx="1540164" cy="190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3048000" y="2667000"/>
              <a:ext cx="1447800" cy="3276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495800" y="2667000"/>
              <a:ext cx="1219200" cy="3276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08538" y="3276600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538" y="3276600"/>
                <a:ext cx="457200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409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b="1" u="sng" dirty="0" smtClean="0"/>
                  <a:t>Theorem 12-3</a:t>
                </a:r>
                <a:r>
                  <a:rPr lang="en-US" sz="2400" dirty="0" smtClean="0"/>
                  <a:t>: The lateral area of a pyramid equals</a:t>
                </a:r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sz="2400" dirty="0" smtClean="0"/>
              </a:p>
              <a:p>
                <a:pPr marL="45720" indent="0">
                  <a:buNone/>
                </a:pPr>
                <a:r>
                  <a:rPr lang="en-US" sz="2400" dirty="0" smtClean="0"/>
                  <a:t>Equation: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𝑳</m:t>
                    </m:r>
                    <m:r>
                      <a:rPr lang="en-US" sz="2400" b="1" i="1" smtClean="0">
                        <a:latin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/>
                      </a:rPr>
                      <m:t>𝑨</m:t>
                    </m:r>
                    <m:r>
                      <a:rPr lang="en-US" sz="2400" b="1" i="1" smtClean="0">
                        <a:latin typeface="Cambria Math"/>
                      </a:rPr>
                      <m:t>.=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latin typeface="Cambria Math"/>
                      </a:rPr>
                      <m:t>𝒑𝒍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07" t="-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Pyramid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09600" y="21336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half the perimeter of the base times the slant height.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685434" y="2907562"/>
            <a:ext cx="2827482" cy="3124200"/>
            <a:chOff x="4685434" y="2907562"/>
            <a:chExt cx="2827482" cy="31242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6055473" y="2908678"/>
              <a:ext cx="1305580" cy="246918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648919">
              <a:off x="7249270" y="5035320"/>
              <a:ext cx="166190" cy="181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8" name="Group 27"/>
            <p:cNvGrpSpPr/>
            <p:nvPr/>
          </p:nvGrpSpPr>
          <p:grpSpPr>
            <a:xfrm>
              <a:off x="4685434" y="2907562"/>
              <a:ext cx="2827482" cy="3124200"/>
              <a:chOff x="3048000" y="2667000"/>
              <a:chExt cx="2987964" cy="32766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3048000" y="4572000"/>
                <a:ext cx="304800" cy="1371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352800" y="4572000"/>
                <a:ext cx="2683164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5715000" y="4572000"/>
                <a:ext cx="320964" cy="1371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048000" y="5943600"/>
                <a:ext cx="26670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3352800" y="2667000"/>
                <a:ext cx="1143000" cy="1905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495800" y="2667000"/>
                <a:ext cx="1540164" cy="1905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048000" y="2667000"/>
                <a:ext cx="1447800" cy="3276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495800" y="2667000"/>
                <a:ext cx="1219200" cy="3276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6777389" y="4134639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𝑙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7389" y="4134639"/>
                  <a:ext cx="45720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6648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0999" y="1719070"/>
                <a:ext cx="8407893" cy="4681729"/>
              </a:xfrm>
            </p:spPr>
            <p:txBody>
              <a:bodyPr/>
              <a:lstStyle/>
              <a:p>
                <a:r>
                  <a:rPr lang="en-US" sz="2400" b="1" u="sng" dirty="0" smtClean="0"/>
                  <a:t>Theorem 12-4</a:t>
                </a:r>
                <a:r>
                  <a:rPr lang="en-US" sz="2400" dirty="0" smtClean="0"/>
                  <a:t>: The volume of a pyramid equals</a:t>
                </a:r>
              </a:p>
              <a:p>
                <a:pPr marL="45720" indent="0">
                  <a:buNone/>
                </a:pPr>
                <a:endParaRPr lang="en-US" sz="2400" dirty="0" smtClean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r>
                  <a:rPr lang="en-US" sz="2400" dirty="0" smtClean="0"/>
                  <a:t>Equation: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V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2400" b="1" i="1" smtClean="0">
                        <a:latin typeface="Cambria Math"/>
                      </a:rPr>
                      <m:t>𝑩𝒉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0999" y="1719070"/>
                <a:ext cx="8407893" cy="4681729"/>
              </a:xfrm>
              <a:blipFill rotWithShape="1">
                <a:blip r:embed="rId2"/>
                <a:stretch>
                  <a:fillRect l="-507" t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of a Pyramid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4377459" y="3005540"/>
            <a:ext cx="2827482" cy="3124200"/>
            <a:chOff x="4377459" y="3005540"/>
            <a:chExt cx="2827482" cy="3124200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5747499" y="3006656"/>
              <a:ext cx="1" cy="23399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5709398" y="5315437"/>
              <a:ext cx="76200" cy="6242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401423" y="4108597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1423" y="4108597"/>
                  <a:ext cx="45720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Group 28"/>
            <p:cNvGrpSpPr/>
            <p:nvPr/>
          </p:nvGrpSpPr>
          <p:grpSpPr>
            <a:xfrm>
              <a:off x="4377459" y="3005540"/>
              <a:ext cx="2827482" cy="3124200"/>
              <a:chOff x="3048000" y="2667000"/>
              <a:chExt cx="2987964" cy="32766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flipV="1">
                <a:off x="3048000" y="4572000"/>
                <a:ext cx="304800" cy="1371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352800" y="4572000"/>
                <a:ext cx="2683164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5715000" y="4572000"/>
                <a:ext cx="320964" cy="1371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048000" y="5943600"/>
                <a:ext cx="26670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3352800" y="2667000"/>
                <a:ext cx="1143000" cy="1905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495800" y="2667000"/>
                <a:ext cx="1540164" cy="1905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3048000" y="2667000"/>
                <a:ext cx="1447800" cy="3276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495800" y="2667000"/>
                <a:ext cx="1219200" cy="3276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Rectangle 38"/>
          <p:cNvSpPr/>
          <p:nvPr/>
        </p:nvSpPr>
        <p:spPr>
          <a:xfrm>
            <a:off x="457200" y="2133600"/>
            <a:ext cx="8370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one third the area of the base times the height of the pyramid.</a:t>
            </a:r>
          </a:p>
        </p:txBody>
      </p:sp>
    </p:spTree>
    <p:extLst>
      <p:ext uri="{BB962C8B-B14F-4D97-AF65-F5344CB8AC3E}">
        <p14:creationId xmlns:p14="http://schemas.microsoft.com/office/powerpoint/2010/main" val="197184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278" y="1709911"/>
            <a:ext cx="8407893" cy="1831568"/>
          </a:xfrm>
        </p:spPr>
        <p:txBody>
          <a:bodyPr>
            <a:normAutofit/>
          </a:bodyPr>
          <a:lstStyle/>
          <a:p>
            <a:r>
              <a:rPr lang="en-US" dirty="0"/>
              <a:t>For the following regular pyramids, First find the values listed, then find the </a:t>
            </a:r>
          </a:p>
          <a:p>
            <a:pPr marL="45720" indent="0">
              <a:buNone/>
            </a:pPr>
            <a:r>
              <a:rPr lang="en-US" dirty="0"/>
              <a:t>a.) Lateral Area	</a:t>
            </a:r>
            <a:r>
              <a:rPr lang="en-US" dirty="0" smtClean="0"/>
              <a:t>1.)</a:t>
            </a:r>
            <a:r>
              <a:rPr lang="en-US" dirty="0"/>
              <a:t>	</a:t>
            </a:r>
          </a:p>
          <a:p>
            <a:pPr marL="45720" indent="0">
              <a:buNone/>
            </a:pPr>
            <a:r>
              <a:rPr lang="en-US" dirty="0"/>
              <a:t>b.) Total Area</a:t>
            </a:r>
          </a:p>
          <a:p>
            <a:pPr marL="45720" indent="0">
              <a:buNone/>
            </a:pPr>
            <a:r>
              <a:rPr lang="en-US" dirty="0"/>
              <a:t>c.) Volume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2455238" y="2413608"/>
            <a:ext cx="3017814" cy="3429000"/>
            <a:chOff x="2957861" y="2362200"/>
            <a:chExt cx="3017814" cy="3429000"/>
          </a:xfrm>
        </p:grpSpPr>
        <p:grpSp>
          <p:nvGrpSpPr>
            <p:cNvPr id="38" name="Group 37"/>
            <p:cNvGrpSpPr/>
            <p:nvPr/>
          </p:nvGrpSpPr>
          <p:grpSpPr>
            <a:xfrm>
              <a:off x="2957861" y="2362200"/>
              <a:ext cx="2971800" cy="3429000"/>
              <a:chOff x="2951751" y="2514600"/>
              <a:chExt cx="2971800" cy="3429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951751" y="2514600"/>
                <a:ext cx="2971800" cy="3429000"/>
                <a:chOff x="2362200" y="2590800"/>
                <a:chExt cx="2971800" cy="3429000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2362200" y="4038600"/>
                  <a:ext cx="2971800" cy="1981200"/>
                  <a:chOff x="2362200" y="4038600"/>
                  <a:chExt cx="3124200" cy="2133600"/>
                </a:xfrm>
              </p:grpSpPr>
              <p:cxnSp>
                <p:nvCxnSpPr>
                  <p:cNvPr id="5" name="Straight Connector 4"/>
                  <p:cNvCxnSpPr/>
                  <p:nvPr/>
                </p:nvCxnSpPr>
                <p:spPr>
                  <a:xfrm flipV="1">
                    <a:off x="2362200" y="4038600"/>
                    <a:ext cx="3124200" cy="990600"/>
                  </a:xfrm>
                  <a:prstGeom prst="line">
                    <a:avLst/>
                  </a:prstGeom>
                  <a:ln>
                    <a:prstDash val="lgDash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62200" y="5029200"/>
                    <a:ext cx="2133600" cy="1143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 flipV="1">
                    <a:off x="4495800" y="4038600"/>
                    <a:ext cx="990600" cy="21336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Straight Connector 12"/>
                <p:cNvCxnSpPr/>
                <p:nvPr/>
              </p:nvCxnSpPr>
              <p:spPr>
                <a:xfrm flipH="1">
                  <a:off x="2362200" y="2590800"/>
                  <a:ext cx="1676400" cy="236764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4038600" y="2590800"/>
                  <a:ext cx="353122" cy="34290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4038600" y="2590800"/>
                  <a:ext cx="1295400" cy="14478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2951751" y="4882243"/>
                <a:ext cx="2500661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628151" y="2514600"/>
                <a:ext cx="824261" cy="236764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4628151" y="2514600"/>
                <a:ext cx="0" cy="2367643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5228725" y="4882243"/>
                <a:ext cx="47127" cy="14695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228725" y="5029200"/>
                <a:ext cx="223687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5374556" y="4419600"/>
                <a:ext cx="111844" cy="228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486400" y="4422321"/>
                <a:ext cx="152400" cy="11157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628151" y="4648200"/>
                <a:ext cx="17656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804712" y="4648200"/>
                <a:ext cx="0" cy="23404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4313382" y="3348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8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53362" y="3429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9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18475" y="45697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43600" y="2479015"/>
                <a:ext cx="10668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479015"/>
                <a:ext cx="1066800" cy="21852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810662" y="2530495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18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782953" y="3038088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782953" y="3576935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8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70962" y="3958390"/>
                <a:ext cx="2015838" cy="1555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sz="2400" dirty="0">
                          <a:latin typeface="Cambria Math"/>
                        </a:rPr>
                        <m:t>×</m:t>
                      </m:r>
                      <m:r>
                        <a:rPr lang="en-US" sz="2400" b="0" i="0" dirty="0" smtClean="0">
                          <a:latin typeface="Cambria Math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𝟗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962" y="3958390"/>
                <a:ext cx="2015838" cy="15558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46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2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Example #1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76400"/>
                <a:ext cx="28956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dirty="0" smtClean="0"/>
                  <a:t>Lateral Area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𝑝𝑙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×18×9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𝟖𝟏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76400"/>
                <a:ext cx="2895600" cy="4572000"/>
              </a:xfrm>
              <a:blipFill rotWithShape="1">
                <a:blip r:embed="rId2"/>
                <a:stretch>
                  <a:fillRect l="-4211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Total Area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.=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.+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𝟖𝟏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𝟗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b="1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𝟗𝟔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𝟓𝟗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895600" y="1676400"/>
                <a:ext cx="3048000" cy="4572000"/>
              </a:xfrm>
              <a:blipFill rotWithShape="1">
                <a:blip r:embed="rId3"/>
                <a:stretch>
                  <a:fillRect l="-4000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676400"/>
                <a:ext cx="2819400" cy="42672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800" dirty="0" smtClean="0"/>
                  <a:t>Volume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×9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𝟐𝟒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676400"/>
                <a:ext cx="2819400" cy="4267200"/>
              </a:xfrm>
              <a:prstGeom prst="rect">
                <a:avLst/>
              </a:prstGeom>
              <a:blipFill rotWithShape="1">
                <a:blip r:embed="rId4"/>
                <a:stretch>
                  <a:fillRect l="-4545" t="-1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40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1651</TotalTime>
  <Words>1076</Words>
  <Application>Microsoft Office PowerPoint</Application>
  <PresentationFormat>On-screen Show (4:3)</PresentationFormat>
  <Paragraphs>281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Grid</vt:lpstr>
      <vt:lpstr>Geometry Unit 11</vt:lpstr>
      <vt:lpstr>Area and Volume of Pyramids</vt:lpstr>
      <vt:lpstr>Pyramids</vt:lpstr>
      <vt:lpstr>Pyramids</vt:lpstr>
      <vt:lpstr>Pyramids</vt:lpstr>
      <vt:lpstr>Area of a Pyramid</vt:lpstr>
      <vt:lpstr>Volume of a Pyramid</vt:lpstr>
      <vt:lpstr>Practice</vt:lpstr>
      <vt:lpstr>Example #1 Solution</vt:lpstr>
      <vt:lpstr>Practice</vt:lpstr>
      <vt:lpstr>Example #2 Solution</vt:lpstr>
      <vt:lpstr>Group Practice</vt:lpstr>
      <vt:lpstr>Group #1 Solution</vt:lpstr>
      <vt:lpstr>Group Practice</vt:lpstr>
      <vt:lpstr>Group #2 Solution</vt:lpstr>
      <vt:lpstr>Group Practice</vt:lpstr>
      <vt:lpstr>Group #3 Solution</vt:lpstr>
      <vt:lpstr>Group Practice</vt:lpstr>
      <vt:lpstr>Group #4 Solution</vt:lpstr>
      <vt:lpstr>Group Practice</vt:lpstr>
      <vt:lpstr>Group #5 Solution</vt:lpstr>
      <vt:lpstr>Group Practice</vt:lpstr>
      <vt:lpstr>Group #6 Solution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11</dc:title>
  <dc:creator>David Leon</dc:creator>
  <cp:lastModifiedBy>David Leon</cp:lastModifiedBy>
  <cp:revision>109</cp:revision>
  <dcterms:created xsi:type="dcterms:W3CDTF">2016-03-30T22:04:27Z</dcterms:created>
  <dcterms:modified xsi:type="dcterms:W3CDTF">2016-04-06T17:51:41Z</dcterms:modified>
</cp:coreProperties>
</file>