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3" r:id="rId5"/>
    <p:sldId id="259" r:id="rId6"/>
    <p:sldId id="261" r:id="rId7"/>
    <p:sldId id="262" r:id="rId8"/>
    <p:sldId id="265" r:id="rId9"/>
    <p:sldId id="276" r:id="rId10"/>
    <p:sldId id="266" r:id="rId11"/>
    <p:sldId id="270" r:id="rId12"/>
    <p:sldId id="274" r:id="rId13"/>
    <p:sldId id="260" r:id="rId14"/>
    <p:sldId id="263" r:id="rId15"/>
    <p:sldId id="264" r:id="rId16"/>
    <p:sldId id="267" r:id="rId17"/>
    <p:sldId id="271" r:id="rId18"/>
    <p:sldId id="268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61" autoAdjust="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E81E-FF6B-4C05-9D31-A89F34C6D25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501B-CDD7-4385-813C-8129C4FBAC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E81E-FF6B-4C05-9D31-A89F34C6D25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501B-CDD7-4385-813C-8129C4FBAC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E81E-FF6B-4C05-9D31-A89F34C6D25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501B-CDD7-4385-813C-8129C4FBAC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E81E-FF6B-4C05-9D31-A89F34C6D25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501B-CDD7-4385-813C-8129C4FBAC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E81E-FF6B-4C05-9D31-A89F34C6D25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501B-CDD7-4385-813C-8129C4FBAC7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E81E-FF6B-4C05-9D31-A89F34C6D25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501B-CDD7-4385-813C-8129C4FBAC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E81E-FF6B-4C05-9D31-A89F34C6D25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501B-CDD7-4385-813C-8129C4FBAC7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E81E-FF6B-4C05-9D31-A89F34C6D25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501B-CDD7-4385-813C-8129C4FBAC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E81E-FF6B-4C05-9D31-A89F34C6D25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501B-CDD7-4385-813C-8129C4FBAC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E81E-FF6B-4C05-9D31-A89F34C6D25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501B-CDD7-4385-813C-8129C4FBAC7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E81E-FF6B-4C05-9D31-A89F34C6D25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501B-CDD7-4385-813C-8129C4FBAC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9E7E81E-FF6B-4C05-9D31-A89F34C6D25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41D501B-CDD7-4385-813C-8129C4FBAC7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60.png"/><Relationship Id="rId7" Type="http://schemas.openxmlformats.org/officeDocument/2006/relationships/image" Target="../media/image2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7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36.png"/><Relationship Id="rId4" Type="http://schemas.openxmlformats.org/officeDocument/2006/relationships/image" Target="../media/image4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 Unit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800600"/>
            <a:ext cx="7467600" cy="990600"/>
          </a:xfrm>
        </p:spPr>
        <p:txBody>
          <a:bodyPr/>
          <a:lstStyle/>
          <a:p>
            <a:r>
              <a:rPr lang="en-US" dirty="0" smtClean="0"/>
              <a:t>12-3: Area and Volume of Cylinders and Cones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131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6781800" cy="6858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Cylinders – Examples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1430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the following Cylinders, find the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73182" y="1800892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indent="0">
              <a:buNone/>
            </a:pPr>
            <a:r>
              <a:rPr lang="en-US" sz="2400" dirty="0"/>
              <a:t>a.) Lateral </a:t>
            </a:r>
            <a:r>
              <a:rPr lang="en-US" sz="2400" dirty="0" smtClean="0"/>
              <a:t>Area	2.)</a:t>
            </a:r>
            <a:r>
              <a:rPr lang="en-US" sz="2400" dirty="0"/>
              <a:t>	</a:t>
            </a:r>
          </a:p>
          <a:p>
            <a:pPr marL="45720" indent="0">
              <a:buNone/>
            </a:pPr>
            <a:r>
              <a:rPr lang="en-US" sz="2400" dirty="0"/>
              <a:t>b.) Total Area</a:t>
            </a:r>
          </a:p>
          <a:p>
            <a:pPr marL="45720" indent="0">
              <a:buNone/>
            </a:pPr>
            <a:r>
              <a:rPr lang="en-US" sz="2400" dirty="0"/>
              <a:t>c.) Volume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658782" y="1750017"/>
            <a:ext cx="2091850" cy="3553153"/>
            <a:chOff x="3999406" y="1902572"/>
            <a:chExt cx="2091850" cy="355315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9406" y="1902572"/>
              <a:ext cx="2091850" cy="3553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8" name="Straight Connector 7"/>
            <p:cNvCxnSpPr/>
            <p:nvPr/>
          </p:nvCxnSpPr>
          <p:spPr>
            <a:xfrm>
              <a:off x="5030131" y="2272484"/>
              <a:ext cx="0" cy="277296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5007231" y="2272484"/>
              <a:ext cx="76200" cy="6189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3999406" y="5045444"/>
              <a:ext cx="1988440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4957925" y="3349768"/>
                  <a:ext cx="551063" cy="4156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15</m:t>
                        </m:r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57925" y="3349768"/>
                  <a:ext cx="551063" cy="41569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4769799" y="5029200"/>
                  <a:ext cx="551063" cy="4156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12</m:t>
                        </m:r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69799" y="5029200"/>
                  <a:ext cx="551063" cy="41569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149108" y="1882387"/>
                <a:ext cx="1066800" cy="18928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𝑟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h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𝐵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9108" y="1882387"/>
                <a:ext cx="1066800" cy="189282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6921499" y="1893679"/>
            <a:ext cx="622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885709" y="2466563"/>
            <a:ext cx="73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15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921499" y="3042047"/>
                <a:ext cx="1917701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𝜋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𝟑𝟔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1499" y="3042047"/>
                <a:ext cx="1917701" cy="61555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351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90600"/>
          </a:xfrm>
        </p:spPr>
        <p:txBody>
          <a:bodyPr/>
          <a:lstStyle/>
          <a:p>
            <a:r>
              <a:rPr lang="en-US" dirty="0" smtClean="0"/>
              <a:t>Cylinder Example #2 Solution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/>
              <p:cNvSpPr txBox="1">
                <a:spLocks/>
              </p:cNvSpPr>
              <p:nvPr/>
            </p:nvSpPr>
            <p:spPr>
              <a:xfrm>
                <a:off x="6019800" y="1295400"/>
                <a:ext cx="2819400" cy="42672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Aft>
                    <a:spcPts val="1000"/>
                  </a:spcAft>
                  <a:buNone/>
                </a:pPr>
                <a:r>
                  <a:rPr lang="en-US" sz="2800" dirty="0" smtClean="0"/>
                  <a:t>Volume</a:t>
                </a:r>
              </a:p>
              <a:p>
                <a:pPr marL="0" indent="0">
                  <a:spcBef>
                    <a:spcPts val="0"/>
                  </a:spcBef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>
                          <a:latin typeface="Cambria Math"/>
                        </a:rPr>
                        <m:t>𝑉</m:t>
                      </m:r>
                      <m:r>
                        <a:rPr lang="en-US" sz="2800" b="0" i="1">
                          <a:latin typeface="Cambria Math"/>
                        </a:rPr>
                        <m:t>=</m:t>
                      </m:r>
                      <m:r>
                        <a:rPr lang="en-US" sz="2800" b="0" i="1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800" b="0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>
                          <a:latin typeface="Cambria Math"/>
                          <a:ea typeface="Cambria Math"/>
                        </a:rPr>
                        <m:t>h</m:t>
                      </m:r>
                    </m:oMath>
                  </m:oMathPara>
                </a14:m>
                <a:endParaRPr lang="en-US" sz="2800" b="0" dirty="0" smtClean="0">
                  <a:ea typeface="Cambria Math"/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=36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×15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Bef>
                    <a:spcPts val="0"/>
                  </a:spcBef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𝟓𝟒𝟎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800" b="1" dirty="0"/>
              </a:p>
              <a:p>
                <a:pPr marL="0" indent="0">
                  <a:spcAft>
                    <a:spcPts val="1800"/>
                  </a:spcAft>
                  <a:buNone/>
                </a:pPr>
                <a:endParaRPr lang="en-US" sz="2800" b="1" dirty="0"/>
              </a:p>
            </p:txBody>
          </p:sp>
        </mc:Choice>
        <mc:Fallback xmlns="">
          <p:sp>
            <p:nvSpPr>
              <p:cNvPr id="5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1295400"/>
                <a:ext cx="2819400" cy="4267200"/>
              </a:xfrm>
              <a:prstGeom prst="rect">
                <a:avLst/>
              </a:prstGeom>
              <a:blipFill rotWithShape="1">
                <a:blip r:embed="rId2"/>
                <a:stretch>
                  <a:fillRect l="-4545" t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2743200" y="152400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981700" y="151106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52400" y="1308340"/>
                <a:ext cx="2431473" cy="3067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sz="2800" dirty="0" smtClean="0"/>
                  <a:t>Lateral Area</a:t>
                </a:r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>
                          <a:latin typeface="Cambria Math"/>
                        </a:rPr>
                        <m:t>𝐿</m:t>
                      </m:r>
                      <m:r>
                        <a:rPr lang="en-US" sz="2800" b="0" i="1">
                          <a:latin typeface="Cambria Math"/>
                        </a:rPr>
                        <m:t>.</m:t>
                      </m:r>
                      <m:r>
                        <a:rPr lang="en-US" sz="2800" b="0" i="1">
                          <a:latin typeface="Cambria Math"/>
                        </a:rPr>
                        <m:t>𝐴</m:t>
                      </m:r>
                      <m:r>
                        <a:rPr lang="en-US" sz="2800" b="0" i="1">
                          <a:latin typeface="Cambria Math"/>
                        </a:rPr>
                        <m:t>. =2</m:t>
                      </m:r>
                      <m:r>
                        <a:rPr lang="en-US" sz="2800" b="0" i="1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>
                          <a:latin typeface="Cambria Math"/>
                          <a:ea typeface="Cambria Math"/>
                        </a:rPr>
                        <m:t>𝑟h</m:t>
                      </m:r>
                    </m:oMath>
                  </m:oMathPara>
                </a14:m>
                <a:endParaRPr lang="en-US" sz="2800" b="0" dirty="0" smtClean="0">
                  <a:ea typeface="Cambria Math"/>
                </a:endParaRPr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=2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×6×15</m:t>
                      </m:r>
                    </m:oMath>
                  </m:oMathPara>
                </a14:m>
                <a:endParaRPr lang="en-US" sz="2800" dirty="0" smtClean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𝟏𝟖𝟎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800" b="1" dirty="0" smtClean="0"/>
              </a:p>
              <a:p>
                <a:endParaRPr lang="en-US" sz="28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308340"/>
                <a:ext cx="2431473" cy="3067506"/>
              </a:xfrm>
              <a:prstGeom prst="rect">
                <a:avLst/>
              </a:prstGeom>
              <a:blipFill rotWithShape="1">
                <a:blip r:embed="rId3"/>
                <a:stretch>
                  <a:fillRect l="-5013" t="-1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781300" y="1308340"/>
                <a:ext cx="3009900" cy="32983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sz="2800" dirty="0" smtClean="0"/>
                  <a:t>Total </a:t>
                </a:r>
                <a:r>
                  <a:rPr lang="en-US" sz="2800" dirty="0"/>
                  <a:t>Area</a:t>
                </a:r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𝑇</m:t>
                      </m:r>
                      <m:r>
                        <a:rPr lang="en-US" sz="2800" b="0" i="1" smtClean="0">
                          <a:latin typeface="Cambria Math"/>
                        </a:rPr>
                        <m:t>.</m:t>
                      </m:r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.=</m:t>
                      </m:r>
                      <m:r>
                        <a:rPr lang="en-US" sz="2800" b="0" i="1" smtClean="0">
                          <a:latin typeface="Cambria Math"/>
                        </a:rPr>
                        <m:t>𝐿</m:t>
                      </m:r>
                      <m:r>
                        <a:rPr lang="en-US" sz="2800" b="0" i="1" smtClean="0">
                          <a:latin typeface="Cambria Math"/>
                        </a:rPr>
                        <m:t>.</m:t>
                      </m:r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. +2</m:t>
                      </m:r>
                      <m:r>
                        <a:rPr lang="en-US" sz="28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sz="2800" dirty="0" smtClean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=180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+2(36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800" dirty="0" smtClean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=180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+72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800" dirty="0" smtClean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𝟐𝟓𝟐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1300" y="1308340"/>
                <a:ext cx="3009900" cy="3298339"/>
              </a:xfrm>
              <a:prstGeom prst="rect">
                <a:avLst/>
              </a:prstGeom>
              <a:blipFill rotWithShape="1">
                <a:blip r:embed="rId4"/>
                <a:stretch>
                  <a:fillRect l="-4049" t="-1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595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8793"/>
            <a:ext cx="6781800" cy="6858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Cones</a:t>
            </a:r>
            <a:endParaRPr lang="en-US" sz="4000" dirty="0"/>
          </a:p>
        </p:txBody>
      </p:sp>
      <p:grpSp>
        <p:nvGrpSpPr>
          <p:cNvPr id="3" name="Group 2"/>
          <p:cNvGrpSpPr/>
          <p:nvPr/>
        </p:nvGrpSpPr>
        <p:grpSpPr>
          <a:xfrm>
            <a:off x="788505" y="2805739"/>
            <a:ext cx="2827482" cy="3124200"/>
            <a:chOff x="982518" y="1981200"/>
            <a:chExt cx="2827482" cy="31242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2387193" y="2036447"/>
              <a:ext cx="1305580" cy="246918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648919">
              <a:off x="3537906" y="4130548"/>
              <a:ext cx="166190" cy="181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Straight Connector 6"/>
            <p:cNvCxnSpPr/>
            <p:nvPr/>
          </p:nvCxnSpPr>
          <p:spPr>
            <a:xfrm flipH="1">
              <a:off x="2344110" y="2003906"/>
              <a:ext cx="1" cy="233999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2306009" y="4312687"/>
              <a:ext cx="76200" cy="6242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1998034" y="3105847"/>
                  <a:ext cx="4572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</a:rPr>
                          <m:t>h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98034" y="3105847"/>
                  <a:ext cx="457200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" name="Group 9"/>
            <p:cNvGrpSpPr/>
            <p:nvPr/>
          </p:nvGrpSpPr>
          <p:grpSpPr>
            <a:xfrm>
              <a:off x="982518" y="1981200"/>
              <a:ext cx="2827482" cy="3124200"/>
              <a:chOff x="3048000" y="2667000"/>
              <a:chExt cx="2987964" cy="327660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flipV="1">
                <a:off x="3048000" y="4572000"/>
                <a:ext cx="304800" cy="13716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3352800" y="4572000"/>
                <a:ext cx="2683164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5715000" y="4572000"/>
                <a:ext cx="320964" cy="13716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048000" y="5943600"/>
                <a:ext cx="266700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3352800" y="2667000"/>
                <a:ext cx="1143000" cy="19050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495800" y="2667000"/>
                <a:ext cx="1540164" cy="19050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3048000" y="2667000"/>
                <a:ext cx="1447800" cy="32766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495800" y="2667000"/>
                <a:ext cx="1219200" cy="32766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3015372" y="3182047"/>
                  <a:ext cx="4572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𝑙</m:t>
                        </m:r>
                      </m:oMath>
                    </m:oMathPara>
                  </a14:m>
                  <a:endParaRPr lang="en-US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15372" y="3182047"/>
                  <a:ext cx="457200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0" name="Group 39"/>
          <p:cNvGrpSpPr/>
          <p:nvPr/>
        </p:nvGrpSpPr>
        <p:grpSpPr>
          <a:xfrm>
            <a:off x="4826656" y="2743200"/>
            <a:ext cx="2628900" cy="3353503"/>
            <a:chOff x="5257800" y="1735454"/>
            <a:chExt cx="2628900" cy="3353503"/>
          </a:xfrm>
        </p:grpSpPr>
        <p:sp>
          <p:nvSpPr>
            <p:cNvPr id="39" name="Arc 38"/>
            <p:cNvSpPr/>
            <p:nvPr/>
          </p:nvSpPr>
          <p:spPr>
            <a:xfrm rot="10800000">
              <a:off x="5276273" y="3939755"/>
              <a:ext cx="2590800" cy="1149202"/>
            </a:xfrm>
            <a:prstGeom prst="arc">
              <a:avLst>
                <a:gd name="adj1" fmla="val 10963753"/>
                <a:gd name="adj2" fmla="val 0"/>
              </a:avLst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 flipH="1">
              <a:off x="5257800" y="1735454"/>
              <a:ext cx="1219200" cy="277509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477000" y="1735454"/>
              <a:ext cx="1390073" cy="260165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Arc 36"/>
            <p:cNvSpPr/>
            <p:nvPr/>
          </p:nvSpPr>
          <p:spPr>
            <a:xfrm>
              <a:off x="5295900" y="3935950"/>
              <a:ext cx="2590800" cy="1149202"/>
            </a:xfrm>
            <a:prstGeom prst="arc">
              <a:avLst>
                <a:gd name="adj1" fmla="val 10963753"/>
                <a:gd name="adj2" fmla="val 0"/>
              </a:avLst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739670" y="3106942"/>
            <a:ext cx="1953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Regular Pyramid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861932" y="3106942"/>
            <a:ext cx="1147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Cone</a:t>
            </a:r>
            <a:endParaRPr 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52400" y="762000"/>
            <a:ext cx="891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the following diagrams, compare and contrast a Regular Pyramid to a Cone.</a:t>
            </a:r>
          </a:p>
          <a:p>
            <a:r>
              <a:rPr lang="en-US" sz="2000" dirty="0" smtClean="0"/>
              <a:t>Discuss your thoughts in your group, and take notes of your thoughts in the space provided.  </a:t>
            </a:r>
          </a:p>
          <a:p>
            <a:r>
              <a:rPr lang="en-US" sz="2000" dirty="0" smtClean="0"/>
              <a:t>For the discussion, focus on these questions: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What do you notice about each the cone?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How do its parts compare to that of the pyramid? How do they differ?</a:t>
            </a:r>
          </a:p>
        </p:txBody>
      </p:sp>
    </p:spTree>
    <p:extLst>
      <p:ext uri="{BB962C8B-B14F-4D97-AF65-F5344CB8AC3E}">
        <p14:creationId xmlns:p14="http://schemas.microsoft.com/office/powerpoint/2010/main" val="52754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02" y="228600"/>
            <a:ext cx="6781800" cy="6858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Cones</a:t>
            </a:r>
            <a:endParaRPr lang="en-US" sz="4000" dirty="0"/>
          </a:p>
        </p:txBody>
      </p:sp>
      <p:grpSp>
        <p:nvGrpSpPr>
          <p:cNvPr id="3" name="Group 2"/>
          <p:cNvGrpSpPr/>
          <p:nvPr/>
        </p:nvGrpSpPr>
        <p:grpSpPr>
          <a:xfrm>
            <a:off x="788505" y="2906930"/>
            <a:ext cx="2827482" cy="3124200"/>
            <a:chOff x="982518" y="1981200"/>
            <a:chExt cx="2827482" cy="31242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2344109" y="2003906"/>
              <a:ext cx="1305580" cy="246918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648919">
              <a:off x="3537906" y="4130548"/>
              <a:ext cx="166190" cy="181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Straight Connector 6"/>
            <p:cNvCxnSpPr/>
            <p:nvPr/>
          </p:nvCxnSpPr>
          <p:spPr>
            <a:xfrm flipH="1">
              <a:off x="2344110" y="2003906"/>
              <a:ext cx="1" cy="233999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2306009" y="4312687"/>
              <a:ext cx="76200" cy="6242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1998034" y="3105847"/>
                  <a:ext cx="4572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</a:rPr>
                          <m:t>h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98034" y="3105847"/>
                  <a:ext cx="457200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" name="Group 9"/>
            <p:cNvGrpSpPr/>
            <p:nvPr/>
          </p:nvGrpSpPr>
          <p:grpSpPr>
            <a:xfrm>
              <a:off x="982518" y="1981200"/>
              <a:ext cx="2827482" cy="3124200"/>
              <a:chOff x="3048000" y="2667000"/>
              <a:chExt cx="2987964" cy="327660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flipV="1">
                <a:off x="3048000" y="4572000"/>
                <a:ext cx="304800" cy="13716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3352800" y="4572000"/>
                <a:ext cx="2683164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5715000" y="4572000"/>
                <a:ext cx="320964" cy="13716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048000" y="5943600"/>
                <a:ext cx="266700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3352800" y="2667000"/>
                <a:ext cx="1143000" cy="19050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495800" y="2667000"/>
                <a:ext cx="1540164" cy="19050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3048000" y="2667000"/>
                <a:ext cx="1447800" cy="32766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495800" y="2667000"/>
                <a:ext cx="1219200" cy="32766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3015372" y="3182047"/>
                  <a:ext cx="4572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𝑙</m:t>
                        </m:r>
                      </m:oMath>
                    </m:oMathPara>
                  </a14:m>
                  <a:endParaRPr lang="en-US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15372" y="3182047"/>
                  <a:ext cx="457200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6200" y="864275"/>
                <a:ext cx="6652491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A Cone shares similar properties to the regular pyramid.</a:t>
                </a: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It has a single bases, and that base will always be a </a:t>
                </a:r>
                <a:r>
                  <a:rPr lang="en-US" b="1" dirty="0" smtClean="0"/>
                  <a:t> circle</a:t>
                </a:r>
                <a:r>
                  <a:rPr lang="en-US" dirty="0" smtClean="0"/>
                  <a:t>.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The line segment joining the vertex to the base is the </a:t>
                </a:r>
                <a:r>
                  <a:rPr lang="en-US" b="1" i="1" dirty="0" smtClean="0"/>
                  <a:t>height,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𝒉</m:t>
                    </m:r>
                  </m:oMath>
                </a14:m>
                <a:r>
                  <a:rPr lang="en-US" b="1" i="1" dirty="0" smtClean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The segment joining the vertex to an end of the diameter of the base is the </a:t>
                </a:r>
                <a:r>
                  <a:rPr lang="en-US" b="1" i="1" dirty="0" smtClean="0"/>
                  <a:t>slant height,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𝒍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The </a:t>
                </a:r>
                <a:r>
                  <a:rPr lang="en-US" b="1" dirty="0" smtClean="0"/>
                  <a:t>radius</a:t>
                </a:r>
                <a:r>
                  <a:rPr lang="en-US" dirty="0" smtClean="0"/>
                  <a:t> of the base is also the </a:t>
                </a:r>
                <a:r>
                  <a:rPr lang="en-US" b="1" dirty="0" smtClean="0"/>
                  <a:t>radius</a:t>
                </a:r>
                <a:r>
                  <a:rPr lang="en-US" dirty="0" smtClean="0"/>
                  <a:t> of the cylinder.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864275"/>
                <a:ext cx="6652491" cy="2031325"/>
              </a:xfrm>
              <a:prstGeom prst="rect">
                <a:avLst/>
              </a:prstGeom>
              <a:blipFill rotWithShape="1">
                <a:blip r:embed="rId5"/>
                <a:stretch>
                  <a:fillRect l="-642" t="-15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/>
          <p:cNvGrpSpPr/>
          <p:nvPr/>
        </p:nvGrpSpPr>
        <p:grpSpPr>
          <a:xfrm>
            <a:off x="4643588" y="2713178"/>
            <a:ext cx="2628900" cy="3353503"/>
            <a:chOff x="5257800" y="1735454"/>
            <a:chExt cx="2628900" cy="3353503"/>
          </a:xfrm>
        </p:grpSpPr>
        <p:sp>
          <p:nvSpPr>
            <p:cNvPr id="39" name="Arc 38"/>
            <p:cNvSpPr/>
            <p:nvPr/>
          </p:nvSpPr>
          <p:spPr>
            <a:xfrm rot="10800000">
              <a:off x="5276273" y="3939755"/>
              <a:ext cx="2590800" cy="1149202"/>
            </a:xfrm>
            <a:prstGeom prst="arc">
              <a:avLst>
                <a:gd name="adj1" fmla="val 10963753"/>
                <a:gd name="adj2" fmla="val 0"/>
              </a:avLst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 flipH="1">
              <a:off x="5257800" y="1735454"/>
              <a:ext cx="1219200" cy="277509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477000" y="1735454"/>
              <a:ext cx="1390073" cy="260165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Arc 36"/>
            <p:cNvSpPr/>
            <p:nvPr/>
          </p:nvSpPr>
          <p:spPr>
            <a:xfrm>
              <a:off x="5295900" y="3935950"/>
              <a:ext cx="2590800" cy="1149202"/>
            </a:xfrm>
            <a:prstGeom prst="arc">
              <a:avLst>
                <a:gd name="adj1" fmla="val 10963753"/>
                <a:gd name="adj2" fmla="val 0"/>
              </a:avLst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6" name="Straight Connector 25"/>
          <p:cNvCxnSpPr/>
          <p:nvPr/>
        </p:nvCxnSpPr>
        <p:spPr>
          <a:xfrm>
            <a:off x="5868945" y="2690472"/>
            <a:ext cx="39144" cy="287765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908089" y="5318488"/>
            <a:ext cx="2055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113598" y="5318488"/>
            <a:ext cx="0" cy="211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888517" y="5524249"/>
            <a:ext cx="1364344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426025" y="3892880"/>
                <a:ext cx="551063" cy="4156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6025" y="3892880"/>
                <a:ext cx="551063" cy="41569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382333" y="5152439"/>
                <a:ext cx="551063" cy="4156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333" y="5152439"/>
                <a:ext cx="551063" cy="41569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 flipH="1">
            <a:off x="5929600" y="2473458"/>
            <a:ext cx="302794" cy="217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7467606" y="5101474"/>
            <a:ext cx="302794" cy="217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080997" y="2581965"/>
            <a:ext cx="656085" cy="1016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886718" y="3947768"/>
            <a:ext cx="732285" cy="12331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508482" y="3591580"/>
                <a:ext cx="551063" cy="4156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𝑙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8482" y="3591580"/>
                <a:ext cx="551063" cy="41569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0" y="2983468"/>
            <a:ext cx="1953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Regular Pyramid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705939" y="2874060"/>
            <a:ext cx="85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Cone</a:t>
            </a:r>
            <a:endParaRPr 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7302506" y="1169255"/>
            <a:ext cx="14143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*How would the lateral area and volume of a cone be similar to those of pyramids?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79553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47" grpId="0"/>
      <p:bldP spid="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6781800" cy="6858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Cones – Lateral Area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9906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Theorem 12-7:</a:t>
            </a:r>
            <a:r>
              <a:rPr lang="en-US" sz="2800" dirty="0" smtClean="0"/>
              <a:t> The lateral area of a cone equals</a:t>
            </a:r>
            <a:endParaRPr lang="en-US" sz="28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4836" y="2523855"/>
                <a:ext cx="4724400" cy="1805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800" dirty="0" smtClean="0"/>
                  <a:t>Equation: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𝑳</m:t>
                    </m:r>
                    <m:r>
                      <a:rPr lang="en-US" sz="2800" b="1" i="1" smtClean="0">
                        <a:latin typeface="Cambria Math"/>
                      </a:rPr>
                      <m:t>.</m:t>
                    </m:r>
                    <m:r>
                      <a:rPr lang="en-US" sz="2800" b="1" i="1" smtClean="0">
                        <a:latin typeface="Cambria Math"/>
                      </a:rPr>
                      <m:t>𝑨</m:t>
                    </m:r>
                    <m:r>
                      <a:rPr lang="en-US" sz="2800" b="1" i="1" smtClean="0">
                        <a:latin typeface="Cambria Math"/>
                      </a:rPr>
                      <m:t>. =</m:t>
                    </m:r>
                    <m:f>
                      <m:f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800" b="1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800" b="1" i="1" smtClean="0">
                        <a:latin typeface="Cambria Math"/>
                      </a:rPr>
                      <m:t>𝟐</m:t>
                    </m:r>
                    <m:r>
                      <a:rPr lang="en-US" sz="2800" b="1" i="1" smtClean="0">
                        <a:latin typeface="Cambria Math"/>
                        <a:ea typeface="Cambria Math"/>
                      </a:rPr>
                      <m:t>𝝅</m:t>
                    </m:r>
                    <m:r>
                      <a:rPr lang="en-US" sz="2800" b="1" i="1" smtClean="0">
                        <a:latin typeface="Cambria Math"/>
                        <a:ea typeface="Cambria Math"/>
                      </a:rPr>
                      <m:t>𝒓𝒍</m:t>
                    </m:r>
                  </m:oMath>
                </a14:m>
                <a:endParaRPr lang="en-US" sz="2800" b="1" dirty="0" smtClean="0"/>
              </a:p>
              <a:p>
                <a:pPr algn="ctr">
                  <a:spcAft>
                    <a:spcPts val="600"/>
                  </a:spcAft>
                </a:pPr>
                <a:r>
                  <a:rPr lang="en-US" sz="2800" b="1" dirty="0" smtClean="0"/>
                  <a:t>Or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𝑳</m:t>
                      </m:r>
                      <m:r>
                        <a:rPr lang="en-US" sz="2800" b="1" i="1" smtClean="0">
                          <a:latin typeface="Cambria Math"/>
                        </a:rPr>
                        <m:t>.</m:t>
                      </m:r>
                      <m:r>
                        <a:rPr lang="en-US" sz="2800" b="1" i="1" smtClean="0">
                          <a:latin typeface="Cambria Math"/>
                        </a:rPr>
                        <m:t>𝑨</m:t>
                      </m:r>
                      <m:r>
                        <a:rPr lang="en-US" sz="2800" b="1" i="1" smtClean="0">
                          <a:latin typeface="Cambria Math"/>
                        </a:rPr>
                        <m:t>.=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𝒓𝒍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36" y="2523855"/>
                <a:ext cx="4724400" cy="1805238"/>
              </a:xfrm>
              <a:prstGeom prst="rect">
                <a:avLst/>
              </a:prstGeom>
              <a:blipFill rotWithShape="1">
                <a:blip r:embed="rId2"/>
                <a:stretch>
                  <a:fillRect l="-27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5293611" y="2526052"/>
            <a:ext cx="2628900" cy="3349698"/>
            <a:chOff x="4890655" y="2783848"/>
            <a:chExt cx="2628900" cy="3349698"/>
          </a:xfrm>
        </p:grpSpPr>
        <p:grpSp>
          <p:nvGrpSpPr>
            <p:cNvPr id="7" name="Group 6"/>
            <p:cNvGrpSpPr/>
            <p:nvPr/>
          </p:nvGrpSpPr>
          <p:grpSpPr>
            <a:xfrm>
              <a:off x="4890655" y="2783848"/>
              <a:ext cx="2628900" cy="3349698"/>
              <a:chOff x="4890655" y="2783848"/>
              <a:chExt cx="2628900" cy="3349698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4890655" y="2783848"/>
                <a:ext cx="2628900" cy="3349698"/>
                <a:chOff x="5257800" y="1735454"/>
                <a:chExt cx="2628900" cy="3349698"/>
              </a:xfrm>
            </p:grpSpPr>
            <p:cxnSp>
              <p:nvCxnSpPr>
                <p:cNvPr id="15" name="Straight Connector 14"/>
                <p:cNvCxnSpPr/>
                <p:nvPr/>
              </p:nvCxnSpPr>
              <p:spPr>
                <a:xfrm flipH="1">
                  <a:off x="5257800" y="1735454"/>
                  <a:ext cx="1219200" cy="277509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6477000" y="1735454"/>
                  <a:ext cx="1390073" cy="260165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Arc 16"/>
                <p:cNvSpPr/>
                <p:nvPr/>
              </p:nvSpPr>
              <p:spPr>
                <a:xfrm>
                  <a:off x="5295900" y="3935950"/>
                  <a:ext cx="2590800" cy="1149202"/>
                </a:xfrm>
                <a:prstGeom prst="arc">
                  <a:avLst>
                    <a:gd name="adj1" fmla="val 10963753"/>
                    <a:gd name="adj2" fmla="val 0"/>
                  </a:avLst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Arc 17"/>
                <p:cNvSpPr/>
                <p:nvPr/>
              </p:nvSpPr>
              <p:spPr>
                <a:xfrm rot="10800000">
                  <a:off x="5276273" y="3898486"/>
                  <a:ext cx="2590800" cy="1149202"/>
                </a:xfrm>
                <a:prstGeom prst="arc">
                  <a:avLst>
                    <a:gd name="adj1" fmla="val 10963753"/>
                    <a:gd name="adj2" fmla="val 0"/>
                  </a:avLst>
                </a:prstGeom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4" name="Straight Connector 13"/>
              <p:cNvCxnSpPr/>
              <p:nvPr/>
            </p:nvCxnSpPr>
            <p:spPr>
              <a:xfrm>
                <a:off x="6135584" y="5594919"/>
                <a:ext cx="1364344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6629400" y="5223109"/>
                  <a:ext cx="551063" cy="4156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𝑟</m:t>
                        </m:r>
                      </m:oMath>
                    </m:oMathPara>
                  </a14:m>
                  <a:endParaRPr lang="en-US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29400" y="5223109"/>
                  <a:ext cx="551063" cy="41569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9" name="Straight Connector 18"/>
          <p:cNvCxnSpPr/>
          <p:nvPr/>
        </p:nvCxnSpPr>
        <p:spPr>
          <a:xfrm flipH="1">
            <a:off x="6579623" y="2286332"/>
            <a:ext cx="302794" cy="217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074911" y="4886726"/>
            <a:ext cx="302794" cy="217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731020" y="2394839"/>
            <a:ext cx="656085" cy="1016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536741" y="3760642"/>
            <a:ext cx="732285" cy="12331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158505" y="3404454"/>
                <a:ext cx="551063" cy="4156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𝑙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8505" y="3404454"/>
                <a:ext cx="551063" cy="41569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val 23"/>
          <p:cNvSpPr/>
          <p:nvPr/>
        </p:nvSpPr>
        <p:spPr>
          <a:xfrm>
            <a:off x="6511709" y="5263685"/>
            <a:ext cx="68943" cy="99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28600" y="4653659"/>
                <a:ext cx="4572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*</a:t>
                </a:r>
                <a:r>
                  <a:rPr lang="en-US" sz="2800" dirty="0" smtClean="0"/>
                  <a:t>Total Area: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𝑻</m:t>
                    </m:r>
                    <m:r>
                      <a:rPr lang="en-US" sz="2800" b="1" i="1" smtClean="0">
                        <a:latin typeface="Cambria Math"/>
                      </a:rPr>
                      <m:t>.</m:t>
                    </m:r>
                    <m:r>
                      <a:rPr lang="en-US" sz="2800" b="1" i="1" smtClean="0">
                        <a:latin typeface="Cambria Math"/>
                      </a:rPr>
                      <m:t>𝑨</m:t>
                    </m:r>
                    <m:r>
                      <a:rPr lang="en-US" sz="2800" b="1" i="1" smtClean="0">
                        <a:latin typeface="Cambria Math"/>
                      </a:rPr>
                      <m:t>. =</m:t>
                    </m:r>
                    <m:r>
                      <a:rPr lang="en-US" sz="2800" b="1" i="1" smtClean="0">
                        <a:latin typeface="Cambria Math"/>
                      </a:rPr>
                      <m:t>𝑳</m:t>
                    </m:r>
                    <m:r>
                      <a:rPr lang="en-US" sz="2800" b="1" i="1" smtClean="0">
                        <a:latin typeface="Cambria Math"/>
                      </a:rPr>
                      <m:t>.</m:t>
                    </m:r>
                    <m:r>
                      <a:rPr lang="en-US" sz="2800" b="1" i="1" smtClean="0">
                        <a:latin typeface="Cambria Math"/>
                      </a:rPr>
                      <m:t>𝑨</m:t>
                    </m:r>
                    <m:r>
                      <a:rPr lang="en-US" sz="2800" b="1" i="1" smtClean="0">
                        <a:latin typeface="Cambria Math"/>
                      </a:rPr>
                      <m:t>. + </m:t>
                    </m:r>
                    <m:r>
                      <a:rPr lang="en-US" sz="2800" b="1" i="1" smtClean="0">
                        <a:latin typeface="Cambria Math"/>
                      </a:rPr>
                      <m:t>𝑩</m:t>
                    </m:r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653659"/>
                <a:ext cx="4572000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2133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52400" y="151382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half the circumference of the base time the slant height. </a:t>
            </a:r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232993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781800" cy="6858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Cones – Volume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2192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Theorem 12-8:</a:t>
            </a:r>
            <a:r>
              <a:rPr lang="en-US" sz="2800" dirty="0" smtClean="0"/>
              <a:t> The volume of a cones equals</a:t>
            </a:r>
            <a:endParaRPr lang="en-US" sz="28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8600" y="2590800"/>
                <a:ext cx="3505200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Equation: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𝑽</m:t>
                    </m:r>
                    <m:r>
                      <a:rPr lang="en-US" sz="28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sz="2800" b="1" i="1" smtClean="0">
                        <a:latin typeface="Cambria Math"/>
                        <a:ea typeface="Cambria Math"/>
                      </a:rPr>
                      <m:t>𝝅</m:t>
                    </m:r>
                    <m:sSup>
                      <m:sSupPr>
                        <m:ctrlPr>
                          <a:rPr lang="en-US" sz="28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  <a:ea typeface="Cambria Math"/>
                          </a:rPr>
                          <m:t>𝒓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latin typeface="Cambria Math"/>
                        <a:ea typeface="Cambria Math"/>
                      </a:rPr>
                      <m:t>𝒉</m:t>
                    </m:r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590800"/>
                <a:ext cx="3505200" cy="714683"/>
              </a:xfrm>
              <a:prstGeom prst="rect">
                <a:avLst/>
              </a:prstGeom>
              <a:blipFill rotWithShape="1">
                <a:blip r:embed="rId2"/>
                <a:stretch>
                  <a:fillRect l="-3652" b="-9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4806585" y="2435972"/>
            <a:ext cx="2628900" cy="3372404"/>
            <a:chOff x="4890655" y="2761142"/>
            <a:chExt cx="2628900" cy="3372404"/>
          </a:xfrm>
        </p:grpSpPr>
        <p:grpSp>
          <p:nvGrpSpPr>
            <p:cNvPr id="8" name="Group 7"/>
            <p:cNvGrpSpPr/>
            <p:nvPr/>
          </p:nvGrpSpPr>
          <p:grpSpPr>
            <a:xfrm>
              <a:off x="4890655" y="2761142"/>
              <a:ext cx="2628900" cy="3372404"/>
              <a:chOff x="4890655" y="2761142"/>
              <a:chExt cx="2628900" cy="3372404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4890655" y="2783848"/>
                <a:ext cx="2628900" cy="3349698"/>
                <a:chOff x="5257800" y="1735454"/>
                <a:chExt cx="2628900" cy="3349698"/>
              </a:xfrm>
            </p:grpSpPr>
            <p:cxnSp>
              <p:nvCxnSpPr>
                <p:cNvPr id="16" name="Straight Connector 15"/>
                <p:cNvCxnSpPr/>
                <p:nvPr/>
              </p:nvCxnSpPr>
              <p:spPr>
                <a:xfrm flipH="1">
                  <a:off x="5257800" y="1735454"/>
                  <a:ext cx="1219200" cy="277509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6477000" y="1735454"/>
                  <a:ext cx="1390073" cy="260165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Arc 17"/>
                <p:cNvSpPr/>
                <p:nvPr/>
              </p:nvSpPr>
              <p:spPr>
                <a:xfrm>
                  <a:off x="5295900" y="3935950"/>
                  <a:ext cx="2590800" cy="1149202"/>
                </a:xfrm>
                <a:prstGeom prst="arc">
                  <a:avLst>
                    <a:gd name="adj1" fmla="val 10963753"/>
                    <a:gd name="adj2" fmla="val 0"/>
                  </a:avLst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Arc 18"/>
                <p:cNvSpPr/>
                <p:nvPr/>
              </p:nvSpPr>
              <p:spPr>
                <a:xfrm rot="10800000">
                  <a:off x="5276273" y="3898486"/>
                  <a:ext cx="2590800" cy="1149202"/>
                </a:xfrm>
                <a:prstGeom prst="arc">
                  <a:avLst>
                    <a:gd name="adj1" fmla="val 10963753"/>
                    <a:gd name="adj2" fmla="val 0"/>
                  </a:avLst>
                </a:prstGeom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2" name="Straight Connector 11"/>
              <p:cNvCxnSpPr/>
              <p:nvPr/>
            </p:nvCxnSpPr>
            <p:spPr>
              <a:xfrm>
                <a:off x="6116012" y="2761142"/>
                <a:ext cx="39144" cy="2877658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6155156" y="5389158"/>
                <a:ext cx="20550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6360665" y="5389158"/>
                <a:ext cx="0" cy="21188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6135584" y="5594919"/>
                <a:ext cx="1364344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5673092" y="3963550"/>
                  <a:ext cx="551063" cy="4156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h</m:t>
                        </m:r>
                      </m:oMath>
                    </m:oMathPara>
                  </a14:m>
                  <a:endParaRPr lang="en-US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73092" y="3963550"/>
                  <a:ext cx="551063" cy="41569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6629400" y="5223109"/>
                  <a:ext cx="551063" cy="4156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𝑟</m:t>
                        </m:r>
                      </m:oMath>
                    </m:oMathPara>
                  </a14:m>
                  <a:endParaRPr lang="en-US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29400" y="5223109"/>
                  <a:ext cx="551063" cy="41569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Rectangle 2"/>
          <p:cNvSpPr/>
          <p:nvPr/>
        </p:nvSpPr>
        <p:spPr>
          <a:xfrm>
            <a:off x="230908" y="1676400"/>
            <a:ext cx="86844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one third the area of the base times the height of the cone.</a:t>
            </a:r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238787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6781800" cy="6858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Cones – Examples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1430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the following Cones, find the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73182" y="1800892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indent="0">
              <a:buNone/>
            </a:pPr>
            <a:r>
              <a:rPr lang="en-US" sz="2400" dirty="0"/>
              <a:t>a.) Lateral </a:t>
            </a:r>
            <a:r>
              <a:rPr lang="en-US" sz="2400" dirty="0" smtClean="0"/>
              <a:t>Area	1.)</a:t>
            </a:r>
            <a:r>
              <a:rPr lang="en-US" sz="2400" dirty="0"/>
              <a:t>	</a:t>
            </a:r>
          </a:p>
          <a:p>
            <a:pPr marL="45720" indent="0">
              <a:buNone/>
            </a:pPr>
            <a:r>
              <a:rPr lang="en-US" sz="2400" dirty="0"/>
              <a:t>b.) Total Area</a:t>
            </a:r>
          </a:p>
          <a:p>
            <a:pPr marL="45720" indent="0">
              <a:buNone/>
            </a:pPr>
            <a:r>
              <a:rPr lang="en-US" sz="2400" dirty="0"/>
              <a:t>c.) Volume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775409" y="1841295"/>
            <a:ext cx="3114913" cy="3589418"/>
            <a:chOff x="3461500" y="1800892"/>
            <a:chExt cx="3114913" cy="3589418"/>
          </a:xfrm>
        </p:grpSpPr>
        <p:grpSp>
          <p:nvGrpSpPr>
            <p:cNvPr id="3" name="Group 2"/>
            <p:cNvGrpSpPr/>
            <p:nvPr/>
          </p:nvGrpSpPr>
          <p:grpSpPr>
            <a:xfrm>
              <a:off x="3492319" y="1800892"/>
              <a:ext cx="3084094" cy="3589418"/>
              <a:chOff x="3564356" y="1889010"/>
              <a:chExt cx="3084094" cy="3589418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3564356" y="2106024"/>
                <a:ext cx="2628900" cy="3372404"/>
                <a:chOff x="4890655" y="2761142"/>
                <a:chExt cx="2628900" cy="3372404"/>
              </a:xfrm>
            </p:grpSpPr>
            <p:grpSp>
              <p:nvGrpSpPr>
                <p:cNvPr id="14" name="Group 13"/>
                <p:cNvGrpSpPr/>
                <p:nvPr/>
              </p:nvGrpSpPr>
              <p:grpSpPr>
                <a:xfrm>
                  <a:off x="4890655" y="2761142"/>
                  <a:ext cx="2628900" cy="3372404"/>
                  <a:chOff x="4890655" y="2761142"/>
                  <a:chExt cx="2628900" cy="3372404"/>
                </a:xfrm>
              </p:grpSpPr>
              <p:grpSp>
                <p:nvGrpSpPr>
                  <p:cNvPr id="18" name="Group 17"/>
                  <p:cNvGrpSpPr/>
                  <p:nvPr/>
                </p:nvGrpSpPr>
                <p:grpSpPr>
                  <a:xfrm>
                    <a:off x="4890655" y="2783848"/>
                    <a:ext cx="2628900" cy="3349698"/>
                    <a:chOff x="5257800" y="1735454"/>
                    <a:chExt cx="2628900" cy="3349698"/>
                  </a:xfrm>
                </p:grpSpPr>
                <p:cxnSp>
                  <p:nvCxnSpPr>
                    <p:cNvPr id="25" name="Straight Connector 24"/>
                    <p:cNvCxnSpPr/>
                    <p:nvPr/>
                  </p:nvCxnSpPr>
                  <p:spPr>
                    <a:xfrm flipH="1">
                      <a:off x="5257800" y="1735454"/>
                      <a:ext cx="1219200" cy="277509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Straight Connector 26"/>
                    <p:cNvCxnSpPr/>
                    <p:nvPr/>
                  </p:nvCxnSpPr>
                  <p:spPr>
                    <a:xfrm>
                      <a:off x="6477000" y="1735454"/>
                      <a:ext cx="1390073" cy="260165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8" name="Arc 27"/>
                    <p:cNvSpPr/>
                    <p:nvPr/>
                  </p:nvSpPr>
                  <p:spPr>
                    <a:xfrm>
                      <a:off x="5295900" y="3935950"/>
                      <a:ext cx="2590800" cy="1149202"/>
                    </a:xfrm>
                    <a:prstGeom prst="arc">
                      <a:avLst>
                        <a:gd name="adj1" fmla="val 10963753"/>
                        <a:gd name="adj2" fmla="val 0"/>
                      </a:avLst>
                    </a:prstGeom>
                    <a:ln>
                      <a:solidFill>
                        <a:schemeClr val="tx1"/>
                      </a:solidFill>
                      <a:prstDash val="lg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" name="Arc 28"/>
                    <p:cNvSpPr/>
                    <p:nvPr/>
                  </p:nvSpPr>
                  <p:spPr>
                    <a:xfrm rot="10800000">
                      <a:off x="5276273" y="3898486"/>
                      <a:ext cx="2590800" cy="1149202"/>
                    </a:xfrm>
                    <a:prstGeom prst="arc">
                      <a:avLst>
                        <a:gd name="adj1" fmla="val 10963753"/>
                        <a:gd name="adj2" fmla="val 0"/>
                      </a:avLst>
                    </a:prstGeom>
                    <a:ln>
                      <a:solidFill>
                        <a:schemeClr val="tx1"/>
                      </a:solidFill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6116012" y="2761142"/>
                    <a:ext cx="39144" cy="2877658"/>
                  </a:xfrm>
                  <a:prstGeom prst="line">
                    <a:avLst/>
                  </a:prstGeom>
                  <a:ln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6155156" y="5389158"/>
                    <a:ext cx="205509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/>
                  <p:cNvCxnSpPr/>
                  <p:nvPr/>
                </p:nvCxnSpPr>
                <p:spPr>
                  <a:xfrm>
                    <a:off x="6360665" y="5389158"/>
                    <a:ext cx="0" cy="211889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5" name="TextBox 14"/>
                    <p:cNvSpPr txBox="1"/>
                    <p:nvPr/>
                  </p:nvSpPr>
                  <p:spPr>
                    <a:xfrm>
                      <a:off x="5584521" y="3963549"/>
                      <a:ext cx="551063" cy="4156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10</m:t>
                            </m:r>
                          </m:oMath>
                        </m:oMathPara>
                      </a14:m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5" name="TextBox 1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584521" y="3963549"/>
                      <a:ext cx="551063" cy="415691"/>
                    </a:xfrm>
                    <a:prstGeom prst="rect">
                      <a:avLst/>
                    </a:prstGeom>
                    <a:blipFill rotWithShape="1">
                      <a:blip r:embed="rId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7" name="TextBox 16"/>
                    <p:cNvSpPr txBox="1"/>
                    <p:nvPr/>
                  </p:nvSpPr>
                  <p:spPr>
                    <a:xfrm>
                      <a:off x="5906807" y="5582879"/>
                      <a:ext cx="551063" cy="4156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</m:t>
                            </m:r>
                          </m:oMath>
                        </m:oMathPara>
                      </a14:m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7" name="TextBox 1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906807" y="5582879"/>
                      <a:ext cx="551063" cy="415691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30" name="Straight Connector 29"/>
              <p:cNvCxnSpPr/>
              <p:nvPr/>
            </p:nvCxnSpPr>
            <p:spPr>
              <a:xfrm flipH="1">
                <a:off x="4850368" y="1889010"/>
                <a:ext cx="302794" cy="2170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6345656" y="4489404"/>
                <a:ext cx="302794" cy="2170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5001765" y="1997517"/>
                <a:ext cx="656085" cy="101670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5807486" y="3363320"/>
                <a:ext cx="732285" cy="12331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5429250" y="3007132"/>
                    <a:ext cx="551063" cy="41569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14</m:t>
                          </m:r>
                        </m:oMath>
                      </m:oMathPara>
                    </a14:m>
                    <a:endParaRPr lang="en-US" sz="20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4" name="TextBox 3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29250" y="3007132"/>
                    <a:ext cx="551063" cy="415691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35" name="Straight Connector 34"/>
            <p:cNvCxnSpPr>
              <a:endCxn id="29" idx="0"/>
            </p:cNvCxnSpPr>
            <p:nvPr/>
          </p:nvCxnSpPr>
          <p:spPr>
            <a:xfrm flipV="1">
              <a:off x="3461500" y="4839643"/>
              <a:ext cx="2632676" cy="41011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047509" y="2270189"/>
                <a:ext cx="1066800" cy="2492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𝑟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𝑙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h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𝐵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7509" y="2270189"/>
                <a:ext cx="1066800" cy="249299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6845299" y="2281481"/>
            <a:ext cx="850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6782955" y="2913443"/>
            <a:ext cx="73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14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6782955" y="3468563"/>
            <a:ext cx="73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10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789882" y="4067116"/>
                <a:ext cx="1917701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𝜋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𝟗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9882" y="4067116"/>
                <a:ext cx="1917701" cy="61555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547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90600"/>
          </a:xfrm>
        </p:spPr>
        <p:txBody>
          <a:bodyPr/>
          <a:lstStyle/>
          <a:p>
            <a:r>
              <a:rPr lang="en-US" dirty="0" smtClean="0"/>
              <a:t>Cone Example #1 Solution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/>
              <p:cNvSpPr txBox="1">
                <a:spLocks/>
              </p:cNvSpPr>
              <p:nvPr/>
            </p:nvSpPr>
            <p:spPr>
              <a:xfrm>
                <a:off x="6019800" y="1282940"/>
                <a:ext cx="2819400" cy="42672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Aft>
                    <a:spcPts val="1000"/>
                  </a:spcAft>
                  <a:buNone/>
                </a:pPr>
                <a:r>
                  <a:rPr lang="en-US" sz="2800" dirty="0" smtClean="0"/>
                  <a:t>Volume</a:t>
                </a:r>
              </a:p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>
                          <a:latin typeface="Cambria Math"/>
                        </a:rPr>
                        <m:t>𝑉</m:t>
                      </m:r>
                      <m:r>
                        <a:rPr lang="en-US" sz="2800" b="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800" b="0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>
                          <a:latin typeface="Cambria Math"/>
                          <a:ea typeface="Cambria Math"/>
                        </a:rPr>
                        <m:t>h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×9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×10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𝟑𝟎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800" b="1" dirty="0"/>
              </a:p>
              <a:p>
                <a:pPr marL="0" indent="0">
                  <a:spcAft>
                    <a:spcPts val="1800"/>
                  </a:spcAft>
                  <a:buNone/>
                </a:pPr>
                <a:endParaRPr lang="en-US" sz="2800" b="1" dirty="0"/>
              </a:p>
            </p:txBody>
          </p:sp>
        </mc:Choice>
        <mc:Fallback xmlns="">
          <p:sp>
            <p:nvSpPr>
              <p:cNvPr id="5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1282940"/>
                <a:ext cx="2819400" cy="4267200"/>
              </a:xfrm>
              <a:prstGeom prst="rect">
                <a:avLst/>
              </a:prstGeom>
              <a:blipFill rotWithShape="1">
                <a:blip r:embed="rId2"/>
                <a:stretch>
                  <a:fillRect l="-4545" t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2743200" y="152400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981700" y="151106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1673" y="1308340"/>
                <a:ext cx="2362200" cy="24057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sz="2800" dirty="0" smtClean="0"/>
                  <a:t>Lateral Area</a:t>
                </a:r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>
                          <a:latin typeface="Cambria Math"/>
                        </a:rPr>
                        <m:t>𝐿</m:t>
                      </m:r>
                      <m:r>
                        <a:rPr lang="en-US" sz="2800" b="0" i="1">
                          <a:latin typeface="Cambria Math"/>
                        </a:rPr>
                        <m:t>.</m:t>
                      </m:r>
                      <m:r>
                        <a:rPr lang="en-US" sz="2800" b="0" i="1">
                          <a:latin typeface="Cambria Math"/>
                        </a:rPr>
                        <m:t>𝐴</m:t>
                      </m:r>
                      <m:r>
                        <a:rPr lang="en-US" sz="2800" b="0" i="1">
                          <a:latin typeface="Cambria Math"/>
                        </a:rPr>
                        <m:t>.=</m:t>
                      </m:r>
                      <m:r>
                        <a:rPr lang="en-US" sz="2800" b="0" i="1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>
                          <a:latin typeface="Cambria Math"/>
                          <a:ea typeface="Cambria Math"/>
                        </a:rPr>
                        <m:t>𝑟𝑙</m:t>
                      </m:r>
                    </m:oMath>
                  </m:oMathPara>
                </a14:m>
                <a:endParaRPr lang="en-US" sz="2800" dirty="0" smtClean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×3×14</m:t>
                      </m:r>
                    </m:oMath>
                  </m:oMathPara>
                </a14:m>
                <a:endParaRPr lang="en-US" sz="2800" dirty="0" smtClean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𝟒𝟐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73" y="1308340"/>
                <a:ext cx="2362200" cy="2405787"/>
              </a:xfrm>
              <a:prstGeom prst="rect">
                <a:avLst/>
              </a:prstGeom>
              <a:blipFill rotWithShape="1">
                <a:blip r:embed="rId3"/>
                <a:stretch>
                  <a:fillRect l="-5155" t="-2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781300" y="1308340"/>
                <a:ext cx="3009900" cy="2636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sz="2800" dirty="0" smtClean="0"/>
                  <a:t>Total </a:t>
                </a:r>
                <a:r>
                  <a:rPr lang="en-US" sz="2800" dirty="0"/>
                  <a:t>Area</a:t>
                </a:r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𝑇</m:t>
                      </m:r>
                      <m:r>
                        <a:rPr lang="en-US" sz="2800" b="0" i="1" smtClean="0">
                          <a:latin typeface="Cambria Math"/>
                        </a:rPr>
                        <m:t>.</m:t>
                      </m:r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.=</m:t>
                      </m:r>
                      <m:r>
                        <a:rPr lang="en-US" sz="2800" b="0" i="1" smtClean="0">
                          <a:latin typeface="Cambria Math"/>
                        </a:rPr>
                        <m:t>𝐿</m:t>
                      </m:r>
                      <m:r>
                        <a:rPr lang="en-US" sz="2800" b="0" i="1" smtClean="0">
                          <a:latin typeface="Cambria Math"/>
                        </a:rPr>
                        <m:t>.</m:t>
                      </m:r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. +</m:t>
                      </m:r>
                      <m:r>
                        <a:rPr lang="en-US" sz="28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sz="2800" b="0" dirty="0" smtClean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=42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+9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800" dirty="0" smtClean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𝟓𝟏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1300" y="1308340"/>
                <a:ext cx="3009900" cy="2636619"/>
              </a:xfrm>
              <a:prstGeom prst="rect">
                <a:avLst/>
              </a:prstGeom>
              <a:blipFill rotWithShape="1">
                <a:blip r:embed="rId4"/>
                <a:stretch>
                  <a:fillRect l="-4049" t="-23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595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6781800" cy="6858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Cones – Examples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1430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the following Cones, find the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73182" y="1800892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indent="0">
              <a:buNone/>
            </a:pPr>
            <a:r>
              <a:rPr lang="en-US" sz="2400" dirty="0"/>
              <a:t>a.) Lateral </a:t>
            </a:r>
            <a:r>
              <a:rPr lang="en-US" sz="2400" dirty="0" smtClean="0"/>
              <a:t>Area	2.)</a:t>
            </a:r>
            <a:r>
              <a:rPr lang="en-US" sz="2400" dirty="0"/>
              <a:t>	</a:t>
            </a:r>
          </a:p>
          <a:p>
            <a:pPr marL="45720" indent="0">
              <a:buNone/>
            </a:pPr>
            <a:r>
              <a:rPr lang="en-US" sz="2400" dirty="0"/>
              <a:t>b.) Total Area</a:t>
            </a:r>
          </a:p>
          <a:p>
            <a:pPr marL="45720" indent="0">
              <a:buNone/>
            </a:pPr>
            <a:r>
              <a:rPr lang="en-US" sz="2400" dirty="0"/>
              <a:t>c.) Volume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863040" y="1780503"/>
            <a:ext cx="3084094" cy="3589418"/>
            <a:chOff x="2863040" y="1780503"/>
            <a:chExt cx="3084094" cy="3589418"/>
          </a:xfrm>
        </p:grpSpPr>
        <p:grpSp>
          <p:nvGrpSpPr>
            <p:cNvPr id="6" name="Group 5"/>
            <p:cNvGrpSpPr/>
            <p:nvPr/>
          </p:nvGrpSpPr>
          <p:grpSpPr>
            <a:xfrm>
              <a:off x="2863040" y="1997517"/>
              <a:ext cx="2628900" cy="3372404"/>
              <a:chOff x="4890655" y="2761142"/>
              <a:chExt cx="2628900" cy="3372404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890655" y="2761142"/>
                <a:ext cx="2628900" cy="3372404"/>
                <a:chOff x="4890655" y="2761142"/>
                <a:chExt cx="2628900" cy="3372404"/>
              </a:xfrm>
            </p:grpSpPr>
            <p:grpSp>
              <p:nvGrpSpPr>
                <p:cNvPr id="10" name="Group 9"/>
                <p:cNvGrpSpPr/>
                <p:nvPr/>
              </p:nvGrpSpPr>
              <p:grpSpPr>
                <a:xfrm>
                  <a:off x="4890655" y="2783848"/>
                  <a:ext cx="2628900" cy="3349698"/>
                  <a:chOff x="5257800" y="1735454"/>
                  <a:chExt cx="2628900" cy="3349698"/>
                </a:xfrm>
              </p:grpSpPr>
              <p:cxnSp>
                <p:nvCxnSpPr>
                  <p:cNvPr id="15" name="Straight Connector 14"/>
                  <p:cNvCxnSpPr/>
                  <p:nvPr/>
                </p:nvCxnSpPr>
                <p:spPr>
                  <a:xfrm flipH="1">
                    <a:off x="5257800" y="1735454"/>
                    <a:ext cx="1219200" cy="277509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6477000" y="1735454"/>
                    <a:ext cx="1390073" cy="260165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" name="Arc 16"/>
                  <p:cNvSpPr/>
                  <p:nvPr/>
                </p:nvSpPr>
                <p:spPr>
                  <a:xfrm>
                    <a:off x="5295900" y="3935950"/>
                    <a:ext cx="2590800" cy="1149202"/>
                  </a:xfrm>
                  <a:prstGeom prst="arc">
                    <a:avLst>
                      <a:gd name="adj1" fmla="val 10963753"/>
                      <a:gd name="adj2" fmla="val 0"/>
                    </a:avLst>
                  </a:prstGeom>
                  <a:ln>
                    <a:solidFill>
                      <a:schemeClr val="tx1"/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Arc 17"/>
                  <p:cNvSpPr/>
                  <p:nvPr/>
                </p:nvSpPr>
                <p:spPr>
                  <a:xfrm rot="10800000">
                    <a:off x="5276273" y="3898486"/>
                    <a:ext cx="2590800" cy="1149202"/>
                  </a:xfrm>
                  <a:prstGeom prst="arc">
                    <a:avLst>
                      <a:gd name="adj1" fmla="val 10963753"/>
                      <a:gd name="adj2" fmla="val 0"/>
                    </a:avLst>
                  </a:prstGeom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6116012" y="2761142"/>
                  <a:ext cx="39144" cy="2877658"/>
                </a:xfrm>
                <a:prstGeom prst="line">
                  <a:avLst/>
                </a:prstGeom>
                <a:ln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6155156" y="5389158"/>
                  <a:ext cx="205509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6360665" y="5389158"/>
                  <a:ext cx="0" cy="21188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6135584" y="5594919"/>
                  <a:ext cx="1364344" cy="0"/>
                </a:xfrm>
                <a:prstGeom prst="line">
                  <a:avLst/>
                </a:prstGeom>
                <a:ln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5609015" y="3963550"/>
                    <a:ext cx="551063" cy="41569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12</m:t>
                          </m:r>
                        </m:oMath>
                      </m:oMathPara>
                    </a14:m>
                    <a:endParaRPr lang="en-US" sz="20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" name="TextBox 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609015" y="3963550"/>
                    <a:ext cx="551063" cy="415691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6629400" y="5223109"/>
                    <a:ext cx="551063" cy="41569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oMath>
                      </m:oMathPara>
                    </a14:m>
                    <a:endParaRPr lang="en-US" sz="20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9" name="TextBox 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629400" y="5223109"/>
                    <a:ext cx="551063" cy="415691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9" name="Straight Connector 18"/>
            <p:cNvCxnSpPr/>
            <p:nvPr/>
          </p:nvCxnSpPr>
          <p:spPr>
            <a:xfrm flipH="1">
              <a:off x="4149052" y="1780503"/>
              <a:ext cx="302794" cy="2170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5644340" y="4380897"/>
              <a:ext cx="302794" cy="2170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300449" y="1889010"/>
              <a:ext cx="656085" cy="10167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106170" y="3254813"/>
              <a:ext cx="732285" cy="12331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4727934" y="2898625"/>
                  <a:ext cx="551063" cy="4156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𝑙</m:t>
                        </m:r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27934" y="2898625"/>
                  <a:ext cx="551063" cy="41569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47509" y="2270189"/>
                <a:ext cx="1066800" cy="2492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𝑟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𝑙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h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𝐵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7509" y="2270189"/>
                <a:ext cx="1066800" cy="249299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6845299" y="2281481"/>
            <a:ext cx="850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6782955" y="2894884"/>
            <a:ext cx="73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13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782955" y="3468563"/>
            <a:ext cx="73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12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789882" y="4067116"/>
                <a:ext cx="1917701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𝜋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𝟐𝟓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9882" y="4067116"/>
                <a:ext cx="1917701" cy="61555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544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90600"/>
          </a:xfrm>
        </p:spPr>
        <p:txBody>
          <a:bodyPr/>
          <a:lstStyle/>
          <a:p>
            <a:r>
              <a:rPr lang="en-US" dirty="0" smtClean="0"/>
              <a:t>Cone Example #1 Solution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/>
              <p:cNvSpPr txBox="1">
                <a:spLocks/>
              </p:cNvSpPr>
              <p:nvPr/>
            </p:nvSpPr>
            <p:spPr>
              <a:xfrm>
                <a:off x="6019800" y="1282940"/>
                <a:ext cx="2819400" cy="42672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Aft>
                    <a:spcPts val="1000"/>
                  </a:spcAft>
                  <a:buNone/>
                </a:pPr>
                <a:r>
                  <a:rPr lang="en-US" sz="2800" dirty="0" smtClean="0"/>
                  <a:t>Volume</a:t>
                </a:r>
              </a:p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>
                          <a:latin typeface="Cambria Math"/>
                        </a:rPr>
                        <m:t>𝑉</m:t>
                      </m:r>
                      <m:r>
                        <a:rPr lang="en-US" sz="2800" b="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800" b="0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>
                          <a:latin typeface="Cambria Math"/>
                          <a:ea typeface="Cambria Math"/>
                        </a:rPr>
                        <m:t>h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×25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×12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𝟏𝟎𝟎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800" b="1" dirty="0"/>
              </a:p>
              <a:p>
                <a:pPr marL="0" indent="0">
                  <a:spcAft>
                    <a:spcPts val="1800"/>
                  </a:spcAft>
                  <a:buNone/>
                </a:pPr>
                <a:endParaRPr lang="en-US" sz="2800" b="1" dirty="0"/>
              </a:p>
            </p:txBody>
          </p:sp>
        </mc:Choice>
        <mc:Fallback xmlns="">
          <p:sp>
            <p:nvSpPr>
              <p:cNvPr id="5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1282940"/>
                <a:ext cx="2819400" cy="4267200"/>
              </a:xfrm>
              <a:prstGeom prst="rect">
                <a:avLst/>
              </a:prstGeom>
              <a:blipFill rotWithShape="1">
                <a:blip r:embed="rId2"/>
                <a:stretch>
                  <a:fillRect l="-4545" t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2743200" y="152400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981700" y="151106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1673" y="1308340"/>
                <a:ext cx="2362200" cy="24057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sz="2800" dirty="0" smtClean="0"/>
                  <a:t>Lateral Area</a:t>
                </a:r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>
                          <a:latin typeface="Cambria Math"/>
                        </a:rPr>
                        <m:t>𝐿</m:t>
                      </m:r>
                      <m:r>
                        <a:rPr lang="en-US" sz="2800" b="0" i="1">
                          <a:latin typeface="Cambria Math"/>
                        </a:rPr>
                        <m:t>.</m:t>
                      </m:r>
                      <m:r>
                        <a:rPr lang="en-US" sz="2800" b="0" i="1">
                          <a:latin typeface="Cambria Math"/>
                        </a:rPr>
                        <m:t>𝐴</m:t>
                      </m:r>
                      <m:r>
                        <a:rPr lang="en-US" sz="2800" b="0" i="1">
                          <a:latin typeface="Cambria Math"/>
                        </a:rPr>
                        <m:t>.=</m:t>
                      </m:r>
                      <m:r>
                        <a:rPr lang="en-US" sz="2800" b="0" i="1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>
                          <a:latin typeface="Cambria Math"/>
                          <a:ea typeface="Cambria Math"/>
                        </a:rPr>
                        <m:t>𝑟𝑙</m:t>
                      </m:r>
                    </m:oMath>
                  </m:oMathPara>
                </a14:m>
                <a:endParaRPr lang="en-US" sz="2800" dirty="0" smtClean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×5×13</m:t>
                      </m:r>
                    </m:oMath>
                  </m:oMathPara>
                </a14:m>
                <a:endParaRPr lang="en-US" sz="2800" dirty="0" smtClean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𝟔𝟓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73" y="1308340"/>
                <a:ext cx="2362200" cy="2405787"/>
              </a:xfrm>
              <a:prstGeom prst="rect">
                <a:avLst/>
              </a:prstGeom>
              <a:blipFill rotWithShape="1">
                <a:blip r:embed="rId3"/>
                <a:stretch>
                  <a:fillRect l="-5155" t="-2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781300" y="1308340"/>
                <a:ext cx="3009900" cy="2636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sz="2800" dirty="0" smtClean="0"/>
                  <a:t>Total </a:t>
                </a:r>
                <a:r>
                  <a:rPr lang="en-US" sz="2800" dirty="0"/>
                  <a:t>Area</a:t>
                </a:r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𝑇</m:t>
                      </m:r>
                      <m:r>
                        <a:rPr lang="en-US" sz="2800" b="0" i="1" smtClean="0">
                          <a:latin typeface="Cambria Math"/>
                        </a:rPr>
                        <m:t>.</m:t>
                      </m:r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.=</m:t>
                      </m:r>
                      <m:r>
                        <a:rPr lang="en-US" sz="2800" b="0" i="1" smtClean="0">
                          <a:latin typeface="Cambria Math"/>
                        </a:rPr>
                        <m:t>𝐿</m:t>
                      </m:r>
                      <m:r>
                        <a:rPr lang="en-US" sz="2800" b="0" i="1" smtClean="0">
                          <a:latin typeface="Cambria Math"/>
                        </a:rPr>
                        <m:t>.</m:t>
                      </m:r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. +</m:t>
                      </m:r>
                      <m:r>
                        <a:rPr lang="en-US" sz="28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sz="2800" b="0" dirty="0" smtClean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=65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+25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800" dirty="0" smtClean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𝟗𝟎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1300" y="1308340"/>
                <a:ext cx="3009900" cy="2636619"/>
              </a:xfrm>
              <a:prstGeom prst="rect">
                <a:avLst/>
              </a:prstGeom>
              <a:blipFill rotWithShape="1">
                <a:blip r:embed="rId4"/>
                <a:stretch>
                  <a:fillRect l="-4049" t="-23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330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6781800" cy="6858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12.1 – 12.2 Warm -up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219200"/>
            <a:ext cx="8534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Complete the worksheet provided</a:t>
            </a:r>
          </a:p>
          <a:p>
            <a:endParaRPr lang="en-US" sz="2800" dirty="0"/>
          </a:p>
          <a:p>
            <a:r>
              <a:rPr lang="en-US" sz="2800" dirty="0" smtClean="0"/>
              <a:t>*Keep the backside for your notes.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001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Cylinders and Cones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96273" y="1219200"/>
            <a:ext cx="8534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u="sng" dirty="0" smtClean="0"/>
              <a:t>Content Objective</a:t>
            </a:r>
            <a:r>
              <a:rPr lang="en-US" sz="3200" dirty="0" smtClean="0"/>
              <a:t>: Students will be able to compare and contrast cylinders and cones to prisms and pyramids to determine their area and volume equations.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u="sng" dirty="0" smtClean="0"/>
              <a:t>Language Objective</a:t>
            </a:r>
            <a:r>
              <a:rPr lang="en-US" sz="3200" dirty="0" smtClean="0"/>
              <a:t>: Students will be able to use equations to solve for the areas and volume of cylinders and cones.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442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6781800" cy="6858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Cylinders – A Introduction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37796" y="990600"/>
            <a:ext cx="891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the following diagrams, compare and contrast a Right Prism to a Cylinder.</a:t>
            </a:r>
          </a:p>
          <a:p>
            <a:r>
              <a:rPr lang="en-US" sz="2000" dirty="0" smtClean="0"/>
              <a:t>Discuss your thoughts in your group, and take notes of your thoughts in the space provided.  </a:t>
            </a:r>
          </a:p>
          <a:p>
            <a:r>
              <a:rPr lang="en-US" sz="2000" dirty="0" smtClean="0"/>
              <a:t>For the discussion, focus on these questions: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What do you notice about each the cylinder?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How do its parts compare to that of the prism? How do they differ?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16305" y="3132254"/>
            <a:ext cx="3505200" cy="2542675"/>
            <a:chOff x="1371600" y="2133600"/>
            <a:chExt cx="4385094" cy="3200400"/>
          </a:xfrm>
        </p:grpSpPr>
        <p:grpSp>
          <p:nvGrpSpPr>
            <p:cNvPr id="17" name="Group 16"/>
            <p:cNvGrpSpPr/>
            <p:nvPr/>
          </p:nvGrpSpPr>
          <p:grpSpPr>
            <a:xfrm>
              <a:off x="3234906" y="2133600"/>
              <a:ext cx="1905000" cy="3200400"/>
              <a:chOff x="3505200" y="3505200"/>
              <a:chExt cx="1905000" cy="3200400"/>
            </a:xfrm>
          </p:grpSpPr>
          <p:sp>
            <p:nvSpPr>
              <p:cNvPr id="18" name="Cube 17"/>
              <p:cNvSpPr/>
              <p:nvPr/>
            </p:nvSpPr>
            <p:spPr>
              <a:xfrm>
                <a:off x="3505200" y="3505200"/>
                <a:ext cx="1905000" cy="3200400"/>
              </a:xfrm>
              <a:prstGeom prst="cub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flipV="1">
                <a:off x="3505200" y="6172200"/>
                <a:ext cx="457200" cy="53340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962400" y="6172200"/>
                <a:ext cx="1447800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3962400" y="3505200"/>
                <a:ext cx="0" cy="266700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1371600" y="3410634"/>
              <a:ext cx="160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bases</a:t>
              </a:r>
              <a:endParaRPr lang="en-US" sz="2800" dirty="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V="1">
              <a:off x="2286000" y="2331290"/>
              <a:ext cx="1638300" cy="127573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2171700" y="4114800"/>
              <a:ext cx="1752600" cy="9525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5067300" y="3143934"/>
                  <a:ext cx="68939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latin typeface="Cambria Math"/>
                          </a:rPr>
                          <m:t>h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67300" y="3143934"/>
                  <a:ext cx="689394" cy="52322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TextBox 6"/>
          <p:cNvSpPr txBox="1"/>
          <p:nvPr/>
        </p:nvSpPr>
        <p:spPr>
          <a:xfrm>
            <a:off x="1546024" y="5815178"/>
            <a:ext cx="1464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Right Prism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120626" y="5863928"/>
            <a:ext cx="1147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Cylinder</a:t>
            </a:r>
            <a:endParaRPr lang="en-US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4015914" y="3048000"/>
            <a:ext cx="1759527" cy="3097645"/>
            <a:chOff x="4114800" y="2133600"/>
            <a:chExt cx="1759527" cy="3097645"/>
          </a:xfrm>
        </p:grpSpPr>
        <p:sp>
          <p:nvSpPr>
            <p:cNvPr id="4" name="Can 3"/>
            <p:cNvSpPr/>
            <p:nvPr/>
          </p:nvSpPr>
          <p:spPr>
            <a:xfrm>
              <a:off x="4114800" y="2133600"/>
              <a:ext cx="1752600" cy="2794443"/>
            </a:xfrm>
            <a:prstGeom prst="ca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Arc 2"/>
            <p:cNvSpPr/>
            <p:nvPr/>
          </p:nvSpPr>
          <p:spPr>
            <a:xfrm>
              <a:off x="4114800" y="4240645"/>
              <a:ext cx="1759527" cy="990600"/>
            </a:xfrm>
            <a:prstGeom prst="arc">
              <a:avLst>
                <a:gd name="adj1" fmla="val 10963753"/>
                <a:gd name="adj2" fmla="val 0"/>
              </a:avLst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2086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781800" cy="6858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Cylinders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980955"/>
            <a:ext cx="84651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 Cylinder shares similar properties to the right prism.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It has two bases, and these bases are always</a:t>
            </a:r>
            <a:r>
              <a:rPr lang="en-US" sz="2400" b="1" dirty="0" smtClean="0"/>
              <a:t> circles</a:t>
            </a:r>
            <a:r>
              <a:rPr lang="en-US" sz="2400" dirty="0" smtClean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line segment joining the bases is the </a:t>
            </a:r>
            <a:r>
              <a:rPr lang="en-US" sz="2400" b="1" i="1" dirty="0" smtClean="0"/>
              <a:t>height, 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b="1" dirty="0" smtClean="0"/>
              <a:t>radius</a:t>
            </a:r>
            <a:r>
              <a:rPr lang="en-US" sz="2400" dirty="0" smtClean="0"/>
              <a:t> of the base is also the </a:t>
            </a:r>
            <a:r>
              <a:rPr lang="en-US" sz="2400" b="1" dirty="0" smtClean="0"/>
              <a:t>radius</a:t>
            </a:r>
            <a:r>
              <a:rPr lang="en-US" sz="2400" dirty="0" smtClean="0"/>
              <a:t> of the cylinder.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grpSp>
        <p:nvGrpSpPr>
          <p:cNvPr id="27" name="Group 26"/>
          <p:cNvGrpSpPr/>
          <p:nvPr/>
        </p:nvGrpSpPr>
        <p:grpSpPr>
          <a:xfrm>
            <a:off x="269229" y="3056054"/>
            <a:ext cx="3505200" cy="2542675"/>
            <a:chOff x="1371600" y="2133600"/>
            <a:chExt cx="4385094" cy="3200400"/>
          </a:xfrm>
        </p:grpSpPr>
        <p:grpSp>
          <p:nvGrpSpPr>
            <p:cNvPr id="17" name="Group 16"/>
            <p:cNvGrpSpPr/>
            <p:nvPr/>
          </p:nvGrpSpPr>
          <p:grpSpPr>
            <a:xfrm>
              <a:off x="3234906" y="2133600"/>
              <a:ext cx="1905000" cy="3200400"/>
              <a:chOff x="3505200" y="3505200"/>
              <a:chExt cx="1905000" cy="3200400"/>
            </a:xfrm>
          </p:grpSpPr>
          <p:sp>
            <p:nvSpPr>
              <p:cNvPr id="18" name="Cube 17"/>
              <p:cNvSpPr/>
              <p:nvPr/>
            </p:nvSpPr>
            <p:spPr>
              <a:xfrm>
                <a:off x="3505200" y="3505200"/>
                <a:ext cx="1905000" cy="3200400"/>
              </a:xfrm>
              <a:prstGeom prst="cub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flipV="1">
                <a:off x="3505200" y="6172200"/>
                <a:ext cx="457200" cy="53340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962400" y="6172200"/>
                <a:ext cx="1447800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3962400" y="3505200"/>
                <a:ext cx="0" cy="266700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1371600" y="3410634"/>
              <a:ext cx="160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bases</a:t>
              </a:r>
              <a:endParaRPr lang="en-US" sz="2800" dirty="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V="1">
              <a:off x="2286000" y="2331290"/>
              <a:ext cx="1638300" cy="127573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2171700" y="4114800"/>
              <a:ext cx="1752600" cy="9525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5067300" y="3143934"/>
                  <a:ext cx="68939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latin typeface="Cambria Math"/>
                          </a:rPr>
                          <m:t>h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67300" y="3143934"/>
                  <a:ext cx="689394" cy="52322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TextBox 6"/>
          <p:cNvSpPr txBox="1"/>
          <p:nvPr/>
        </p:nvSpPr>
        <p:spPr>
          <a:xfrm>
            <a:off x="1598948" y="5738978"/>
            <a:ext cx="1464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Right Prism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173550" y="5787728"/>
            <a:ext cx="1147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Cylinder</a:t>
            </a:r>
            <a:endParaRPr lang="en-US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4068838" y="2971800"/>
            <a:ext cx="1759527" cy="3097645"/>
            <a:chOff x="4114800" y="2133600"/>
            <a:chExt cx="1759527" cy="3097645"/>
          </a:xfrm>
        </p:grpSpPr>
        <p:sp>
          <p:nvSpPr>
            <p:cNvPr id="4" name="Can 3"/>
            <p:cNvSpPr/>
            <p:nvPr/>
          </p:nvSpPr>
          <p:spPr>
            <a:xfrm>
              <a:off x="4114800" y="2133600"/>
              <a:ext cx="1752600" cy="2794443"/>
            </a:xfrm>
            <a:prstGeom prst="ca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Arc 2"/>
            <p:cNvSpPr/>
            <p:nvPr/>
          </p:nvSpPr>
          <p:spPr>
            <a:xfrm>
              <a:off x="4114800" y="4240645"/>
              <a:ext cx="1759527" cy="990600"/>
            </a:xfrm>
            <a:prstGeom prst="arc">
              <a:avLst>
                <a:gd name="adj1" fmla="val 10963753"/>
                <a:gd name="adj2" fmla="val 0"/>
              </a:avLst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4920892" y="3270986"/>
            <a:ext cx="0" cy="218901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882792" y="3193945"/>
            <a:ext cx="76200" cy="618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4920892" y="5277490"/>
            <a:ext cx="2055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26401" y="5277490"/>
            <a:ext cx="0" cy="211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20892" y="5489379"/>
            <a:ext cx="87283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472583" y="4099526"/>
                <a:ext cx="551063" cy="4156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583" y="4099526"/>
                <a:ext cx="551063" cy="41569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050201" y="5375981"/>
                <a:ext cx="551063" cy="4156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0201" y="5375981"/>
                <a:ext cx="551063" cy="41569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6315708" y="4116766"/>
            <a:ext cx="1279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bases</a:t>
            </a:r>
            <a:endParaRPr lang="en-US" sz="2400" dirty="0"/>
          </a:p>
        </p:txBody>
      </p:sp>
      <p:cxnSp>
        <p:nvCxnSpPr>
          <p:cNvPr id="44" name="Straight Arrow Connector 43"/>
          <p:cNvCxnSpPr/>
          <p:nvPr/>
        </p:nvCxnSpPr>
        <p:spPr>
          <a:xfrm flipH="1" flipV="1">
            <a:off x="5202601" y="3255843"/>
            <a:ext cx="1447800" cy="883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5325733" y="4641925"/>
            <a:ext cx="1324668" cy="73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608673" y="1910514"/>
            <a:ext cx="127911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*How would the lateral area and volume of a cylinder be similar to those of Prisms?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7886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1" grpId="0"/>
      <p:bldP spid="42" grpId="0"/>
      <p:bldP spid="43" grpId="0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781800" cy="6858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Cylinders – Lateral Area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2192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Theorem 12-5:</a:t>
            </a:r>
            <a:r>
              <a:rPr lang="en-US" sz="2800" dirty="0" smtClean="0"/>
              <a:t> The lateral area of a cylinder equals the</a:t>
            </a:r>
            <a:endParaRPr lang="en-US" sz="28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5582" y="2853142"/>
                <a:ext cx="45512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Equation: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𝑳</m:t>
                    </m:r>
                    <m:r>
                      <a:rPr lang="en-US" sz="2800" b="1" i="1" smtClean="0">
                        <a:latin typeface="Cambria Math"/>
                      </a:rPr>
                      <m:t>.</m:t>
                    </m:r>
                    <m:r>
                      <a:rPr lang="en-US" sz="2800" b="1" i="1" smtClean="0">
                        <a:latin typeface="Cambria Math"/>
                      </a:rPr>
                      <m:t>𝑨</m:t>
                    </m:r>
                    <m:r>
                      <a:rPr lang="en-US" sz="2800" b="1" i="1" smtClean="0">
                        <a:latin typeface="Cambria Math"/>
                      </a:rPr>
                      <m:t>. =</m:t>
                    </m:r>
                    <m:r>
                      <a:rPr lang="en-US" sz="2800" b="1" i="1" smtClean="0">
                        <a:latin typeface="Cambria Math"/>
                      </a:rPr>
                      <m:t>𝟐</m:t>
                    </m:r>
                    <m:r>
                      <a:rPr lang="en-US" sz="2800" b="1" i="1" smtClean="0">
                        <a:latin typeface="Cambria Math"/>
                        <a:ea typeface="Cambria Math"/>
                      </a:rPr>
                      <m:t>𝝅</m:t>
                    </m:r>
                    <m:r>
                      <a:rPr lang="en-US" sz="2800" b="1" i="1" smtClean="0">
                        <a:latin typeface="Cambria Math"/>
                        <a:ea typeface="Cambria Math"/>
                      </a:rPr>
                      <m:t>𝒓𝒉</m:t>
                    </m:r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582" y="2853142"/>
                <a:ext cx="4551218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2677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6335555" y="2357735"/>
            <a:ext cx="1759527" cy="3097645"/>
            <a:chOff x="4594500" y="2430760"/>
            <a:chExt cx="1759527" cy="3097645"/>
          </a:xfrm>
        </p:grpSpPr>
        <p:grpSp>
          <p:nvGrpSpPr>
            <p:cNvPr id="19" name="Group 18"/>
            <p:cNvGrpSpPr/>
            <p:nvPr/>
          </p:nvGrpSpPr>
          <p:grpSpPr>
            <a:xfrm>
              <a:off x="4594500" y="2430760"/>
              <a:ext cx="1759527" cy="3097645"/>
              <a:chOff x="5555673" y="2857793"/>
              <a:chExt cx="1759527" cy="3097645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5555673" y="2857793"/>
                <a:ext cx="1759527" cy="3097645"/>
                <a:chOff x="4114800" y="2133600"/>
                <a:chExt cx="1759527" cy="3097645"/>
              </a:xfrm>
            </p:grpSpPr>
            <p:sp>
              <p:nvSpPr>
                <p:cNvPr id="26" name="Can 25"/>
                <p:cNvSpPr/>
                <p:nvPr/>
              </p:nvSpPr>
              <p:spPr>
                <a:xfrm>
                  <a:off x="4114800" y="2133600"/>
                  <a:ext cx="1752600" cy="2794443"/>
                </a:xfrm>
                <a:prstGeom prst="can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Arc 26"/>
                <p:cNvSpPr/>
                <p:nvPr/>
              </p:nvSpPr>
              <p:spPr>
                <a:xfrm>
                  <a:off x="4114800" y="4240645"/>
                  <a:ext cx="1759527" cy="990600"/>
                </a:xfrm>
                <a:prstGeom prst="arc">
                  <a:avLst>
                    <a:gd name="adj1" fmla="val 10963753"/>
                    <a:gd name="adj2" fmla="val 0"/>
                  </a:avLst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1" name="Straight Connector 20"/>
              <p:cNvCxnSpPr/>
              <p:nvPr/>
            </p:nvCxnSpPr>
            <p:spPr>
              <a:xfrm>
                <a:off x="6423891" y="3118114"/>
                <a:ext cx="0" cy="218901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21"/>
              <p:cNvSpPr/>
              <p:nvPr/>
            </p:nvSpPr>
            <p:spPr>
              <a:xfrm>
                <a:off x="6385791" y="3041073"/>
                <a:ext cx="76200" cy="6189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6423891" y="5124618"/>
                <a:ext cx="20550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6629400" y="5124618"/>
                <a:ext cx="0" cy="21188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6423891" y="5336507"/>
                <a:ext cx="872837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5014409" y="3519621"/>
                  <a:ext cx="551063" cy="4156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h</m:t>
                        </m:r>
                      </m:oMath>
                    </m:oMathPara>
                  </a14:m>
                  <a:endParaRPr lang="en-US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14409" y="3519621"/>
                  <a:ext cx="551063" cy="41569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5592027" y="4796076"/>
                  <a:ext cx="551063" cy="4156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𝑟</m:t>
                        </m:r>
                      </m:oMath>
                    </m:oMathPara>
                  </a14:m>
                  <a:endParaRPr lang="en-US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92027" y="4796076"/>
                  <a:ext cx="551063" cy="41569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6253" y="4102827"/>
                <a:ext cx="547254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*Total Area: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𝑻</m:t>
                    </m:r>
                    <m:r>
                      <a:rPr lang="en-US" sz="2800" b="1" i="1" smtClean="0">
                        <a:latin typeface="Cambria Math"/>
                      </a:rPr>
                      <m:t>.</m:t>
                    </m:r>
                    <m:r>
                      <a:rPr lang="en-US" sz="2800" b="1" i="1" smtClean="0">
                        <a:latin typeface="Cambria Math"/>
                      </a:rPr>
                      <m:t>𝑨</m:t>
                    </m:r>
                    <m:r>
                      <a:rPr lang="en-US" sz="2800" b="1" i="1" smtClean="0">
                        <a:latin typeface="Cambria Math"/>
                      </a:rPr>
                      <m:t>. =</m:t>
                    </m:r>
                    <m:r>
                      <a:rPr lang="en-US" sz="2800" b="1" i="1" smtClean="0">
                        <a:latin typeface="Cambria Math"/>
                      </a:rPr>
                      <m:t>𝑳</m:t>
                    </m:r>
                    <m:r>
                      <a:rPr lang="en-US" sz="2800" b="1" i="1" smtClean="0">
                        <a:latin typeface="Cambria Math"/>
                      </a:rPr>
                      <m:t>.</m:t>
                    </m:r>
                    <m:r>
                      <a:rPr lang="en-US" sz="2800" b="1" i="1" smtClean="0">
                        <a:latin typeface="Cambria Math"/>
                      </a:rPr>
                      <m:t>𝑨</m:t>
                    </m:r>
                    <m:r>
                      <a:rPr lang="en-US" sz="2800" b="1" i="1" smtClean="0">
                        <a:latin typeface="Cambria Math"/>
                      </a:rPr>
                      <m:t>. + </m:t>
                    </m:r>
                    <m:r>
                      <a:rPr lang="en-US" sz="2800" b="1" i="1" smtClean="0">
                        <a:latin typeface="Cambria Math"/>
                      </a:rPr>
                      <m:t>𝟐</m:t>
                    </m:r>
                    <m:r>
                      <a:rPr lang="en-US" sz="2800" b="1" i="1" smtClean="0">
                        <a:latin typeface="Cambria Math"/>
                      </a:rPr>
                      <m:t>𝑩</m:t>
                    </m:r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253" y="4102827"/>
                <a:ext cx="5472545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2227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207818" y="1674045"/>
            <a:ext cx="87837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circumference of a base time the height of the cylinder. </a:t>
            </a:r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216772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0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781800" cy="6858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Cylinders – Volume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2192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Theorem 12-6:</a:t>
            </a:r>
            <a:r>
              <a:rPr lang="en-US" sz="2800" dirty="0" smtClean="0"/>
              <a:t> The volume of a cylinder equals the</a:t>
            </a:r>
            <a:endParaRPr lang="en-US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4800" y="2790628"/>
                <a:ext cx="3505200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Equation: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𝑽</m:t>
                    </m:r>
                    <m:r>
                      <a:rPr lang="en-US" sz="2800" b="1" i="1" smtClean="0">
                        <a:latin typeface="Cambria Math"/>
                      </a:rPr>
                      <m:t>=</m:t>
                    </m:r>
                    <m:r>
                      <a:rPr lang="en-US" sz="2800" b="1" i="1" smtClean="0">
                        <a:latin typeface="Cambria Math"/>
                        <a:ea typeface="Cambria Math"/>
                      </a:rPr>
                      <m:t>𝝅</m:t>
                    </m:r>
                    <m:sSup>
                      <m:sSupPr>
                        <m:ctrlPr>
                          <a:rPr lang="en-US" sz="28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  <a:ea typeface="Cambria Math"/>
                          </a:rPr>
                          <m:t>𝒓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latin typeface="Cambria Math"/>
                        <a:ea typeface="Cambria Math"/>
                      </a:rPr>
                      <m:t>𝒉</m:t>
                    </m:r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790628"/>
                <a:ext cx="3505200" cy="532966"/>
              </a:xfrm>
              <a:prstGeom prst="rect">
                <a:avLst/>
              </a:prstGeom>
              <a:blipFill rotWithShape="1">
                <a:blip r:embed="rId2"/>
                <a:stretch>
                  <a:fillRect l="-3478" t="-9195" b="-32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5390326" y="2626559"/>
            <a:ext cx="1759527" cy="3097645"/>
            <a:chOff x="5555673" y="2857793"/>
            <a:chExt cx="1759527" cy="3097645"/>
          </a:xfrm>
        </p:grpSpPr>
        <p:grpSp>
          <p:nvGrpSpPr>
            <p:cNvPr id="7" name="Group 6"/>
            <p:cNvGrpSpPr/>
            <p:nvPr/>
          </p:nvGrpSpPr>
          <p:grpSpPr>
            <a:xfrm>
              <a:off x="5555673" y="2857793"/>
              <a:ext cx="1759527" cy="3097645"/>
              <a:chOff x="4114800" y="2133600"/>
              <a:chExt cx="1759527" cy="3097645"/>
            </a:xfrm>
          </p:grpSpPr>
          <p:sp>
            <p:nvSpPr>
              <p:cNvPr id="13" name="Can 12"/>
              <p:cNvSpPr/>
              <p:nvPr/>
            </p:nvSpPr>
            <p:spPr>
              <a:xfrm>
                <a:off x="4114800" y="2133600"/>
                <a:ext cx="1752600" cy="2794443"/>
              </a:xfrm>
              <a:prstGeom prst="can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Arc 13"/>
              <p:cNvSpPr/>
              <p:nvPr/>
            </p:nvSpPr>
            <p:spPr>
              <a:xfrm>
                <a:off x="4114800" y="4240645"/>
                <a:ext cx="1759527" cy="990600"/>
              </a:xfrm>
              <a:prstGeom prst="arc">
                <a:avLst>
                  <a:gd name="adj1" fmla="val 10963753"/>
                  <a:gd name="adj2" fmla="val 0"/>
                </a:avLst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>
              <a:off x="6423891" y="3118114"/>
              <a:ext cx="0" cy="218901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6385791" y="3041073"/>
              <a:ext cx="76200" cy="6189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6423891" y="5124618"/>
              <a:ext cx="20550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629400" y="5124618"/>
              <a:ext cx="0" cy="2118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423891" y="5336507"/>
              <a:ext cx="872837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810235" y="3715420"/>
                <a:ext cx="551063" cy="4156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235" y="3715420"/>
                <a:ext cx="551063" cy="41569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387853" y="4991875"/>
                <a:ext cx="551063" cy="4156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7853" y="4991875"/>
                <a:ext cx="551063" cy="41569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28600" y="1752600"/>
            <a:ext cx="67259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area of a base time the height of the cylinder. </a:t>
            </a:r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429271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6781800" cy="6858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Cylinders – Examples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1430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the following Cylinders, find the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73182" y="1800892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indent="0">
              <a:buNone/>
            </a:pPr>
            <a:r>
              <a:rPr lang="en-US" sz="2400" dirty="0"/>
              <a:t>a.) Lateral </a:t>
            </a:r>
            <a:r>
              <a:rPr lang="en-US" sz="2400" dirty="0" smtClean="0"/>
              <a:t>Area	1.)</a:t>
            </a:r>
            <a:r>
              <a:rPr lang="en-US" sz="2400" dirty="0"/>
              <a:t>	</a:t>
            </a:r>
          </a:p>
          <a:p>
            <a:pPr marL="45720" indent="0">
              <a:buNone/>
            </a:pPr>
            <a:r>
              <a:rPr lang="en-US" sz="2400" dirty="0"/>
              <a:t>b.) Total Area</a:t>
            </a:r>
          </a:p>
          <a:p>
            <a:pPr marL="45720" indent="0">
              <a:buNone/>
            </a:pPr>
            <a:r>
              <a:rPr lang="en-US" sz="2400" dirty="0"/>
              <a:t>c.) Volume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344882" y="2475116"/>
            <a:ext cx="3879212" cy="2104659"/>
            <a:chOff x="4302027" y="2509009"/>
            <a:chExt cx="3879212" cy="210465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2027" y="2509009"/>
              <a:ext cx="3225800" cy="21046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8" name="Straight Connector 7"/>
            <p:cNvCxnSpPr/>
            <p:nvPr/>
          </p:nvCxnSpPr>
          <p:spPr>
            <a:xfrm>
              <a:off x="5901645" y="2743200"/>
              <a:ext cx="15200" cy="1642361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5864127" y="2737718"/>
              <a:ext cx="76200" cy="6189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5932436" y="4385561"/>
              <a:ext cx="1458964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5443872" y="3276600"/>
                  <a:ext cx="551063" cy="4156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7</m:t>
                        </m:r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43872" y="3276600"/>
                  <a:ext cx="551063" cy="41569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7630176" y="3810000"/>
                  <a:ext cx="551063" cy="4156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8</m:t>
                        </m:r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30176" y="3810000"/>
                  <a:ext cx="551063" cy="41569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" name="Straight Arrow Connector 21"/>
            <p:cNvCxnSpPr/>
            <p:nvPr/>
          </p:nvCxnSpPr>
          <p:spPr>
            <a:xfrm flipH="1">
              <a:off x="6661918" y="4114800"/>
              <a:ext cx="1110482" cy="1905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149108" y="2002159"/>
                <a:ext cx="1066800" cy="18928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𝑟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h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𝐵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9108" y="2002159"/>
                <a:ext cx="1066800" cy="189282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6946898" y="2013451"/>
            <a:ext cx="850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885709" y="2586335"/>
            <a:ext cx="73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7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921499" y="3142775"/>
                <a:ext cx="1917701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𝜋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8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𝟔𝟒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1499" y="3142775"/>
                <a:ext cx="1917701" cy="61555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239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90600"/>
          </a:xfrm>
        </p:spPr>
        <p:txBody>
          <a:bodyPr/>
          <a:lstStyle/>
          <a:p>
            <a:r>
              <a:rPr lang="en-US" dirty="0" smtClean="0"/>
              <a:t>Cylinder Example #1 Solution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/>
              <p:cNvSpPr txBox="1">
                <a:spLocks/>
              </p:cNvSpPr>
              <p:nvPr/>
            </p:nvSpPr>
            <p:spPr>
              <a:xfrm>
                <a:off x="6019800" y="1295400"/>
                <a:ext cx="2819400" cy="42672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Aft>
                    <a:spcPts val="1000"/>
                  </a:spcAft>
                  <a:buNone/>
                </a:pPr>
                <a:r>
                  <a:rPr lang="en-US" sz="2800" dirty="0" smtClean="0"/>
                  <a:t>Volume</a:t>
                </a:r>
              </a:p>
              <a:p>
                <a:pPr marL="0" indent="0">
                  <a:spcBef>
                    <a:spcPts val="0"/>
                  </a:spcBef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>
                          <a:latin typeface="Cambria Math"/>
                        </a:rPr>
                        <m:t>𝑉</m:t>
                      </m:r>
                      <m:r>
                        <a:rPr lang="en-US" sz="2800" b="0" i="1">
                          <a:latin typeface="Cambria Math"/>
                        </a:rPr>
                        <m:t>=</m:t>
                      </m:r>
                      <m:r>
                        <a:rPr lang="en-US" sz="2800" b="0" i="1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800" b="0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>
                          <a:latin typeface="Cambria Math"/>
                          <a:ea typeface="Cambria Math"/>
                        </a:rPr>
                        <m:t>h</m:t>
                      </m:r>
                    </m:oMath>
                  </m:oMathPara>
                </a14:m>
                <a:endParaRPr lang="en-US" sz="2800" b="0" dirty="0" smtClean="0">
                  <a:ea typeface="Cambria Math"/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=64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×7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Bef>
                    <a:spcPts val="0"/>
                  </a:spcBef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𝟒𝟒𝟖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800" b="1" dirty="0"/>
              </a:p>
              <a:p>
                <a:pPr marL="0" indent="0">
                  <a:spcAft>
                    <a:spcPts val="1800"/>
                  </a:spcAft>
                  <a:buNone/>
                </a:pPr>
                <a:endParaRPr lang="en-US" sz="2800" b="1" dirty="0"/>
              </a:p>
            </p:txBody>
          </p:sp>
        </mc:Choice>
        <mc:Fallback xmlns="">
          <p:sp>
            <p:nvSpPr>
              <p:cNvPr id="5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1295400"/>
                <a:ext cx="2819400" cy="4267200"/>
              </a:xfrm>
              <a:prstGeom prst="rect">
                <a:avLst/>
              </a:prstGeom>
              <a:blipFill rotWithShape="1">
                <a:blip r:embed="rId2"/>
                <a:stretch>
                  <a:fillRect l="-4545" t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2743200" y="152400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981700" y="1511060"/>
            <a:ext cx="381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1673" y="1308340"/>
                <a:ext cx="2362200" cy="3067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sz="2800" dirty="0" smtClean="0"/>
                  <a:t>Lateral Area</a:t>
                </a:r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>
                          <a:latin typeface="Cambria Math"/>
                        </a:rPr>
                        <m:t>𝐿</m:t>
                      </m:r>
                      <m:r>
                        <a:rPr lang="en-US" sz="2800" b="0" i="1">
                          <a:latin typeface="Cambria Math"/>
                        </a:rPr>
                        <m:t>.</m:t>
                      </m:r>
                      <m:r>
                        <a:rPr lang="en-US" sz="2800" b="0" i="1">
                          <a:latin typeface="Cambria Math"/>
                        </a:rPr>
                        <m:t>𝐴</m:t>
                      </m:r>
                      <m:r>
                        <a:rPr lang="en-US" sz="2800" b="0" i="1">
                          <a:latin typeface="Cambria Math"/>
                        </a:rPr>
                        <m:t>. =2</m:t>
                      </m:r>
                      <m:r>
                        <a:rPr lang="en-US" sz="2800" b="0" i="1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>
                          <a:latin typeface="Cambria Math"/>
                          <a:ea typeface="Cambria Math"/>
                        </a:rPr>
                        <m:t>𝑟h</m:t>
                      </m:r>
                    </m:oMath>
                  </m:oMathPara>
                </a14:m>
                <a:endParaRPr lang="en-US" sz="2800" b="0" dirty="0" smtClean="0">
                  <a:ea typeface="Cambria Math"/>
                </a:endParaRPr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=2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×8×7</m:t>
                      </m:r>
                    </m:oMath>
                  </m:oMathPara>
                </a14:m>
                <a:endParaRPr lang="en-US" sz="2800" dirty="0" smtClean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𝟏𝟏𝟐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800" b="1" dirty="0" smtClean="0"/>
              </a:p>
              <a:p>
                <a:endParaRPr lang="en-US" sz="28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73" y="1308340"/>
                <a:ext cx="2362200" cy="3067506"/>
              </a:xfrm>
              <a:prstGeom prst="rect">
                <a:avLst/>
              </a:prstGeom>
              <a:blipFill rotWithShape="1">
                <a:blip r:embed="rId3"/>
                <a:stretch>
                  <a:fillRect l="-5155" t="-1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781300" y="1308340"/>
                <a:ext cx="3009900" cy="32983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sz="2800" dirty="0" smtClean="0"/>
                  <a:t>Total </a:t>
                </a:r>
                <a:r>
                  <a:rPr lang="en-US" sz="2800" dirty="0"/>
                  <a:t>Area</a:t>
                </a:r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𝑇</m:t>
                      </m:r>
                      <m:r>
                        <a:rPr lang="en-US" sz="2800" b="0" i="1" smtClean="0">
                          <a:latin typeface="Cambria Math"/>
                        </a:rPr>
                        <m:t>.</m:t>
                      </m:r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.=</m:t>
                      </m:r>
                      <m:r>
                        <a:rPr lang="en-US" sz="2800" b="0" i="1" smtClean="0">
                          <a:latin typeface="Cambria Math"/>
                        </a:rPr>
                        <m:t>𝐿</m:t>
                      </m:r>
                      <m:r>
                        <a:rPr lang="en-US" sz="2800" b="0" i="1" smtClean="0">
                          <a:latin typeface="Cambria Math"/>
                        </a:rPr>
                        <m:t>.</m:t>
                      </m:r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. +2</m:t>
                      </m:r>
                      <m:r>
                        <a:rPr lang="en-US" sz="28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sz="2800" dirty="0" smtClean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=112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+2(64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800" dirty="0" smtClean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=112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+128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800" dirty="0" smtClean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𝟐𝟒𝟎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1300" y="1308340"/>
                <a:ext cx="3009900" cy="3298339"/>
              </a:xfrm>
              <a:prstGeom prst="rect">
                <a:avLst/>
              </a:prstGeom>
              <a:blipFill rotWithShape="1">
                <a:blip r:embed="rId4"/>
                <a:stretch>
                  <a:fillRect l="-4049" t="-1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666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891</TotalTime>
  <Words>988</Words>
  <Application>Microsoft Office PowerPoint</Application>
  <PresentationFormat>On-screen Show (4:3)</PresentationFormat>
  <Paragraphs>197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NewsPrint</vt:lpstr>
      <vt:lpstr>Geometry Unit 11</vt:lpstr>
      <vt:lpstr>12.1 – 12.2 Warm -up</vt:lpstr>
      <vt:lpstr>Cylinders and Cones</vt:lpstr>
      <vt:lpstr>Cylinders – A Introduction</vt:lpstr>
      <vt:lpstr>Cylinders</vt:lpstr>
      <vt:lpstr>Cylinders – Lateral Area</vt:lpstr>
      <vt:lpstr>Cylinders – Volume</vt:lpstr>
      <vt:lpstr>Cylinders – Examples</vt:lpstr>
      <vt:lpstr>Cylinder Example #1 Solution</vt:lpstr>
      <vt:lpstr>Cylinders – Examples</vt:lpstr>
      <vt:lpstr>Cylinder Example #2 Solution</vt:lpstr>
      <vt:lpstr>Cones</vt:lpstr>
      <vt:lpstr>Cones</vt:lpstr>
      <vt:lpstr>Cones – Lateral Area</vt:lpstr>
      <vt:lpstr>Cones – Volume</vt:lpstr>
      <vt:lpstr>Cones – Examples</vt:lpstr>
      <vt:lpstr>Cone Example #1 Solution</vt:lpstr>
      <vt:lpstr>Cones – Examples</vt:lpstr>
      <vt:lpstr>Cone Example #1 Solution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11</dc:title>
  <dc:creator>David Leon</dc:creator>
  <cp:lastModifiedBy>David Leon</cp:lastModifiedBy>
  <cp:revision>49</cp:revision>
  <dcterms:created xsi:type="dcterms:W3CDTF">2016-03-30T22:07:09Z</dcterms:created>
  <dcterms:modified xsi:type="dcterms:W3CDTF">2016-04-09T23:01:17Z</dcterms:modified>
</cp:coreProperties>
</file>