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0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3FD-EDCB-4589-9CEE-D7EFE968DC28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FCC2224-BB11-4EAA-A68E-4BB5B0BFA8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3FD-EDCB-4589-9CEE-D7EFE968DC28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224-BB11-4EAA-A68E-4BB5B0BFA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3FD-EDCB-4589-9CEE-D7EFE968DC28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224-BB11-4EAA-A68E-4BB5B0BFA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3FD-EDCB-4589-9CEE-D7EFE968DC28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224-BB11-4EAA-A68E-4BB5B0BFA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3FD-EDCB-4589-9CEE-D7EFE968DC28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224-BB11-4EAA-A68E-4BB5B0BFA8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3FD-EDCB-4589-9CEE-D7EFE968DC28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224-BB11-4EAA-A68E-4BB5B0BFA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3FD-EDCB-4589-9CEE-D7EFE968DC28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224-BB11-4EAA-A68E-4BB5B0BFA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3FD-EDCB-4589-9CEE-D7EFE968DC28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224-BB11-4EAA-A68E-4BB5B0BFA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3FD-EDCB-4589-9CEE-D7EFE968DC28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224-BB11-4EAA-A68E-4BB5B0BFA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3FD-EDCB-4589-9CEE-D7EFE968DC28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224-BB11-4EAA-A68E-4BB5B0BFA8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43FD-EDCB-4589-9CEE-D7EFE968DC28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224-BB11-4EAA-A68E-4BB5B0BFA8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D2643FD-EDCB-4589-9CEE-D7EFE968DC28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FCC2224-BB11-4EAA-A68E-4BB5B0BFA8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12-4: Area and volume of Spheres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Unit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724400"/>
          </a:xfrm>
        </p:spPr>
        <p:txBody>
          <a:bodyPr/>
          <a:lstStyle/>
          <a:p>
            <a:r>
              <a:rPr lang="en-US" dirty="0" smtClean="0"/>
              <a:t>Find the Area and Volume of the following Spheres.</a:t>
            </a:r>
          </a:p>
          <a:p>
            <a:pPr marL="114300" indent="0">
              <a:buNone/>
            </a:pPr>
            <a:r>
              <a:rPr lang="en-US" dirty="0" smtClean="0"/>
              <a:t>2.)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2388073"/>
            <a:ext cx="2971800" cy="2819400"/>
            <a:chOff x="5105399" y="3357890"/>
            <a:chExt cx="2971800" cy="2819400"/>
          </a:xfrm>
        </p:grpSpPr>
        <p:grpSp>
          <p:nvGrpSpPr>
            <p:cNvPr id="8" name="Group 7"/>
            <p:cNvGrpSpPr/>
            <p:nvPr/>
          </p:nvGrpSpPr>
          <p:grpSpPr>
            <a:xfrm>
              <a:off x="5105399" y="3357890"/>
              <a:ext cx="2971800" cy="2819400"/>
              <a:chOff x="5105400" y="3200399"/>
              <a:chExt cx="2971800" cy="28194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5105400" y="3200399"/>
                <a:ext cx="2971800" cy="2819400"/>
                <a:chOff x="4876800" y="3151909"/>
                <a:chExt cx="2971800" cy="2819400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4876800" y="3151909"/>
                  <a:ext cx="2971800" cy="2819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Arc 12"/>
                <p:cNvSpPr/>
                <p:nvPr/>
              </p:nvSpPr>
              <p:spPr>
                <a:xfrm>
                  <a:off x="4876800" y="4038600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  <a:ln>
                  <a:prstDash val="lgDash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Arc 13"/>
                <p:cNvSpPr/>
                <p:nvPr/>
              </p:nvSpPr>
              <p:spPr>
                <a:xfrm rot="10800000">
                  <a:off x="4876800" y="3962399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Oval 10"/>
              <p:cNvSpPr/>
              <p:nvPr/>
            </p:nvSpPr>
            <p:spPr>
              <a:xfrm>
                <a:off x="6553199" y="4596245"/>
                <a:ext cx="76200" cy="6234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" name="Straight Connector 5"/>
            <p:cNvCxnSpPr>
              <a:stCxn id="12" idx="2"/>
            </p:cNvCxnSpPr>
            <p:nvPr/>
          </p:nvCxnSpPr>
          <p:spPr>
            <a:xfrm>
              <a:off x="5105399" y="4767590"/>
              <a:ext cx="2971800" cy="17318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324598" y="4233297"/>
                  <a:ext cx="609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oMath>
                    </m:oMathPara>
                  </a14:m>
                  <a:endParaRPr lang="en-US" sz="2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4598" y="4233297"/>
                  <a:ext cx="609600" cy="52322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91000" y="2447636"/>
                <a:ext cx="17526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Area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(6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𝑨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𝟏𝟒𝟒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/>
                  <a:t> </a:t>
                </a:r>
              </a:p>
              <a:p>
                <a:pPr>
                  <a:spcAft>
                    <a:spcPts val="1200"/>
                  </a:spcAft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447636"/>
                <a:ext cx="1752600" cy="2554545"/>
              </a:xfrm>
              <a:prstGeom prst="rect">
                <a:avLst/>
              </a:prstGeom>
              <a:blipFill rotWithShape="1">
                <a:blip r:embed="rId3"/>
                <a:stretch>
                  <a:fillRect l="-5575" t="-1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00800" y="2438400"/>
                <a:ext cx="2209800" cy="3524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Volume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(6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×216</m:t>
                      </m:r>
                    </m:oMath>
                  </m:oMathPara>
                </a14:m>
                <a:endParaRPr lang="en-US" sz="2400" dirty="0" smtClean="0"/>
              </a:p>
              <a:p>
                <a:pPr algn="ctr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𝑽</m:t>
                    </m:r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𝟐𝟖𝟖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 smtClean="0"/>
                  <a:t> 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438400"/>
                <a:ext cx="2209800" cy="3524042"/>
              </a:xfrm>
              <a:prstGeom prst="rect">
                <a:avLst/>
              </a:prstGeom>
              <a:blipFill rotWithShape="1">
                <a:blip r:embed="rId4"/>
                <a:stretch>
                  <a:fillRect l="-4132" t="-1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613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724400"/>
          </a:xfrm>
        </p:spPr>
        <p:txBody>
          <a:bodyPr/>
          <a:lstStyle/>
          <a:p>
            <a:r>
              <a:rPr lang="en-US" dirty="0" smtClean="0"/>
              <a:t>Find the Area and Volume of the following Spheres in your groups.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1.)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67200" y="2447636"/>
                <a:ext cx="17526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Area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(7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𝑨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𝟏𝟗𝟔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/>
                  <a:t> </a:t>
                </a:r>
              </a:p>
              <a:p>
                <a:pPr>
                  <a:spcAft>
                    <a:spcPts val="1200"/>
                  </a:spcAft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447636"/>
                <a:ext cx="1752600" cy="2554545"/>
              </a:xfrm>
              <a:prstGeom prst="rect">
                <a:avLst/>
              </a:prstGeom>
              <a:blipFill rotWithShape="1">
                <a:blip r:embed="rId2"/>
                <a:stretch>
                  <a:fillRect l="-5208" t="-1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553200" y="2438400"/>
                <a:ext cx="2209800" cy="3777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Volume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(7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×343</m:t>
                      </m:r>
                    </m:oMath>
                  </m:oMathPara>
                </a14:m>
                <a:endParaRPr lang="en-US" sz="2400" dirty="0" smtClean="0"/>
              </a:p>
              <a:p>
                <a:pPr algn="ctr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𝑽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𝟏𝟑𝟕𝟐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2438400"/>
                <a:ext cx="2209800" cy="3777060"/>
              </a:xfrm>
              <a:prstGeom prst="rect">
                <a:avLst/>
              </a:prstGeom>
              <a:blipFill rotWithShape="1">
                <a:blip r:embed="rId3"/>
                <a:stretch>
                  <a:fillRect l="-4132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762000" y="2779176"/>
            <a:ext cx="2971800" cy="2819400"/>
            <a:chOff x="5105399" y="3357890"/>
            <a:chExt cx="2971800" cy="2819400"/>
          </a:xfrm>
        </p:grpSpPr>
        <p:grpSp>
          <p:nvGrpSpPr>
            <p:cNvPr id="18" name="Group 17"/>
            <p:cNvGrpSpPr/>
            <p:nvPr/>
          </p:nvGrpSpPr>
          <p:grpSpPr>
            <a:xfrm>
              <a:off x="5105399" y="3357890"/>
              <a:ext cx="2971800" cy="2819400"/>
              <a:chOff x="5105400" y="3200399"/>
              <a:chExt cx="2971800" cy="2819400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5105400" y="3200399"/>
                <a:ext cx="2971800" cy="2819400"/>
                <a:chOff x="4876800" y="3151909"/>
                <a:chExt cx="2971800" cy="2819400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4876800" y="3151909"/>
                  <a:ext cx="2971800" cy="2819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Arc 23"/>
                <p:cNvSpPr/>
                <p:nvPr/>
              </p:nvSpPr>
              <p:spPr>
                <a:xfrm>
                  <a:off x="4876800" y="4038600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  <a:ln>
                  <a:prstDash val="lgDash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Arc 24"/>
                <p:cNvSpPr/>
                <p:nvPr/>
              </p:nvSpPr>
              <p:spPr>
                <a:xfrm rot="10800000">
                  <a:off x="4876800" y="3962399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Oval 21"/>
              <p:cNvSpPr/>
              <p:nvPr/>
            </p:nvSpPr>
            <p:spPr>
              <a:xfrm>
                <a:off x="6553199" y="4596245"/>
                <a:ext cx="76200" cy="6234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>
              <a:off x="6591298" y="4784908"/>
              <a:ext cx="1485901" cy="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6781800" y="4292860"/>
                  <a:ext cx="609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oMath>
                    </m:oMathPara>
                  </a14:m>
                  <a:endParaRPr lang="en-US" sz="2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292860"/>
                  <a:ext cx="609600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7009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724400"/>
          </a:xfrm>
        </p:spPr>
        <p:txBody>
          <a:bodyPr/>
          <a:lstStyle/>
          <a:p>
            <a:r>
              <a:rPr lang="en-US" dirty="0" smtClean="0"/>
              <a:t>Find the Area and Volume of the following Spheres in your groups.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2.)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67200" y="2447636"/>
                <a:ext cx="17526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Area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(8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𝑨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𝟐𝟓𝟔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/>
                  <a:t> </a:t>
                </a:r>
              </a:p>
              <a:p>
                <a:pPr>
                  <a:spcAft>
                    <a:spcPts val="1200"/>
                  </a:spcAft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447636"/>
                <a:ext cx="1752600" cy="2554545"/>
              </a:xfrm>
              <a:prstGeom prst="rect">
                <a:avLst/>
              </a:prstGeom>
              <a:blipFill rotWithShape="1">
                <a:blip r:embed="rId2"/>
                <a:stretch>
                  <a:fillRect l="-5208" t="-1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553200" y="2438400"/>
                <a:ext cx="2209800" cy="3777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Volume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(8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×512</m:t>
                      </m:r>
                    </m:oMath>
                  </m:oMathPara>
                </a14:m>
                <a:endParaRPr lang="en-US" sz="2400" dirty="0" smtClean="0"/>
              </a:p>
              <a:p>
                <a:pPr algn="ctr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𝑽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𝟐𝟎𝟒𝟖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2438400"/>
                <a:ext cx="2209800" cy="3777060"/>
              </a:xfrm>
              <a:prstGeom prst="rect">
                <a:avLst/>
              </a:prstGeom>
              <a:blipFill rotWithShape="1">
                <a:blip r:embed="rId3"/>
                <a:stretch>
                  <a:fillRect l="-4132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762000" y="2779176"/>
            <a:ext cx="2971800" cy="2819400"/>
            <a:chOff x="5105399" y="3357890"/>
            <a:chExt cx="2971800" cy="2819400"/>
          </a:xfrm>
        </p:grpSpPr>
        <p:grpSp>
          <p:nvGrpSpPr>
            <p:cNvPr id="18" name="Group 17"/>
            <p:cNvGrpSpPr/>
            <p:nvPr/>
          </p:nvGrpSpPr>
          <p:grpSpPr>
            <a:xfrm>
              <a:off x="5105399" y="3357890"/>
              <a:ext cx="2971800" cy="2819400"/>
              <a:chOff x="5105400" y="3200399"/>
              <a:chExt cx="2971800" cy="2819400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5105400" y="3200399"/>
                <a:ext cx="2971800" cy="2819400"/>
                <a:chOff x="4876800" y="3151909"/>
                <a:chExt cx="2971800" cy="2819400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4876800" y="3151909"/>
                  <a:ext cx="2971800" cy="2819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Arc 23"/>
                <p:cNvSpPr/>
                <p:nvPr/>
              </p:nvSpPr>
              <p:spPr>
                <a:xfrm>
                  <a:off x="4876800" y="4038600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  <a:ln>
                  <a:prstDash val="lgDash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Arc 24"/>
                <p:cNvSpPr/>
                <p:nvPr/>
              </p:nvSpPr>
              <p:spPr>
                <a:xfrm rot="10800000">
                  <a:off x="4876800" y="3962399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Oval 21"/>
              <p:cNvSpPr/>
              <p:nvPr/>
            </p:nvSpPr>
            <p:spPr>
              <a:xfrm>
                <a:off x="6553199" y="4596245"/>
                <a:ext cx="76200" cy="6234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>
              <a:off x="6591298" y="4784908"/>
              <a:ext cx="1485901" cy="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6781800" y="4292860"/>
                  <a:ext cx="609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oMath>
                    </m:oMathPara>
                  </a14:m>
                  <a:endParaRPr lang="en-US" sz="2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292860"/>
                  <a:ext cx="609600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9821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724400"/>
          </a:xfrm>
        </p:spPr>
        <p:txBody>
          <a:bodyPr/>
          <a:lstStyle/>
          <a:p>
            <a:r>
              <a:rPr lang="en-US" dirty="0" smtClean="0"/>
              <a:t>Find the Area and Volume of the following Spheres in your groups.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3.)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38600" y="2447636"/>
                <a:ext cx="1905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Area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 lvl="0" algn="ctr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𝟒𝟎𝟎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447636"/>
                <a:ext cx="1905000" cy="2031325"/>
              </a:xfrm>
              <a:prstGeom prst="rect">
                <a:avLst/>
              </a:prstGeom>
              <a:blipFill rotWithShape="1">
                <a:blip r:embed="rId2"/>
                <a:stretch>
                  <a:fillRect l="-5128" t="-2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248400" y="2348836"/>
                <a:ext cx="2362200" cy="3777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Volume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(10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×1000</m:t>
                      </m:r>
                    </m:oMath>
                  </m:oMathPara>
                </a14:m>
                <a:endParaRPr lang="en-US" sz="2400" dirty="0" smtClean="0"/>
              </a:p>
              <a:p>
                <a:pPr algn="ctr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𝑽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𝟒𝟎𝟎𝟎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348836"/>
                <a:ext cx="2362200" cy="3777060"/>
              </a:xfrm>
              <a:prstGeom prst="rect">
                <a:avLst/>
              </a:prstGeom>
              <a:blipFill rotWithShape="1">
                <a:blip r:embed="rId3"/>
                <a:stretch>
                  <a:fillRect l="-3866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533400" y="2971800"/>
            <a:ext cx="2971800" cy="2819400"/>
            <a:chOff x="5105399" y="3357890"/>
            <a:chExt cx="2971800" cy="2819400"/>
          </a:xfrm>
        </p:grpSpPr>
        <p:grpSp>
          <p:nvGrpSpPr>
            <p:cNvPr id="18" name="Group 17"/>
            <p:cNvGrpSpPr/>
            <p:nvPr/>
          </p:nvGrpSpPr>
          <p:grpSpPr>
            <a:xfrm>
              <a:off x="5105399" y="3357890"/>
              <a:ext cx="2971800" cy="2819400"/>
              <a:chOff x="5105400" y="3200399"/>
              <a:chExt cx="2971800" cy="2819400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5105400" y="3200399"/>
                <a:ext cx="2971800" cy="2819400"/>
                <a:chOff x="4876800" y="3151909"/>
                <a:chExt cx="2971800" cy="2819400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4876800" y="3151909"/>
                  <a:ext cx="2971800" cy="2819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Arc 23"/>
                <p:cNvSpPr/>
                <p:nvPr/>
              </p:nvSpPr>
              <p:spPr>
                <a:xfrm>
                  <a:off x="4876800" y="4038600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  <a:ln>
                  <a:prstDash val="lgDash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Arc 24"/>
                <p:cNvSpPr/>
                <p:nvPr/>
              </p:nvSpPr>
              <p:spPr>
                <a:xfrm rot="10800000">
                  <a:off x="4876800" y="3962399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Oval 21"/>
              <p:cNvSpPr/>
              <p:nvPr/>
            </p:nvSpPr>
            <p:spPr>
              <a:xfrm>
                <a:off x="6553199" y="4596245"/>
                <a:ext cx="76200" cy="6234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>
              <a:off x="6591298" y="4784908"/>
              <a:ext cx="1485901" cy="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6781800" y="4292860"/>
                  <a:ext cx="609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</m:t>
                        </m:r>
                      </m:oMath>
                    </m:oMathPara>
                  </a14:m>
                  <a:endParaRPr lang="en-US" sz="2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292860"/>
                  <a:ext cx="609600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9821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724400"/>
          </a:xfrm>
        </p:spPr>
        <p:txBody>
          <a:bodyPr/>
          <a:lstStyle/>
          <a:p>
            <a:r>
              <a:rPr lang="en-US" dirty="0" smtClean="0"/>
              <a:t>Find the Area and Volume of the following Spheres in your groups.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4.)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38600" y="2447636"/>
                <a:ext cx="19050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Area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(9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 lvl="0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/>
                      </a:rPr>
                      <m:t>𝟑𝟐𝟒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</a:rPr>
                  <a:t> </a:t>
                </a:r>
              </a:p>
              <a:p>
                <a:pPr>
                  <a:spcAft>
                    <a:spcPts val="1200"/>
                  </a:spcAft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447636"/>
                <a:ext cx="1905000" cy="2554545"/>
              </a:xfrm>
              <a:prstGeom prst="rect">
                <a:avLst/>
              </a:prstGeom>
              <a:blipFill rotWithShape="1">
                <a:blip r:embed="rId2"/>
                <a:stretch>
                  <a:fillRect l="-5128" t="-1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322291" y="2332672"/>
                <a:ext cx="2362200" cy="3585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Volume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(9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×729</m:t>
                      </m:r>
                    </m:oMath>
                  </m:oMathPara>
                </a14:m>
                <a:endParaRPr lang="en-US" sz="2400" dirty="0" smtClean="0"/>
              </a:p>
              <a:p>
                <a:pPr algn="ctr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𝑽</m:t>
                    </m:r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𝟗𝟕𝟐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 smtClean="0"/>
                  <a:t> 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291" y="2332672"/>
                <a:ext cx="2362200" cy="3585597"/>
              </a:xfrm>
              <a:prstGeom prst="rect">
                <a:avLst/>
              </a:prstGeom>
              <a:blipFill rotWithShape="1">
                <a:blip r:embed="rId3"/>
                <a:stretch>
                  <a:fillRect l="-3866" t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762000" y="2895600"/>
            <a:ext cx="2971800" cy="2819400"/>
            <a:chOff x="5105399" y="3357890"/>
            <a:chExt cx="2971800" cy="2819400"/>
          </a:xfrm>
        </p:grpSpPr>
        <p:grpSp>
          <p:nvGrpSpPr>
            <p:cNvPr id="27" name="Group 26"/>
            <p:cNvGrpSpPr/>
            <p:nvPr/>
          </p:nvGrpSpPr>
          <p:grpSpPr>
            <a:xfrm>
              <a:off x="5105399" y="3357890"/>
              <a:ext cx="2971800" cy="2819400"/>
              <a:chOff x="5105400" y="3200399"/>
              <a:chExt cx="2971800" cy="2819400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5105400" y="3200399"/>
                <a:ext cx="2971800" cy="2819400"/>
                <a:chOff x="4876800" y="3151909"/>
                <a:chExt cx="2971800" cy="2819400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4876800" y="3151909"/>
                  <a:ext cx="2971800" cy="2819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Arc 32"/>
                <p:cNvSpPr/>
                <p:nvPr/>
              </p:nvSpPr>
              <p:spPr>
                <a:xfrm>
                  <a:off x="4876800" y="4038600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  <a:ln>
                  <a:prstDash val="lgDash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Arc 33"/>
                <p:cNvSpPr/>
                <p:nvPr/>
              </p:nvSpPr>
              <p:spPr>
                <a:xfrm rot="10800000">
                  <a:off x="4876800" y="3962399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Oval 30"/>
              <p:cNvSpPr/>
              <p:nvPr/>
            </p:nvSpPr>
            <p:spPr>
              <a:xfrm>
                <a:off x="6553199" y="4596245"/>
                <a:ext cx="76200" cy="6234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8" name="Straight Connector 27"/>
            <p:cNvCxnSpPr>
              <a:stCxn id="32" idx="2"/>
            </p:cNvCxnSpPr>
            <p:nvPr/>
          </p:nvCxnSpPr>
          <p:spPr>
            <a:xfrm>
              <a:off x="5105399" y="4767590"/>
              <a:ext cx="2971800" cy="17318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6324598" y="4233297"/>
                  <a:ext cx="609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𝟏𝟖</m:t>
                        </m:r>
                      </m:oMath>
                    </m:oMathPara>
                  </a14:m>
                  <a:endParaRPr lang="en-US" sz="2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4598" y="4233297"/>
                  <a:ext cx="609600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3616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724400"/>
          </a:xfrm>
        </p:spPr>
        <p:txBody>
          <a:bodyPr/>
          <a:lstStyle/>
          <a:p>
            <a:r>
              <a:rPr lang="en-US" dirty="0" smtClean="0"/>
              <a:t>Find the Area and Volume of the following Spheres in your groups.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/>
              <a:t>5</a:t>
            </a:r>
            <a:r>
              <a:rPr lang="en-US" dirty="0" smtClean="0"/>
              <a:t>.)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67200" y="2447635"/>
                <a:ext cx="1905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Area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(12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 lvl="0" algn="ctr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𝟓𝟕𝟔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447635"/>
                <a:ext cx="1905000" cy="2031325"/>
              </a:xfrm>
              <a:prstGeom prst="rect">
                <a:avLst/>
              </a:prstGeom>
              <a:blipFill rotWithShape="1">
                <a:blip r:embed="rId2"/>
                <a:stretch>
                  <a:fillRect l="-4792" t="-2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77000" y="2332672"/>
                <a:ext cx="2362200" cy="4047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Volume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(12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×1728</m:t>
                      </m:r>
                    </m:oMath>
                  </m:oMathPara>
                </a14:m>
                <a:endParaRPr lang="en-US" sz="2400" dirty="0" smtClean="0"/>
              </a:p>
              <a:p>
                <a:pPr algn="ctr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𝑽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𝟐𝟑𝟎𝟒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/>
                  <a:t> </a:t>
                </a:r>
              </a:p>
              <a:p>
                <a:pPr>
                  <a:spcAft>
                    <a:spcPts val="1200"/>
                  </a:spcAft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2332672"/>
                <a:ext cx="2362200" cy="4047262"/>
              </a:xfrm>
              <a:prstGeom prst="rect">
                <a:avLst/>
              </a:prstGeom>
              <a:blipFill rotWithShape="1">
                <a:blip r:embed="rId3"/>
                <a:stretch>
                  <a:fillRect l="-4134" t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762000" y="2895600"/>
            <a:ext cx="2971800" cy="2819400"/>
            <a:chOff x="5105399" y="3357890"/>
            <a:chExt cx="2971800" cy="2819400"/>
          </a:xfrm>
        </p:grpSpPr>
        <p:grpSp>
          <p:nvGrpSpPr>
            <p:cNvPr id="27" name="Group 26"/>
            <p:cNvGrpSpPr/>
            <p:nvPr/>
          </p:nvGrpSpPr>
          <p:grpSpPr>
            <a:xfrm>
              <a:off x="5105399" y="3357890"/>
              <a:ext cx="2971800" cy="2819400"/>
              <a:chOff x="5105400" y="3200399"/>
              <a:chExt cx="2971800" cy="2819400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5105400" y="3200399"/>
                <a:ext cx="2971800" cy="2819400"/>
                <a:chOff x="4876800" y="3151909"/>
                <a:chExt cx="2971800" cy="2819400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4876800" y="3151909"/>
                  <a:ext cx="2971800" cy="2819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Arc 32"/>
                <p:cNvSpPr/>
                <p:nvPr/>
              </p:nvSpPr>
              <p:spPr>
                <a:xfrm>
                  <a:off x="4876800" y="4038600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  <a:ln>
                  <a:prstDash val="lgDash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Arc 33"/>
                <p:cNvSpPr/>
                <p:nvPr/>
              </p:nvSpPr>
              <p:spPr>
                <a:xfrm rot="10800000">
                  <a:off x="4876800" y="3962399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Oval 30"/>
              <p:cNvSpPr/>
              <p:nvPr/>
            </p:nvSpPr>
            <p:spPr>
              <a:xfrm>
                <a:off x="6553199" y="4596245"/>
                <a:ext cx="76200" cy="6234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8" name="Straight Connector 27"/>
            <p:cNvCxnSpPr>
              <a:stCxn id="32" idx="2"/>
            </p:cNvCxnSpPr>
            <p:nvPr/>
          </p:nvCxnSpPr>
          <p:spPr>
            <a:xfrm>
              <a:off x="5105399" y="4767590"/>
              <a:ext cx="2971800" cy="17318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6324598" y="4233297"/>
                  <a:ext cx="609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𝟐𝟒</m:t>
                        </m:r>
                      </m:oMath>
                    </m:oMathPara>
                  </a14:m>
                  <a:endParaRPr lang="en-US" sz="2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4598" y="4233297"/>
                  <a:ext cx="609600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2147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724400"/>
          </a:xfrm>
        </p:spPr>
        <p:txBody>
          <a:bodyPr/>
          <a:lstStyle/>
          <a:p>
            <a:r>
              <a:rPr lang="en-US" dirty="0" smtClean="0"/>
              <a:t>Find the Area and Volume of the following Spheres in your groups.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6.)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86200" y="2362200"/>
                <a:ext cx="21336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Area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(6.2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 lvl="0" algn="ctr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/>
                      </a:rPr>
                      <m:t>𝟏𝟓𝟑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/>
                      </a:rPr>
                      <m:t>𝟕𝟔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362200"/>
                <a:ext cx="2133600" cy="2031325"/>
              </a:xfrm>
              <a:prstGeom prst="rect">
                <a:avLst/>
              </a:prstGeom>
              <a:blipFill rotWithShape="1">
                <a:blip r:embed="rId2"/>
                <a:stretch>
                  <a:fillRect l="-4571" t="-2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248400" y="2348836"/>
                <a:ext cx="2667000" cy="4047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Volume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(6.2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×238.328</m:t>
                      </m:r>
                    </m:oMath>
                  </m:oMathPara>
                </a14:m>
                <a:endParaRPr lang="en-US" sz="2400" dirty="0" smtClean="0"/>
              </a:p>
              <a:p>
                <a:pPr algn="ctr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𝑽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𝟑𝟏𝟕</m:t>
                    </m:r>
                    <m:r>
                      <a:rPr lang="en-US" sz="2400" b="1" i="1">
                        <a:latin typeface="Cambria Math"/>
                      </a:rPr>
                      <m:t>.</m:t>
                    </m:r>
                    <m:r>
                      <a:rPr lang="en-US" sz="2400" b="1" i="1">
                        <a:latin typeface="Cambria Math"/>
                      </a:rPr>
                      <m:t>𝟕𝟕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/>
                  <a:t> </a:t>
                </a:r>
                <a:endParaRPr lang="en-US" sz="2400" dirty="0"/>
              </a:p>
              <a:p>
                <a:pPr>
                  <a:spcAft>
                    <a:spcPts val="1200"/>
                  </a:spcAft>
                </a:pPr>
                <a:endParaRPr lang="en-US" sz="2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348836"/>
                <a:ext cx="2667000" cy="4047262"/>
              </a:xfrm>
              <a:prstGeom prst="rect">
                <a:avLst/>
              </a:prstGeom>
              <a:blipFill rotWithShape="1">
                <a:blip r:embed="rId3"/>
                <a:stretch>
                  <a:fillRect l="-3425" t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609600" y="2827666"/>
            <a:ext cx="2971800" cy="2819400"/>
            <a:chOff x="5105399" y="3357890"/>
            <a:chExt cx="2971800" cy="2819400"/>
          </a:xfrm>
        </p:grpSpPr>
        <p:grpSp>
          <p:nvGrpSpPr>
            <p:cNvPr id="18" name="Group 17"/>
            <p:cNvGrpSpPr/>
            <p:nvPr/>
          </p:nvGrpSpPr>
          <p:grpSpPr>
            <a:xfrm>
              <a:off x="5105399" y="3357890"/>
              <a:ext cx="2971800" cy="2819400"/>
              <a:chOff x="5105400" y="3200399"/>
              <a:chExt cx="2971800" cy="2819400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5105400" y="3200399"/>
                <a:ext cx="2971800" cy="2819400"/>
                <a:chOff x="4876800" y="3151909"/>
                <a:chExt cx="2971800" cy="2819400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4876800" y="3151909"/>
                  <a:ext cx="2971800" cy="2819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Arc 23"/>
                <p:cNvSpPr/>
                <p:nvPr/>
              </p:nvSpPr>
              <p:spPr>
                <a:xfrm>
                  <a:off x="4876800" y="4038600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  <a:ln>
                  <a:prstDash val="lgDash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Arc 24"/>
                <p:cNvSpPr/>
                <p:nvPr/>
              </p:nvSpPr>
              <p:spPr>
                <a:xfrm rot="10800000">
                  <a:off x="4876800" y="3962399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Oval 21"/>
              <p:cNvSpPr/>
              <p:nvPr/>
            </p:nvSpPr>
            <p:spPr>
              <a:xfrm>
                <a:off x="6553199" y="4596245"/>
                <a:ext cx="76200" cy="6234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>
              <a:off x="6591298" y="4784908"/>
              <a:ext cx="1485901" cy="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6781800" y="4292860"/>
                  <a:ext cx="609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oMath>
                    </m:oMathPara>
                  </a14:m>
                  <a:endParaRPr lang="en-US" sz="2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292860"/>
                  <a:ext cx="609600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2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2836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8839200" cy="47244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7.) </a:t>
            </a:r>
            <a:r>
              <a:rPr lang="en-US" dirty="0"/>
              <a:t>A sphere with diameter of </a:t>
            </a:r>
            <a:r>
              <a:rPr lang="en-US" dirty="0" smtClean="0"/>
              <a:t>15.6. Find the area and volume.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971800" y="2514600"/>
                <a:ext cx="21336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Area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(7.8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 lvl="0" algn="ctr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/>
                      </a:rPr>
                      <m:t>𝟐𝟒𝟑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/>
                      </a:rPr>
                      <m:t>𝟑𝟔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2514600"/>
                <a:ext cx="2133600" cy="2031325"/>
              </a:xfrm>
              <a:prstGeom prst="rect">
                <a:avLst/>
              </a:prstGeom>
              <a:blipFill rotWithShape="1">
                <a:blip r:embed="rId2"/>
                <a:stretch>
                  <a:fillRect l="-4571" t="-2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62600" y="2514600"/>
                <a:ext cx="2667000" cy="4047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Volume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(7.8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×474.552</m:t>
                      </m:r>
                    </m:oMath>
                  </m:oMathPara>
                </a14:m>
                <a:endParaRPr lang="en-US" sz="2400" dirty="0" smtClean="0"/>
              </a:p>
              <a:p>
                <a:pPr algn="ctr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𝑽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𝟔𝟑𝟐</m:t>
                    </m:r>
                    <m:r>
                      <a:rPr lang="en-US" sz="2400" b="1" i="1">
                        <a:latin typeface="Cambria Math"/>
                      </a:rPr>
                      <m:t>.</m:t>
                    </m:r>
                    <m:r>
                      <a:rPr lang="en-US" sz="2400" b="1" i="1">
                        <a:latin typeface="Cambria Math"/>
                      </a:rPr>
                      <m:t>𝟕𝟑𝟔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/>
                  <a:t> </a:t>
                </a:r>
                <a:endParaRPr lang="en-US" sz="2400" dirty="0"/>
              </a:p>
              <a:p>
                <a:pPr>
                  <a:spcAft>
                    <a:spcPts val="1200"/>
                  </a:spcAft>
                </a:pPr>
                <a:endParaRPr lang="en-US" sz="2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514600"/>
                <a:ext cx="2667000" cy="4047262"/>
              </a:xfrm>
              <a:prstGeom prst="rect">
                <a:avLst/>
              </a:prstGeom>
              <a:blipFill rotWithShape="1">
                <a:blip r:embed="rId3"/>
                <a:stretch>
                  <a:fillRect l="-3661" t="-1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7199" y="2971800"/>
                <a:ext cx="14019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</a:rPr>
                        <m:t>𝑟</m:t>
                      </m:r>
                      <m:r>
                        <a:rPr lang="en-US" sz="2800" b="0" i="1" dirty="0" smtClean="0">
                          <a:latin typeface="Cambria Math"/>
                        </a:rPr>
                        <m:t>=7.8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2971800"/>
                <a:ext cx="1401987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614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752600"/>
                <a:ext cx="8839200" cy="4724400"/>
              </a:xfrm>
            </p:spPr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8.) </a:t>
                </a:r>
                <a:r>
                  <a:rPr lang="en-US" dirty="0"/>
                  <a:t>A sphere has a volume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𝟏𝟑𝟕𝟐</m:t>
                        </m:r>
                        <m:r>
                          <a:rPr lang="en-US" b="1" i="1">
                            <a:latin typeface="Cambria Math"/>
                          </a:rPr>
                          <m:t>𝝅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dirty="0"/>
                  <a:t>. Find the radius </a:t>
                </a:r>
                <a:r>
                  <a:rPr lang="en-US" dirty="0" smtClean="0"/>
                  <a:t>and the area. </a:t>
                </a:r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752600"/>
                <a:ext cx="8839200" cy="4724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71655" y="2623127"/>
                <a:ext cx="21336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Area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(7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 lvl="0" algn="ctr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𝑨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𝟏𝟗𝟔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</a:rPr>
                  <a:t> </a:t>
                </a:r>
              </a:p>
              <a:p>
                <a:pPr>
                  <a:spcAft>
                    <a:spcPts val="1200"/>
                  </a:spcAft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655" y="2623127"/>
                <a:ext cx="2133600" cy="2554545"/>
              </a:xfrm>
              <a:prstGeom prst="rect">
                <a:avLst/>
              </a:prstGeom>
              <a:blipFill rotWithShape="1">
                <a:blip r:embed="rId3"/>
                <a:stretch>
                  <a:fillRect l="-4571" t="-1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346036" y="2590800"/>
                <a:ext cx="2667000" cy="4337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Radius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1372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1372=4</m:t>
                      </m:r>
                      <m:sSup>
                        <m:sSup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343=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𝒓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US" sz="2400" dirty="0"/>
              </a:p>
              <a:p>
                <a:pPr>
                  <a:spcAft>
                    <a:spcPts val="1200"/>
                  </a:spcAft>
                </a:pPr>
                <a:endParaRPr lang="en-US" sz="2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036" y="2590800"/>
                <a:ext cx="2667000" cy="4337854"/>
              </a:xfrm>
              <a:prstGeom prst="rect">
                <a:avLst/>
              </a:prstGeom>
              <a:blipFill rotWithShape="1">
                <a:blip r:embed="rId4"/>
                <a:stretch>
                  <a:fillRect l="-3661" t="-1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51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752600"/>
                <a:ext cx="8839200" cy="4724400"/>
              </a:xfrm>
            </p:spPr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9.) </a:t>
                </a:r>
                <a:r>
                  <a:rPr lang="en-US" dirty="0"/>
                  <a:t>A sphere has </a:t>
                </a:r>
                <a:r>
                  <a:rPr lang="en-US" dirty="0" smtClean="0"/>
                  <a:t>an area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144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. Find the radius and volume.</a:t>
                </a:r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752600"/>
                <a:ext cx="8839200" cy="4724400"/>
              </a:xfrm>
              <a:blipFill rotWithShape="1">
                <a:blip r:embed="rId2"/>
                <a:stretch>
                  <a:fillRect t="-1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209800" y="2438400"/>
                <a:ext cx="2133600" cy="3077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Radius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144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36=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 lvl="0" algn="ctr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/>
                      </a:rPr>
                      <m:t>𝒓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𝟔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</a:rPr>
                  <a:t> </a:t>
                </a:r>
              </a:p>
              <a:p>
                <a:pPr>
                  <a:spcAft>
                    <a:spcPts val="1200"/>
                  </a:spcAft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438400"/>
                <a:ext cx="2133600" cy="3077766"/>
              </a:xfrm>
              <a:prstGeom prst="rect">
                <a:avLst/>
              </a:prstGeom>
              <a:blipFill rotWithShape="1">
                <a:blip r:embed="rId3"/>
                <a:stretch>
                  <a:fillRect l="-4571" t="-1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05400" y="2438400"/>
                <a:ext cx="2667000" cy="4047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Volume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×216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𝑽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𝟐𝟖𝟖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dirty="0"/>
              </a:p>
              <a:p>
                <a:pPr>
                  <a:spcAft>
                    <a:spcPts val="1200"/>
                  </a:spcAft>
                </a:pPr>
                <a:endParaRPr lang="en-US" sz="2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438400"/>
                <a:ext cx="2667000" cy="4047262"/>
              </a:xfrm>
              <a:prstGeom prst="rect">
                <a:avLst/>
              </a:prstGeom>
              <a:blipFill rotWithShape="1">
                <a:blip r:embed="rId4"/>
                <a:stretch>
                  <a:fillRect l="-3661" t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726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7244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Each group will be given an example of the object that we will be working with today…</a:t>
            </a:r>
          </a:p>
          <a:p>
            <a:pPr marL="114300" indent="0" algn="ctr">
              <a:spcAft>
                <a:spcPts val="600"/>
              </a:spcAft>
              <a:buNone/>
            </a:pPr>
            <a:r>
              <a:rPr lang="en-US" b="1" dirty="0" smtClean="0"/>
              <a:t>A Sphere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 Make some observations about these spheres and discuss them with your group.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Focus your discussion on these questions: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What do you notice about the sphere?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How is it similar to the other shapes we have looked at in this chapter? How is it different?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319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and Volume of 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u="sng" dirty="0"/>
              <a:t>Content Objective</a:t>
            </a:r>
            <a:r>
              <a:rPr lang="en-US" sz="3200" dirty="0"/>
              <a:t>: Students will be able to </a:t>
            </a:r>
            <a:r>
              <a:rPr lang="en-US" sz="3200" dirty="0" smtClean="0"/>
              <a:t>identify the similarities between spheres and circles.</a:t>
            </a:r>
            <a:endParaRPr lang="en-US" sz="3200" dirty="0"/>
          </a:p>
          <a:p>
            <a:endParaRPr lang="en-US" sz="3200" dirty="0"/>
          </a:p>
          <a:p>
            <a:r>
              <a:rPr lang="en-US" sz="3200" b="1" u="sng" dirty="0"/>
              <a:t>Language Objective</a:t>
            </a:r>
            <a:r>
              <a:rPr lang="en-US" sz="3200" dirty="0"/>
              <a:t>: Students will be able to </a:t>
            </a:r>
            <a:r>
              <a:rPr lang="en-US" sz="3200" dirty="0" smtClean="0"/>
              <a:t>use equations to solve for the area and volume of spheres.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4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92354"/>
            <a:ext cx="8839200" cy="457108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 sphere with              O and </a:t>
            </a:r>
            <a:r>
              <a:rPr lang="en-US" b="1" dirty="0" smtClean="0"/>
              <a:t>           </a:t>
            </a:r>
            <a:r>
              <a:rPr lang="en-US" dirty="0"/>
              <a:t> </a:t>
            </a:r>
            <a:r>
              <a:rPr lang="en-US" dirty="0" smtClean="0"/>
              <a:t>r is the set of all points in a space at a distance </a:t>
            </a:r>
            <a:r>
              <a:rPr lang="en-US" b="1" dirty="0"/>
              <a:t> </a:t>
            </a:r>
            <a:r>
              <a:rPr lang="en-US" dirty="0" smtClean="0"/>
              <a:t>  from point   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Many of the terms used with spheres are the same as those used with circles. 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143498" y="3344036"/>
            <a:ext cx="2971800" cy="2819400"/>
            <a:chOff x="5105399" y="3357890"/>
            <a:chExt cx="2971800" cy="2819400"/>
          </a:xfrm>
        </p:grpSpPr>
        <p:grpSp>
          <p:nvGrpSpPr>
            <p:cNvPr id="24" name="Group 23"/>
            <p:cNvGrpSpPr/>
            <p:nvPr/>
          </p:nvGrpSpPr>
          <p:grpSpPr>
            <a:xfrm>
              <a:off x="5105399" y="3357890"/>
              <a:ext cx="2971800" cy="2819400"/>
              <a:chOff x="5105399" y="3357890"/>
              <a:chExt cx="2971800" cy="28194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5105399" y="3357890"/>
                <a:ext cx="2971800" cy="2819400"/>
                <a:chOff x="5105400" y="3200399"/>
                <a:chExt cx="2971800" cy="2819400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5105400" y="3200399"/>
                  <a:ext cx="2971800" cy="2819400"/>
                  <a:chOff x="4876800" y="3151909"/>
                  <a:chExt cx="2971800" cy="2819400"/>
                </a:xfrm>
              </p:grpSpPr>
              <p:sp>
                <p:nvSpPr>
                  <p:cNvPr id="5" name="Oval 4"/>
                  <p:cNvSpPr/>
                  <p:nvPr/>
                </p:nvSpPr>
                <p:spPr>
                  <a:xfrm>
                    <a:off x="4876800" y="3151909"/>
                    <a:ext cx="2971800" cy="28194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" name="Arc 5"/>
                  <p:cNvSpPr/>
                  <p:nvPr/>
                </p:nvSpPr>
                <p:spPr>
                  <a:xfrm>
                    <a:off x="4876800" y="4038600"/>
                    <a:ext cx="2971800" cy="1295400"/>
                  </a:xfrm>
                  <a:prstGeom prst="arc">
                    <a:avLst>
                      <a:gd name="adj1" fmla="val 10829866"/>
                      <a:gd name="adj2" fmla="val 0"/>
                    </a:avLst>
                  </a:prstGeom>
                  <a:ln>
                    <a:prstDash val="lgDash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" name="Arc 6"/>
                  <p:cNvSpPr/>
                  <p:nvPr/>
                </p:nvSpPr>
                <p:spPr>
                  <a:xfrm rot="10800000">
                    <a:off x="4876800" y="3962399"/>
                    <a:ext cx="2971800" cy="1295400"/>
                  </a:xfrm>
                  <a:prstGeom prst="arc">
                    <a:avLst>
                      <a:gd name="adj1" fmla="val 10829866"/>
                      <a:gd name="adj2" fmla="val 0"/>
                    </a:avLst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" name="Oval 8"/>
                <p:cNvSpPr/>
                <p:nvPr/>
              </p:nvSpPr>
              <p:spPr>
                <a:xfrm>
                  <a:off x="6553199" y="4596245"/>
                  <a:ext cx="76200" cy="623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6095999" y="4663471"/>
                <a:ext cx="4952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O</a:t>
                </a:r>
                <a:endParaRPr lang="en-US" sz="2800" b="1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 flipV="1">
              <a:off x="6591298" y="3487882"/>
              <a:ext cx="663865" cy="1279708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6477000" y="3597614"/>
                  <a:ext cx="609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𝒓</m:t>
                        </m:r>
                      </m:oMath>
                    </m:oMathPara>
                  </a14:m>
                  <a:endParaRPr lang="en-US" sz="2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77000" y="3597614"/>
                  <a:ext cx="609600" cy="52322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Rectangle 3"/>
          <p:cNvSpPr/>
          <p:nvPr/>
        </p:nvSpPr>
        <p:spPr>
          <a:xfrm>
            <a:off x="2590800" y="1595735"/>
            <a:ext cx="1151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center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4724400" y="1595735"/>
            <a:ext cx="1082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radius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066951" y="1949486"/>
                <a:ext cx="4347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/>
                        </a:rPr>
                        <m:t>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951" y="1949486"/>
                <a:ext cx="434734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895751" y="1980117"/>
                <a:ext cx="4956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/>
                        </a:rPr>
                        <m:t>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751" y="1980117"/>
                <a:ext cx="495649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663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Spheres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592354"/>
                <a:ext cx="4419600" cy="5105400"/>
              </a:xfrm>
            </p:spPr>
            <p:txBody>
              <a:bodyPr>
                <a:normAutofit/>
              </a:bodyPr>
              <a:lstStyle/>
              <a:p>
                <a:pPr marL="11430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𝑂𝐴</m:t>
                        </m:r>
                      </m:e>
                    </m:acc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𝑂𝐵</m:t>
                        </m:r>
                      </m:e>
                    </m:acc>
                  </m:oMath>
                </a14:m>
                <a:r>
                  <a:rPr lang="en-US" sz="2800" dirty="0" smtClean="0"/>
                  <a:t>,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𝑂𝐷</m:t>
                        </m:r>
                      </m:e>
                    </m:acc>
                  </m:oMath>
                </a14:m>
                <a:r>
                  <a:rPr lang="en-US" sz="2800" dirty="0" smtClean="0"/>
                  <a:t> are </a:t>
                </a:r>
              </a:p>
              <a:p>
                <a:pPr marL="11430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en-US" sz="2800" dirty="0" smtClean="0"/>
                  <a:t> is a </a:t>
                </a:r>
              </a:p>
              <a:p>
                <a:pPr marL="11430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2800" dirty="0" smtClean="0"/>
                  <a:t> is a </a:t>
                </a:r>
              </a:p>
              <a:p>
                <a:pPr marL="11430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2800" dirty="0" smtClean="0"/>
                  <a:t> is a </a:t>
                </a:r>
              </a:p>
              <a:p>
                <a:pPr marL="11430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𝐴𝑇</m:t>
                        </m:r>
                      </m:e>
                    </m:acc>
                  </m:oMath>
                </a14:m>
                <a:r>
                  <a:rPr lang="en-US" sz="2800" dirty="0" smtClean="0"/>
                  <a:t> is a </a:t>
                </a:r>
              </a:p>
              <a:p>
                <a:pPr marL="11430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𝐴𝑇</m:t>
                        </m:r>
                      </m:e>
                    </m:acc>
                  </m:oMath>
                </a14:m>
                <a:r>
                  <a:rPr lang="en-US" sz="2800" dirty="0" smtClean="0"/>
                  <a:t> is a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592354"/>
                <a:ext cx="4419600" cy="5105400"/>
              </a:xfrm>
              <a:blipFill rotWithShape="1">
                <a:blip r:embed="rId2"/>
                <a:stretch>
                  <a:fillRect t="-11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3962400" y="2425243"/>
            <a:ext cx="4576623" cy="3081010"/>
            <a:chOff x="3729177" y="2029480"/>
            <a:chExt cx="4576623" cy="3081010"/>
          </a:xfrm>
        </p:grpSpPr>
        <p:grpSp>
          <p:nvGrpSpPr>
            <p:cNvPr id="4" name="Group 3"/>
            <p:cNvGrpSpPr/>
            <p:nvPr/>
          </p:nvGrpSpPr>
          <p:grpSpPr>
            <a:xfrm>
              <a:off x="4179451" y="2029480"/>
              <a:ext cx="3059546" cy="3081010"/>
              <a:chOff x="4484251" y="2029480"/>
              <a:chExt cx="3059546" cy="308101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4484251" y="2291090"/>
                <a:ext cx="2971800" cy="2819400"/>
                <a:chOff x="5105400" y="3200399"/>
                <a:chExt cx="2971800" cy="2819400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5105400" y="3200399"/>
                  <a:ext cx="2971800" cy="2819400"/>
                  <a:chOff x="4876800" y="3151909"/>
                  <a:chExt cx="2971800" cy="2819400"/>
                </a:xfrm>
              </p:grpSpPr>
              <p:sp>
                <p:nvSpPr>
                  <p:cNvPr id="5" name="Oval 4"/>
                  <p:cNvSpPr/>
                  <p:nvPr/>
                </p:nvSpPr>
                <p:spPr>
                  <a:xfrm>
                    <a:off x="4876800" y="3151909"/>
                    <a:ext cx="2971800" cy="28194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" name="Arc 5"/>
                  <p:cNvSpPr/>
                  <p:nvPr/>
                </p:nvSpPr>
                <p:spPr>
                  <a:xfrm>
                    <a:off x="4876800" y="4038600"/>
                    <a:ext cx="2971800" cy="1295400"/>
                  </a:xfrm>
                  <a:prstGeom prst="arc">
                    <a:avLst>
                      <a:gd name="adj1" fmla="val 10829866"/>
                      <a:gd name="adj2" fmla="val 0"/>
                    </a:avLst>
                  </a:prstGeom>
                  <a:ln>
                    <a:prstDash val="lgDash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" name="Arc 6"/>
                  <p:cNvSpPr/>
                  <p:nvPr/>
                </p:nvSpPr>
                <p:spPr>
                  <a:xfrm rot="10800000">
                    <a:off x="4876800" y="3962399"/>
                    <a:ext cx="2971800" cy="1295400"/>
                  </a:xfrm>
                  <a:prstGeom prst="arc">
                    <a:avLst>
                      <a:gd name="adj1" fmla="val 10829866"/>
                      <a:gd name="adj2" fmla="val 0"/>
                    </a:avLst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" name="Oval 8"/>
                <p:cNvSpPr/>
                <p:nvPr/>
              </p:nvSpPr>
              <p:spPr>
                <a:xfrm>
                  <a:off x="6553199" y="4596245"/>
                  <a:ext cx="76200" cy="623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5474851" y="3596671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O</a:t>
                </a:r>
                <a:endParaRPr lang="en-US" sz="2800" b="1" dirty="0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flipV="1">
                <a:off x="5953987" y="2438400"/>
                <a:ext cx="663865" cy="1279708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 flipV="1">
                <a:off x="4876797" y="2835012"/>
                <a:ext cx="2186708" cy="1766192"/>
              </a:xfrm>
              <a:prstGeom prst="line">
                <a:avLst/>
              </a:prstGeom>
              <a:ln>
                <a:solidFill>
                  <a:srgbClr val="0070C0"/>
                </a:solidFill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6617852" y="202948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A</a:t>
                </a:r>
                <a:endParaRPr lang="en-US" sz="28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484252" y="237238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D</a:t>
                </a:r>
                <a:endParaRPr lang="en-US" sz="28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934197" y="4561056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B</a:t>
                </a:r>
                <a:endParaRPr lang="en-US" sz="2800" b="1" dirty="0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5474851" y="2029480"/>
              <a:ext cx="2830949" cy="132332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620000" y="25908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T</a:t>
              </a:r>
              <a:endParaRPr lang="en-US" sz="2800" b="1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7696200" y="3046183"/>
              <a:ext cx="76200" cy="6414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4484252" y="4537192"/>
              <a:ext cx="2286000" cy="64012"/>
            </a:xfrm>
            <a:prstGeom prst="line">
              <a:avLst/>
            </a:prstGeom>
            <a:ln>
              <a:solidFill>
                <a:srgbClr val="00B05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174829" y="4569198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C</a:t>
              </a:r>
              <a:endParaRPr lang="en-US" sz="2800" b="1" dirty="0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H="1" flipV="1">
              <a:off x="3729177" y="4518161"/>
              <a:ext cx="750451" cy="1193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 flipV="1">
              <a:off x="6758705" y="4604131"/>
              <a:ext cx="750451" cy="1193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3733800" y="1584036"/>
            <a:ext cx="1078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Radii</a:t>
            </a:r>
            <a:endParaRPr lang="en-US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504372" y="2254633"/>
            <a:ext cx="1946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Diameter</a:t>
            </a:r>
            <a:endParaRPr lang="en-US" sz="28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478973" y="2905780"/>
            <a:ext cx="1946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Chord</a:t>
            </a:r>
            <a:endParaRPr lang="en-US" sz="2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1492827" y="3640837"/>
            <a:ext cx="1946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Secant</a:t>
            </a:r>
            <a:endParaRPr lang="en-US" sz="28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492827" y="4317996"/>
            <a:ext cx="1946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Tangent</a:t>
            </a:r>
            <a:endParaRPr lang="en-US" sz="2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1460500" y="5029200"/>
            <a:ext cx="19465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Tangent Segment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6827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15400" cy="4343399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Spheres have no lateral faces.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Thus we do not have a lateral area to calculate.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For Spheres, we only calculate the Total Area, or just Area, and the Volume.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175029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Why?</a:t>
            </a:r>
            <a:endParaRPr lang="en-US" sz="24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14900" y="3751118"/>
            <a:ext cx="2971800" cy="2819400"/>
            <a:chOff x="4800600" y="3733800"/>
            <a:chExt cx="2971800" cy="2819400"/>
          </a:xfrm>
        </p:grpSpPr>
        <p:grpSp>
          <p:nvGrpSpPr>
            <p:cNvPr id="5" name="Group 4"/>
            <p:cNvGrpSpPr/>
            <p:nvPr/>
          </p:nvGrpSpPr>
          <p:grpSpPr>
            <a:xfrm>
              <a:off x="4800600" y="3733800"/>
              <a:ext cx="2971800" cy="2819400"/>
              <a:chOff x="5105400" y="3200399"/>
              <a:chExt cx="2971800" cy="28194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5105400" y="3200399"/>
                <a:ext cx="2971800" cy="2819400"/>
                <a:chOff x="4876800" y="3151909"/>
                <a:chExt cx="2971800" cy="2819400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4876800" y="3151909"/>
                  <a:ext cx="2971800" cy="2819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Arc 8"/>
                <p:cNvSpPr/>
                <p:nvPr/>
              </p:nvSpPr>
              <p:spPr>
                <a:xfrm>
                  <a:off x="4876800" y="4038600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  <a:ln>
                  <a:prstDash val="lgDash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Arc 9"/>
                <p:cNvSpPr/>
                <p:nvPr/>
              </p:nvSpPr>
              <p:spPr>
                <a:xfrm rot="10800000">
                  <a:off x="4876800" y="3962399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Oval 6"/>
              <p:cNvSpPr/>
              <p:nvPr/>
            </p:nvSpPr>
            <p:spPr>
              <a:xfrm>
                <a:off x="6553199" y="4596245"/>
                <a:ext cx="76200" cy="6234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5791200" y="5039381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O</a:t>
              </a:r>
              <a:endParaRPr lang="en-US" sz="2800" b="1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6270336" y="3881110"/>
              <a:ext cx="663865" cy="1279708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6248399" y="3996850"/>
                  <a:ext cx="609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𝒓</m:t>
                        </m:r>
                      </m:oMath>
                    </m:oMathPara>
                  </a14:m>
                  <a:endParaRPr lang="en-US" sz="2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8399" y="3996850"/>
                  <a:ext cx="609600" cy="52322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06264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Spheres - Area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752600"/>
                <a:ext cx="8686800" cy="3733800"/>
              </a:xfrm>
            </p:spPr>
            <p:txBody>
              <a:bodyPr/>
              <a:lstStyle/>
              <a:p>
                <a:r>
                  <a:rPr lang="en-US" sz="2800" b="1" u="sng" dirty="0" smtClean="0"/>
                  <a:t>Theorem 12-9:</a:t>
                </a:r>
                <a:r>
                  <a:rPr lang="en-US" sz="2800" dirty="0" smtClean="0"/>
                  <a:t> The area of a sphere equals</a:t>
                </a:r>
              </a:p>
              <a:p>
                <a:pPr marL="114300" indent="0">
                  <a:buNone/>
                </a:pPr>
                <a:endParaRPr lang="en-US" b="1" dirty="0"/>
              </a:p>
              <a:p>
                <a:pPr marL="114300" indent="0">
                  <a:buNone/>
                </a:pPr>
                <a:endParaRPr lang="en-US" sz="2800" dirty="0" smtClean="0"/>
              </a:p>
              <a:p>
                <a:pPr marL="114300" indent="0">
                  <a:buNone/>
                </a:pPr>
                <a:r>
                  <a:rPr lang="en-US" sz="2800" dirty="0" smtClean="0"/>
                  <a:t>Equations: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𝑨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</a:rPr>
                      <m:t>𝟒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𝝅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752600"/>
                <a:ext cx="8686800" cy="3733800"/>
              </a:xfrm>
              <a:blipFill rotWithShape="1">
                <a:blip r:embed="rId2"/>
                <a:stretch>
                  <a:fillRect l="-140" t="-1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838700" y="3138054"/>
            <a:ext cx="2971800" cy="2819400"/>
            <a:chOff x="4800600" y="3733800"/>
            <a:chExt cx="2971800" cy="2819400"/>
          </a:xfrm>
        </p:grpSpPr>
        <p:grpSp>
          <p:nvGrpSpPr>
            <p:cNvPr id="5" name="Group 4"/>
            <p:cNvGrpSpPr/>
            <p:nvPr/>
          </p:nvGrpSpPr>
          <p:grpSpPr>
            <a:xfrm>
              <a:off x="4800600" y="3733800"/>
              <a:ext cx="2971800" cy="2819400"/>
              <a:chOff x="5105400" y="3200399"/>
              <a:chExt cx="2971800" cy="28194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105400" y="3200399"/>
                <a:ext cx="2971800" cy="2819400"/>
                <a:chOff x="4876800" y="3151909"/>
                <a:chExt cx="2971800" cy="2819400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4876800" y="3151909"/>
                  <a:ext cx="2971800" cy="2819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Arc 11"/>
                <p:cNvSpPr/>
                <p:nvPr/>
              </p:nvSpPr>
              <p:spPr>
                <a:xfrm>
                  <a:off x="4876800" y="4038600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  <a:ln>
                  <a:prstDash val="lgDash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Arc 12"/>
                <p:cNvSpPr/>
                <p:nvPr/>
              </p:nvSpPr>
              <p:spPr>
                <a:xfrm rot="10800000">
                  <a:off x="4876800" y="3962399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Oval 9"/>
              <p:cNvSpPr/>
              <p:nvPr/>
            </p:nvSpPr>
            <p:spPr>
              <a:xfrm>
                <a:off x="6553199" y="4596245"/>
                <a:ext cx="76200" cy="6234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5791200" y="5039381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O</a:t>
              </a:r>
              <a:endParaRPr lang="en-US" sz="2800" b="1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6270336" y="3881110"/>
              <a:ext cx="663865" cy="1279708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6248399" y="3996850"/>
                  <a:ext cx="609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𝒓</m:t>
                        </m:r>
                      </m:oMath>
                    </m:oMathPara>
                  </a14:m>
                  <a:endParaRPr lang="en-US" sz="2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8399" y="3996850"/>
                  <a:ext cx="609600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33400" y="2286000"/>
                <a:ext cx="596349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𝟒</m:t>
                    </m:r>
                    <m:r>
                      <a:rPr lang="en-US" sz="2800" b="1" i="1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800" b="1" dirty="0"/>
                  <a:t> </a:t>
                </a:r>
                <a:r>
                  <a:rPr lang="en-US" sz="2800" dirty="0"/>
                  <a:t>times the square of the radius.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286000"/>
                <a:ext cx="596349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628" r="-1022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462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Spheres - Volume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8686800" cy="2514600"/>
              </a:xfrm>
            </p:spPr>
            <p:txBody>
              <a:bodyPr>
                <a:normAutofit/>
              </a:bodyPr>
              <a:lstStyle/>
              <a:p>
                <a:r>
                  <a:rPr lang="en-US" sz="2800" b="1" u="sng" dirty="0" smtClean="0"/>
                  <a:t>Theorem 12-10:</a:t>
                </a:r>
                <a:r>
                  <a:rPr lang="en-US" sz="2800" dirty="0" smtClean="0"/>
                  <a:t> The volume of a sphere equals</a:t>
                </a:r>
              </a:p>
              <a:p>
                <a:pPr marL="114300" indent="0">
                  <a:buNone/>
                </a:pPr>
                <a:endParaRPr lang="en-US" b="1" dirty="0"/>
              </a:p>
              <a:p>
                <a:pPr marL="114300" indent="0">
                  <a:buNone/>
                </a:pPr>
                <a:endParaRPr lang="en-US" sz="2800" dirty="0" smtClean="0"/>
              </a:p>
              <a:p>
                <a:pPr marL="114300" indent="0">
                  <a:buNone/>
                </a:pPr>
                <a:r>
                  <a:rPr lang="en-US" sz="2800" dirty="0" smtClean="0"/>
                  <a:t>Equations: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𝑽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𝝅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en-US" sz="2800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8686800" cy="2514600"/>
              </a:xfrm>
              <a:blipFill rotWithShape="1">
                <a:blip r:embed="rId2"/>
                <a:stretch>
                  <a:fillRect l="-70" t="-24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971800"/>
            <a:ext cx="321119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66279" y="2057400"/>
                <a:ext cx="5705921" cy="71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  <a:ea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  <a:ea typeface="Cambria Math"/>
                          </a:rPr>
                          <m:t>𝟑</m:t>
                        </m:r>
                      </m:den>
                    </m:f>
                    <m:r>
                      <a:rPr lang="en-US" sz="2800" b="1" i="1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800" b="1" dirty="0"/>
                  <a:t> </a:t>
                </a:r>
                <a:r>
                  <a:rPr lang="en-US" sz="2800" dirty="0"/>
                  <a:t>times the cube of the radius.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79" y="2057400"/>
                <a:ext cx="5705921" cy="713529"/>
              </a:xfrm>
              <a:prstGeom prst="rect">
                <a:avLst/>
              </a:prstGeom>
              <a:blipFill rotWithShape="1">
                <a:blip r:embed="rId4"/>
                <a:stretch>
                  <a:fillRect r="-1067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41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724400"/>
          </a:xfrm>
        </p:spPr>
        <p:txBody>
          <a:bodyPr/>
          <a:lstStyle/>
          <a:p>
            <a:r>
              <a:rPr lang="en-US" dirty="0" smtClean="0"/>
              <a:t>Find the Area and Volume of the following Spheres.</a:t>
            </a:r>
          </a:p>
          <a:p>
            <a:pPr marL="114300" indent="0">
              <a:buNone/>
            </a:pPr>
            <a:r>
              <a:rPr lang="en-US" dirty="0" smtClean="0"/>
              <a:t>1.)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" y="2512764"/>
            <a:ext cx="2971800" cy="2819400"/>
            <a:chOff x="5105399" y="3357890"/>
            <a:chExt cx="2971800" cy="2819400"/>
          </a:xfrm>
        </p:grpSpPr>
        <p:grpSp>
          <p:nvGrpSpPr>
            <p:cNvPr id="8" name="Group 7"/>
            <p:cNvGrpSpPr/>
            <p:nvPr/>
          </p:nvGrpSpPr>
          <p:grpSpPr>
            <a:xfrm>
              <a:off x="5105399" y="3357890"/>
              <a:ext cx="2971800" cy="2819400"/>
              <a:chOff x="5105400" y="3200399"/>
              <a:chExt cx="2971800" cy="28194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5105400" y="3200399"/>
                <a:ext cx="2971800" cy="2819400"/>
                <a:chOff x="4876800" y="3151909"/>
                <a:chExt cx="2971800" cy="2819400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4876800" y="3151909"/>
                  <a:ext cx="2971800" cy="2819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Arc 12"/>
                <p:cNvSpPr/>
                <p:nvPr/>
              </p:nvSpPr>
              <p:spPr>
                <a:xfrm>
                  <a:off x="4876800" y="4038600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  <a:ln>
                  <a:prstDash val="lgDash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Arc 13"/>
                <p:cNvSpPr/>
                <p:nvPr/>
              </p:nvSpPr>
              <p:spPr>
                <a:xfrm rot="10800000">
                  <a:off x="4876800" y="3962399"/>
                  <a:ext cx="2971800" cy="1295400"/>
                </a:xfrm>
                <a:prstGeom prst="arc">
                  <a:avLst>
                    <a:gd name="adj1" fmla="val 10829866"/>
                    <a:gd name="adj2" fmla="val 0"/>
                  </a:avLst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Oval 10"/>
              <p:cNvSpPr/>
              <p:nvPr/>
            </p:nvSpPr>
            <p:spPr>
              <a:xfrm>
                <a:off x="6553199" y="4596245"/>
                <a:ext cx="76200" cy="6234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6591298" y="4784908"/>
              <a:ext cx="1485901" cy="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781800" y="4292860"/>
                  <a:ext cx="609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oMath>
                    </m:oMathPara>
                  </a14:m>
                  <a:endParaRPr lang="en-US" sz="2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800" y="4292860"/>
                  <a:ext cx="609600" cy="52322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14800" y="2447636"/>
                <a:ext cx="17526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Area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(3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𝑨</m:t>
                    </m:r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𝟑𝟔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 smtClean="0"/>
                  <a:t> 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447636"/>
                <a:ext cx="1752600" cy="2031325"/>
              </a:xfrm>
              <a:prstGeom prst="rect">
                <a:avLst/>
              </a:prstGeom>
              <a:blipFill rotWithShape="1">
                <a:blip r:embed="rId3"/>
                <a:stretch>
                  <a:fillRect l="-5208" t="-2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00800" y="2438400"/>
                <a:ext cx="1981200" cy="3524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Volume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(3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×27</m:t>
                      </m:r>
                    </m:oMath>
                  </m:oMathPara>
                </a14:m>
                <a:endParaRPr lang="en-US" sz="2400" dirty="0" smtClean="0"/>
              </a:p>
              <a:p>
                <a:pPr algn="ctr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𝑽</m:t>
                    </m:r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𝟑𝟔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 smtClean="0"/>
                  <a:t> 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438400"/>
                <a:ext cx="1981200" cy="3524042"/>
              </a:xfrm>
              <a:prstGeom prst="rect">
                <a:avLst/>
              </a:prstGeom>
              <a:blipFill rotWithShape="1">
                <a:blip r:embed="rId4"/>
                <a:stretch>
                  <a:fillRect l="-4615" t="-1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375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866</TotalTime>
  <Words>1231</Words>
  <Application>Microsoft Office PowerPoint</Application>
  <PresentationFormat>On-screen Show (4:3)</PresentationFormat>
  <Paragraphs>208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Apothecary</vt:lpstr>
      <vt:lpstr>Geometry Unit 11</vt:lpstr>
      <vt:lpstr>Warm-up</vt:lpstr>
      <vt:lpstr>Area and Volume of Spheres</vt:lpstr>
      <vt:lpstr>Spheres</vt:lpstr>
      <vt:lpstr>Spheres</vt:lpstr>
      <vt:lpstr>Spheres</vt:lpstr>
      <vt:lpstr>Spheres - Area</vt:lpstr>
      <vt:lpstr>Spheres - Volume</vt:lpstr>
      <vt:lpstr>Practice</vt:lpstr>
      <vt:lpstr>Practice</vt:lpstr>
      <vt:lpstr>Group Practice</vt:lpstr>
      <vt:lpstr>Group Practice</vt:lpstr>
      <vt:lpstr>Group Practice</vt:lpstr>
      <vt:lpstr>Group Practice</vt:lpstr>
      <vt:lpstr>Group Practice</vt:lpstr>
      <vt:lpstr>Group Practice</vt:lpstr>
      <vt:lpstr>Group Practice</vt:lpstr>
      <vt:lpstr>Group Practice</vt:lpstr>
      <vt:lpstr>Group Practice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11</dc:title>
  <dc:creator>David Leon</dc:creator>
  <cp:lastModifiedBy>David Leon</cp:lastModifiedBy>
  <cp:revision>39</cp:revision>
  <dcterms:created xsi:type="dcterms:W3CDTF">2016-03-30T22:10:33Z</dcterms:created>
  <dcterms:modified xsi:type="dcterms:W3CDTF">2016-04-14T22:56:10Z</dcterms:modified>
</cp:coreProperties>
</file>