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8" r:id="rId9"/>
    <p:sldId id="269" r:id="rId10"/>
    <p:sldId id="267" r:id="rId11"/>
    <p:sldId id="270" r:id="rId12"/>
    <p:sldId id="263" r:id="rId13"/>
    <p:sldId id="264" r:id="rId14"/>
    <p:sldId id="265" r:id="rId15"/>
    <p:sldId id="271" r:id="rId16"/>
    <p:sldId id="272" r:id="rId17"/>
    <p:sldId id="276" r:id="rId18"/>
    <p:sldId id="275" r:id="rId19"/>
    <p:sldId id="274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9386-CB01-473B-B484-9D6683A19FBD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EB6C9-7020-4423-A1A0-BBF9F7C3D9D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9386-CB01-473B-B484-9D6683A19FBD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EB6C9-7020-4423-A1A0-BBF9F7C3D9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9386-CB01-473B-B484-9D6683A19FBD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EB6C9-7020-4423-A1A0-BBF9F7C3D9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9386-CB01-473B-B484-9D6683A19FBD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EB6C9-7020-4423-A1A0-BBF9F7C3D9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9386-CB01-473B-B484-9D6683A19FBD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EB6C9-7020-4423-A1A0-BBF9F7C3D9D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9386-CB01-473B-B484-9D6683A19FBD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EB6C9-7020-4423-A1A0-BBF9F7C3D9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9386-CB01-473B-B484-9D6683A19FBD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EB6C9-7020-4423-A1A0-BBF9F7C3D9D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9386-CB01-473B-B484-9D6683A19FBD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EB6C9-7020-4423-A1A0-BBF9F7C3D9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9386-CB01-473B-B484-9D6683A19FBD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EB6C9-7020-4423-A1A0-BBF9F7C3D9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9386-CB01-473B-B484-9D6683A19FBD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EB6C9-7020-4423-A1A0-BBF9F7C3D9D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9386-CB01-473B-B484-9D6683A19FBD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EB6C9-7020-4423-A1A0-BBF9F7C3D9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D399386-CB01-473B-B484-9D6683A19FBD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11EB6C9-7020-4423-A1A0-BBF9F7C3D9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0.png"/><Relationship Id="rId3" Type="http://schemas.openxmlformats.org/officeDocument/2006/relationships/image" Target="../media/image150.png"/><Relationship Id="rId7" Type="http://schemas.openxmlformats.org/officeDocument/2006/relationships/image" Target="../media/image190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0.png"/><Relationship Id="rId5" Type="http://schemas.openxmlformats.org/officeDocument/2006/relationships/image" Target="../media/image170.png"/><Relationship Id="rId4" Type="http://schemas.openxmlformats.org/officeDocument/2006/relationships/image" Target="../media/image16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0.png"/><Relationship Id="rId4" Type="http://schemas.openxmlformats.org/officeDocument/2006/relationships/image" Target="../media/image5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Geometry Unit 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12-5: Area and Volumes of Similar Solids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8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Examining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132" y="990600"/>
            <a:ext cx="8711045" cy="5562600"/>
          </a:xfrm>
        </p:spPr>
        <p:txBody>
          <a:bodyPr/>
          <a:lstStyle/>
          <a:p>
            <a:r>
              <a:rPr lang="en-US" dirty="0" smtClean="0"/>
              <a:t>Now we are going to see how this relationship affects the area and volume of similar solids. </a:t>
            </a:r>
          </a:p>
          <a:p>
            <a:pPr>
              <a:spcAft>
                <a:spcPts val="1200"/>
              </a:spcAft>
            </a:pPr>
            <a:r>
              <a:rPr lang="en-US" dirty="0"/>
              <a:t>Find the scale factor between the values given in each of the first two columns. Identify how these scale factors relate to the original scale factor given.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Cylinder I		Cylinder II</a:t>
            </a:r>
          </a:p>
          <a:p>
            <a:pPr marL="0" indent="0">
              <a:spcAft>
                <a:spcPts val="3000"/>
              </a:spcAft>
              <a:buNone/>
            </a:pPr>
            <a:r>
              <a:rPr lang="en-US" dirty="0" smtClean="0"/>
              <a:t>Scale Factor: 	</a:t>
            </a:r>
            <a:endParaRPr lang="en-US" sz="2800" dirty="0" smtClean="0"/>
          </a:p>
          <a:p>
            <a:pPr marL="0" indent="0">
              <a:spcAft>
                <a:spcPts val="3000"/>
              </a:spcAft>
              <a:buNone/>
            </a:pPr>
            <a:r>
              <a:rPr lang="en-US" dirty="0" smtClean="0"/>
              <a:t>Base </a:t>
            </a:r>
            <a:r>
              <a:rPr lang="en-US" dirty="0" smtClean="0"/>
              <a:t>Circumference:</a:t>
            </a:r>
            <a:endParaRPr lang="en-US" dirty="0" smtClean="0"/>
          </a:p>
          <a:p>
            <a:pPr marL="0" indent="0">
              <a:spcAft>
                <a:spcPts val="3000"/>
              </a:spcAft>
              <a:buNone/>
            </a:pPr>
            <a:r>
              <a:rPr lang="en-US" dirty="0" smtClean="0"/>
              <a:t>Lateral Area:</a:t>
            </a:r>
          </a:p>
          <a:p>
            <a:pPr marL="0" indent="0">
              <a:spcAft>
                <a:spcPts val="3000"/>
              </a:spcAft>
              <a:buNone/>
            </a:pPr>
            <a:r>
              <a:rPr lang="en-US" dirty="0" smtClean="0"/>
              <a:t>Volume: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04355" y="3581400"/>
            <a:ext cx="8610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04355" y="4267200"/>
            <a:ext cx="8610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04355" y="4957618"/>
            <a:ext cx="8610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04800" y="5791200"/>
            <a:ext cx="8610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724400" y="3581400"/>
                <a:ext cx="758541" cy="5749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skw"/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3581400"/>
                <a:ext cx="758541" cy="57490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276599" y="4322493"/>
                <a:ext cx="84991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𝟏𝟐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599" y="4322493"/>
                <a:ext cx="849913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945908" y="4322493"/>
                <a:ext cx="66556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𝟖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5908" y="4322493"/>
                <a:ext cx="665567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306617" y="5181600"/>
                <a:ext cx="10342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𝟏𝟒𝟒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6617" y="5181600"/>
                <a:ext cx="1034257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5948217" y="5181600"/>
                <a:ext cx="84991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𝟔𝟒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8217" y="5181600"/>
                <a:ext cx="849913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398788" y="6019800"/>
                <a:ext cx="121860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𝟏𝟕𝟐𝟖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8788" y="6019800"/>
                <a:ext cx="1218603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948217" y="5999017"/>
                <a:ext cx="10342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𝟓𝟏𝟐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8217" y="5999017"/>
                <a:ext cx="1034257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689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810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Comparing the Scale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1371600"/>
          </a:xfrm>
        </p:spPr>
        <p:txBody>
          <a:bodyPr/>
          <a:lstStyle/>
          <a:p>
            <a:r>
              <a:rPr lang="en-US" dirty="0" smtClean="0"/>
              <a:t>Now, determine the scale factor between the values given from each shape, then compare them to the original scale factor between the shapes.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13873" y="2127764"/>
            <a:ext cx="2819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Arial Rounded MT Bold" panose="020F0704030504030204" pitchFamily="34" charset="0"/>
              </a:rPr>
              <a:t>Base </a:t>
            </a:r>
            <a:r>
              <a:rPr lang="en-US" sz="2600" dirty="0" smtClean="0">
                <a:latin typeface="Arial Rounded MT Bold" panose="020F0704030504030204" pitchFamily="34" charset="0"/>
              </a:rPr>
              <a:t>Circumference</a:t>
            </a:r>
            <a:endParaRPr lang="en-US" sz="2600" dirty="0" smtClean="0">
              <a:latin typeface="Arial Rounded MT Bold" panose="020F07040305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800" y="2380359"/>
            <a:ext cx="2247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Arial Rounded MT Bold" panose="020F0704030504030204" pitchFamily="34" charset="0"/>
              </a:rPr>
              <a:t>Lateral Area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29400" y="2327819"/>
            <a:ext cx="205740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Arial Rounded MT Bold" panose="020F0704030504030204" pitchFamily="34" charset="0"/>
              </a:rPr>
              <a:t>Volume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95300" y="2954178"/>
                <a:ext cx="533400" cy="8388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60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dirty="0" smtClean="0">
                              <a:latin typeface="Cambria Math"/>
                            </a:rPr>
                            <m:t>𝐼</m:t>
                          </m:r>
                        </m:num>
                        <m:den>
                          <m:r>
                            <a:rPr lang="en-US" sz="2600" b="0" i="1" dirty="0" smtClean="0">
                              <a:latin typeface="Cambria Math"/>
                            </a:rPr>
                            <m:t>𝐼𝐼</m:t>
                          </m:r>
                        </m:den>
                      </m:f>
                    </m:oMath>
                  </m:oMathPara>
                </a14:m>
                <a:endParaRPr lang="en-US" sz="2600" dirty="0">
                  <a:latin typeface="Arial Rounded MT Bold" panose="020F070403050403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" y="2954178"/>
                <a:ext cx="533400" cy="83888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019300" y="2934247"/>
                <a:ext cx="1371600" cy="844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60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dirty="0" smtClean="0">
                              <a:latin typeface="Cambria Math"/>
                            </a:rPr>
                            <m:t>12</m:t>
                          </m:r>
                          <m:r>
                            <a:rPr lang="en-US" sz="2600" b="0" i="1" dirty="0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600" b="0" i="1" dirty="0" smtClean="0">
                              <a:latin typeface="Cambria Math"/>
                            </a:rPr>
                            <m:t>8</m:t>
                          </m:r>
                          <m:r>
                            <a:rPr lang="en-US" sz="2600" b="0" i="1" dirty="0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den>
                      </m:f>
                      <m:r>
                        <a:rPr lang="en-US" sz="2600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dirty="0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600" b="0" i="1" dirty="0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600" dirty="0">
                  <a:latin typeface="Arial Rounded MT Bold" panose="020F070403050403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9300" y="2934247"/>
                <a:ext cx="1371600" cy="8440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400550" y="2948984"/>
                <a:ext cx="1676400" cy="844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60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dirty="0" smtClean="0">
                              <a:latin typeface="Cambria Math"/>
                            </a:rPr>
                            <m:t>144</m:t>
                          </m:r>
                          <m:r>
                            <a:rPr lang="en-US" sz="2600" b="0" i="1" dirty="0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600" b="0" i="1" dirty="0" smtClean="0">
                              <a:latin typeface="Cambria Math"/>
                            </a:rPr>
                            <m:t>64</m:t>
                          </m:r>
                          <m:r>
                            <a:rPr lang="en-US" sz="2600" b="0" i="1" dirty="0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den>
                      </m:f>
                      <m:r>
                        <a:rPr lang="en-US" sz="2600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dirty="0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US" sz="2600" b="0" i="1" dirty="0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600" dirty="0">
                  <a:latin typeface="Arial Rounded MT Bold" panose="020F070403050403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0550" y="2948984"/>
                <a:ext cx="1676400" cy="8440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781800" y="2928478"/>
                <a:ext cx="1828800" cy="844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60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dirty="0" smtClean="0">
                              <a:latin typeface="Cambria Math"/>
                            </a:rPr>
                            <m:t>384</m:t>
                          </m:r>
                          <m:r>
                            <a:rPr lang="en-US" sz="2600" b="0" i="1" dirty="0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600" b="0" i="1" dirty="0" smtClean="0">
                              <a:latin typeface="Cambria Math"/>
                            </a:rPr>
                            <m:t>48</m:t>
                          </m:r>
                          <m:r>
                            <a:rPr lang="en-US" sz="2600" b="0" i="1" dirty="0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den>
                      </m:f>
                      <m:r>
                        <a:rPr lang="en-US" sz="2600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dirty="0" smtClean="0">
                              <a:latin typeface="Cambria Math"/>
                            </a:rPr>
                            <m:t>27</m:t>
                          </m:r>
                        </m:num>
                        <m:den>
                          <m:r>
                            <a:rPr lang="en-US" sz="2600" b="0" i="1" dirty="0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2600" dirty="0">
                  <a:latin typeface="Arial Rounded MT Bold" panose="020F0704030504030204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2928478"/>
                <a:ext cx="1828800" cy="8440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11545" y="4267199"/>
            <a:ext cx="1600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Rounded MT Bold" panose="020F0704030504030204" pitchFamily="34" charset="0"/>
              </a:rPr>
              <a:t>Compared to Scale Factor: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676400" y="2954178"/>
            <a:ext cx="0" cy="23759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031673" y="2899319"/>
            <a:ext cx="0" cy="243084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477000" y="2872803"/>
            <a:ext cx="0" cy="245735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037773" y="4407850"/>
                <a:ext cx="1371600" cy="844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60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dirty="0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600" b="0" i="1" dirty="0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600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dirty="0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600" b="0" i="1" dirty="0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600" dirty="0">
                  <a:latin typeface="Arial Rounded MT Bold" panose="020F0704030504030204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7773" y="4407850"/>
                <a:ext cx="1371600" cy="8440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486564" y="4413180"/>
                <a:ext cx="1371600" cy="916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60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dirty="0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US" sz="2600" b="0" i="1" dirty="0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2600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b="0" i="1" dirty="0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600" b="0" i="1" dirty="0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600" b="0" i="1" dirty="0" smtClean="0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2600" b="0" i="1" dirty="0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600" b="0" i="1" dirty="0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600" b="0" i="1" dirty="0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2600" b="0" i="1" dirty="0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600" dirty="0">
                  <a:latin typeface="Arial Rounded MT Bold" panose="020F0704030504030204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6564" y="4413180"/>
                <a:ext cx="1371600" cy="91698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814127" y="4449632"/>
                <a:ext cx="1371600" cy="916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60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dirty="0" smtClean="0">
                              <a:latin typeface="Cambria Math"/>
                            </a:rPr>
                            <m:t>27</m:t>
                          </m:r>
                        </m:num>
                        <m:den>
                          <m:r>
                            <a:rPr lang="en-US" sz="2600" b="0" i="1" dirty="0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en-US" sz="2600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b="0" i="1" dirty="0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600" b="0" i="1" dirty="0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600" b="0" i="1" dirty="0" smtClean="0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2600" b="0" i="1" dirty="0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600" b="0" i="1" dirty="0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600" b="0" i="1" dirty="0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2600" b="0" i="1" dirty="0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600" dirty="0">
                  <a:latin typeface="Arial Rounded MT Bold" panose="020F0704030504030204" pitchFamily="34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4127" y="4449632"/>
                <a:ext cx="1371600" cy="91698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771236" y="5624945"/>
            <a:ext cx="7370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 Rounded MT Bold" panose="020F0704030504030204" pitchFamily="34" charset="0"/>
              </a:rPr>
              <a:t>Can you see the relationship between the original scale factor and the scale factors for the base </a:t>
            </a:r>
            <a:r>
              <a:rPr lang="en-US" sz="2000" dirty="0" smtClean="0">
                <a:latin typeface="Arial Rounded MT Bold" panose="020F0704030504030204" pitchFamily="34" charset="0"/>
              </a:rPr>
              <a:t>circumference, </a:t>
            </a:r>
            <a:r>
              <a:rPr lang="en-US" sz="2000" dirty="0">
                <a:latin typeface="Arial Rounded MT Bold" panose="020F0704030504030204" pitchFamily="34" charset="0"/>
              </a:rPr>
              <a:t>lateral area, and volume?</a:t>
            </a:r>
          </a:p>
        </p:txBody>
      </p:sp>
    </p:spTree>
    <p:extLst>
      <p:ext uri="{BB962C8B-B14F-4D97-AF65-F5344CB8AC3E}">
        <p14:creationId xmlns:p14="http://schemas.microsoft.com/office/powerpoint/2010/main" val="121011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8" grpId="0"/>
      <p:bldP spid="19" grpId="0"/>
      <p:bldP spid="20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762000"/>
          </a:xfrm>
        </p:spPr>
        <p:txBody>
          <a:bodyPr/>
          <a:lstStyle/>
          <a:p>
            <a:r>
              <a:rPr lang="en-US" dirty="0" smtClean="0"/>
              <a:t>Theorem for Similar Solids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371600"/>
                <a:ext cx="8229600" cy="4343400"/>
              </a:xfrm>
            </p:spPr>
            <p:txBody>
              <a:bodyPr/>
              <a:lstStyle/>
              <a:p>
                <a:pPr marL="0" indent="0">
                  <a:spcAft>
                    <a:spcPts val="2400"/>
                  </a:spcAft>
                  <a:buNone/>
                </a:pPr>
                <a:r>
                  <a:rPr lang="en-US" sz="2800" b="1" u="sng" dirty="0" smtClean="0"/>
                  <a:t>Theorem 12-11</a:t>
                </a:r>
                <a:r>
                  <a:rPr lang="en-US" sz="2800" b="1" dirty="0" smtClean="0"/>
                  <a:t>:</a:t>
                </a:r>
                <a:r>
                  <a:rPr lang="en-US" sz="2800" dirty="0" smtClean="0"/>
                  <a:t> If the scale factor of two similar solids is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𝒂</m:t>
                    </m:r>
                    <m:r>
                      <a:rPr lang="en-US" sz="2800" b="1" i="1" smtClean="0">
                        <a:latin typeface="Cambria Math"/>
                      </a:rPr>
                      <m:t>:</m:t>
                    </m:r>
                    <m:r>
                      <a:rPr lang="en-US" sz="2800" b="1" i="1" smtClean="0">
                        <a:latin typeface="Cambria Math"/>
                      </a:rPr>
                      <m:t>𝒃</m:t>
                    </m:r>
                  </m:oMath>
                </a14:m>
                <a:r>
                  <a:rPr lang="en-US" sz="2800" dirty="0" smtClean="0"/>
                  <a:t>, then </a:t>
                </a:r>
              </a:p>
              <a:p>
                <a:pPr marL="0" indent="0">
                  <a:spcAft>
                    <a:spcPts val="2400"/>
                  </a:spcAft>
                  <a:buNone/>
                </a:pPr>
                <a:r>
                  <a:rPr lang="en-US" sz="2800" dirty="0" smtClean="0"/>
                  <a:t>(1) The ratio of corresponding perimeters </a:t>
                </a:r>
                <a:r>
                  <a:rPr lang="en-US" sz="2800" dirty="0" smtClean="0"/>
                  <a:t>is    </a:t>
                </a:r>
                <a:endParaRPr lang="en-US" sz="2800" dirty="0" smtClean="0"/>
              </a:p>
              <a:p>
                <a:pPr marL="0" indent="0">
                  <a:spcAft>
                    <a:spcPts val="2400"/>
                  </a:spcAft>
                  <a:buNone/>
                </a:pPr>
                <a:r>
                  <a:rPr lang="en-US" sz="2800" dirty="0" smtClean="0"/>
                  <a:t>(2) The ratio of the base areas, of the lateral area, and of the total areas </a:t>
                </a:r>
                <a:r>
                  <a:rPr lang="en-US" sz="2800" dirty="0" smtClean="0"/>
                  <a:t>is</a:t>
                </a:r>
                <a:endParaRPr lang="en-US" sz="2800" b="1" dirty="0" smtClean="0"/>
              </a:p>
              <a:p>
                <a:pPr marL="0" indent="0">
                  <a:spcAft>
                    <a:spcPts val="2400"/>
                  </a:spcAft>
                  <a:buNone/>
                </a:pPr>
                <a:r>
                  <a:rPr lang="en-US" sz="2800" dirty="0" smtClean="0"/>
                  <a:t>(3) The ratio of the volumes </a:t>
                </a:r>
                <a:r>
                  <a:rPr lang="en-US" sz="2800" dirty="0" smtClean="0"/>
                  <a:t>is</a:t>
                </a:r>
                <a:endParaRPr lang="en-US" sz="2800" b="1" dirty="0"/>
              </a:p>
              <a:p>
                <a:pPr marL="0" indent="0">
                  <a:spcAft>
                    <a:spcPts val="1200"/>
                  </a:spcAft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371600"/>
                <a:ext cx="8229600" cy="4343400"/>
              </a:xfrm>
              <a:blipFill rotWithShape="1">
                <a:blip r:embed="rId2"/>
                <a:stretch>
                  <a:fillRect l="-1481" t="-1403" r="-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7197920" y="2600980"/>
                <a:ext cx="87928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𝒂</m:t>
                      </m:r>
                      <m:r>
                        <a:rPr lang="en-US" sz="2800" b="1" i="1">
                          <a:latin typeface="Cambria Math"/>
                        </a:rPr>
                        <m:t>:</m:t>
                      </m:r>
                      <m:r>
                        <a:rPr lang="en-US" sz="2800" b="1" i="1">
                          <a:latin typeface="Cambria Math"/>
                        </a:rPr>
                        <m:t>𝒃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7920" y="2600980"/>
                <a:ext cx="87928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4038600" y="3830782"/>
                <a:ext cx="1223220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1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28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800" b="1" i="1">
                          <a:latin typeface="Cambria Math"/>
                        </a:rPr>
                        <m:t>:</m:t>
                      </m:r>
                      <m:sSup>
                        <m:sSupPr>
                          <m:ctrlPr>
                            <a:rPr lang="en-US" sz="28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1"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28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830782"/>
                <a:ext cx="1223220" cy="53296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5029200" y="4648200"/>
                <a:ext cx="1223220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1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2800" b="1" i="1"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en-US" sz="2800" b="1" i="1">
                          <a:latin typeface="Cambria Math"/>
                        </a:rPr>
                        <m:t>:</m:t>
                      </m:r>
                      <m:sSup>
                        <m:sSupPr>
                          <m:ctrlPr>
                            <a:rPr lang="en-US" sz="28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1"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2800" b="1" i="1">
                              <a:latin typeface="Cambria Math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4648200"/>
                <a:ext cx="1223220" cy="53296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133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990600"/>
          </a:xfrm>
        </p:spPr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3733800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 smtClean="0"/>
              <a:t>1.) </a:t>
            </a:r>
            <a:r>
              <a:rPr lang="en-US" dirty="0"/>
              <a:t>Given the following measurements for similar solids, identify the reduced ratio for each of the following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Given height 2 and height </a:t>
            </a:r>
            <a:r>
              <a:rPr lang="en-US" dirty="0" smtClean="0"/>
              <a:t>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(a.) </a:t>
            </a:r>
            <a:r>
              <a:rPr lang="en-US" dirty="0"/>
              <a:t>S</a:t>
            </a:r>
            <a:r>
              <a:rPr lang="en-US" dirty="0" smtClean="0"/>
              <a:t>cale </a:t>
            </a:r>
            <a:r>
              <a:rPr lang="en-US" dirty="0"/>
              <a:t>Factor </a:t>
            </a:r>
            <a:r>
              <a:rPr lang="en-US" dirty="0" smtClean="0"/>
              <a:t>__________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(b.) Total Area _______________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895600" y="2993507"/>
                <a:ext cx="1219200" cy="664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skw"/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2993507"/>
                <a:ext cx="1219200" cy="66409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209800" y="4207164"/>
                <a:ext cx="2667000" cy="763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skw"/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latin typeface="Cambria Math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latin typeface="Cambria Math"/>
                                </a:rPr>
                                <m:t>𝟓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/>
                            </a:rPr>
                            <m:t>𝟒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𝟐𝟓</m:t>
                          </m:r>
                        </m:den>
                      </m:f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4207164"/>
                <a:ext cx="2667000" cy="76399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1576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3886200"/>
              </a:xfrm>
            </p:spPr>
            <p:txBody>
              <a:bodyPr/>
              <a:lstStyle/>
              <a:p>
                <a:r>
                  <a:rPr lang="en-US" dirty="0" smtClean="0"/>
                  <a:t>2.) </a:t>
                </a:r>
                <a:r>
                  <a:rPr lang="en-US" dirty="0"/>
                  <a:t>Given the following measurements for similar solids, identify the reduced ratio for each of the following</a:t>
                </a:r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Given </a:t>
                </a:r>
                <a:r>
                  <a:rPr lang="en-US" dirty="0"/>
                  <a:t>areas 4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𝜋</m:t>
                    </m:r>
                  </m:oMath>
                </a14:m>
                <a:r>
                  <a:rPr lang="en-US" dirty="0"/>
                  <a:t> and 12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𝜋</m:t>
                    </m:r>
                  </m:oMath>
                </a14:m>
                <a:r>
                  <a:rPr lang="en-US" dirty="0"/>
                  <a:t>. 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(a.) Scale Factor </a:t>
                </a:r>
                <a:r>
                  <a:rPr lang="en-US" dirty="0" smtClean="0"/>
                  <a:t>_______________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(b.) </a:t>
                </a:r>
                <a:r>
                  <a:rPr lang="en-US" dirty="0" smtClean="0"/>
                  <a:t>Volume _______________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3886200"/>
              </a:xfrm>
              <a:blipFill rotWithShape="1">
                <a:blip r:embed="rId2"/>
                <a:stretch>
                  <a:fillRect l="-1111" t="-10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590800" y="2969491"/>
                <a:ext cx="2971800" cy="6565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skw"/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/>
                            </a:rPr>
                            <m:t>𝟒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𝟏𝟐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𝝅</m:t>
                          </m:r>
                        </m:den>
                      </m:f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2969491"/>
                <a:ext cx="2971800" cy="65652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133600" y="4207164"/>
                <a:ext cx="2667000" cy="763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skw"/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latin typeface="Cambria Math"/>
                                </a:rPr>
                                <m:t>𝟏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latin typeface="Cambria Math"/>
                                </a:rPr>
                                <m:t>𝟑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𝟐𝟕</m:t>
                          </m:r>
                        </m:den>
                      </m:f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207164"/>
                <a:ext cx="2667000" cy="76399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297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229600" cy="2362200"/>
          </a:xfrm>
        </p:spPr>
        <p:txBody>
          <a:bodyPr>
            <a:normAutofit/>
          </a:bodyPr>
          <a:lstStyle/>
          <a:p>
            <a:r>
              <a:rPr lang="en-US" sz="2200" dirty="0"/>
              <a:t>3</a:t>
            </a:r>
            <a:r>
              <a:rPr lang="en-US" sz="2200" dirty="0" smtClean="0"/>
              <a:t>.) </a:t>
            </a:r>
            <a:r>
              <a:rPr lang="en-US" sz="2200" dirty="0"/>
              <a:t>The following solids are similar. Use the given information to solve for the </a:t>
            </a:r>
            <a:r>
              <a:rPr lang="en-US" sz="2200" dirty="0" smtClean="0"/>
              <a:t>value:</a:t>
            </a:r>
            <a:endParaRPr lang="en-US" sz="2200" dirty="0"/>
          </a:p>
          <a:p>
            <a:pPr>
              <a:spcAft>
                <a:spcPts val="1200"/>
              </a:spcAft>
            </a:pPr>
            <a:r>
              <a:rPr lang="en-US" sz="2200" dirty="0"/>
              <a:t>The scale factor of solid A : solid B is 3:4. </a:t>
            </a:r>
          </a:p>
          <a:p>
            <a:pPr>
              <a:spcAft>
                <a:spcPts val="1200"/>
              </a:spcAft>
            </a:pPr>
            <a:r>
              <a:rPr lang="en-US" sz="2200" dirty="0"/>
              <a:t>If solid A has a circumference of 18, calculate the circumference of solid B.</a:t>
            </a:r>
            <a:endParaRPr lang="en-US" sz="2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35527" y="3117334"/>
            <a:ext cx="1524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u="sng" dirty="0" smtClean="0"/>
              <a:t>Solution:</a:t>
            </a:r>
            <a:endParaRPr lang="en-US" sz="220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2057400" y="3733860"/>
                <a:ext cx="4419600" cy="304793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18288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188720" indent="-13716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Arial" pitchFamily="34" charset="0"/>
                  <a:buChar char="•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37160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55448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73736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92024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6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</a:rPr>
                            <m:t>𝐶𝑖𝑟𝑐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. 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</a:rPr>
                            <m:t>𝐶𝑖𝑟𝑐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. 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𝐵</m:t>
                          </m:r>
                        </m:den>
                      </m:f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</a:rPr>
                            <m:t>𝐵</m:t>
                          </m:r>
                        </m:den>
                      </m:f>
                    </m:oMath>
                  </m:oMathPara>
                </a14:m>
                <a:endParaRPr lang="en-US" sz="2600" b="0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6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</a:rPr>
                            <m:t>18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600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3</m:t>
                      </m:r>
                      <m:r>
                        <a:rPr lang="en-US" sz="2600" b="0" i="1" smtClean="0">
                          <a:latin typeface="Cambria Math"/>
                        </a:rPr>
                        <m:t>𝑥</m:t>
                      </m:r>
                      <m:r>
                        <a:rPr lang="en-US" sz="2600" b="0" i="1" smtClean="0">
                          <a:latin typeface="Cambria Math"/>
                        </a:rPr>
                        <m:t>=72</m:t>
                      </m:r>
                    </m:oMath>
                  </m:oMathPara>
                </a14:m>
                <a:endParaRPr lang="en-US" sz="2600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latin typeface="Cambria Math"/>
                        </a:rPr>
                        <m:t>𝒙</m:t>
                      </m:r>
                      <m:r>
                        <a:rPr lang="en-US" sz="2600" b="1" i="1" smtClean="0">
                          <a:latin typeface="Cambria Math"/>
                        </a:rPr>
                        <m:t>=</m:t>
                      </m:r>
                      <m:r>
                        <a:rPr lang="en-US" sz="2600" b="1" i="1" smtClean="0">
                          <a:latin typeface="Cambria Math"/>
                        </a:rPr>
                        <m:t>𝟐𝟒</m:t>
                      </m:r>
                    </m:oMath>
                  </m:oMathPara>
                </a14:m>
                <a:endParaRPr lang="en-US" sz="2600" b="1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3733860"/>
                <a:ext cx="4419600" cy="304793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1664854" y="3109616"/>
            <a:ext cx="4495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From the Theorem, we have</a:t>
            </a:r>
          </a:p>
        </p:txBody>
      </p:sp>
    </p:spTree>
    <p:extLst>
      <p:ext uri="{BB962C8B-B14F-4D97-AF65-F5344CB8AC3E}">
        <p14:creationId xmlns:p14="http://schemas.microsoft.com/office/powerpoint/2010/main" val="296284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229600" cy="20574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4.) </a:t>
            </a:r>
            <a:r>
              <a:rPr lang="en-US" sz="2200" dirty="0"/>
              <a:t>The following solids are similar. Use the given information to solve for the </a:t>
            </a:r>
            <a:r>
              <a:rPr lang="en-US" sz="2200" dirty="0" smtClean="0"/>
              <a:t>value:</a:t>
            </a:r>
            <a:endParaRPr lang="en-US" sz="2200" dirty="0"/>
          </a:p>
          <a:p>
            <a:r>
              <a:rPr lang="en-US" sz="2200" dirty="0"/>
              <a:t>The scale factor of solid C : solid D is 6:5. </a:t>
            </a:r>
          </a:p>
          <a:p>
            <a:r>
              <a:rPr lang="en-US" sz="2200" dirty="0"/>
              <a:t>If solid C has a base area of </a:t>
            </a:r>
            <a:r>
              <a:rPr lang="en-US" sz="2200" dirty="0" smtClean="0"/>
              <a:t>108, </a:t>
            </a:r>
            <a:r>
              <a:rPr lang="en-US" sz="2200" dirty="0"/>
              <a:t>calculate the base area of solid D.</a:t>
            </a:r>
            <a:endParaRPr lang="en-US" sz="2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35527" y="3117334"/>
            <a:ext cx="1524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u="sng" dirty="0" smtClean="0"/>
              <a:t>Solution:</a:t>
            </a:r>
            <a:endParaRPr lang="en-US" sz="220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2057400" y="3657600"/>
                <a:ext cx="4419600" cy="304793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18288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188720" indent="-13716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Arial" pitchFamily="34" charset="0"/>
                  <a:buChar char="•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37160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55448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73736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92024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6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</a:rPr>
                            <m:t>𝐵𝑎𝑠𝑒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𝐶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</a:rPr>
                            <m:t>𝐵𝑎𝑠𝑒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𝐷</m:t>
                          </m:r>
                        </m:den>
                      </m:f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US" sz="2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latin typeface="Cambria Math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en-US" sz="2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latin typeface="Cambria Math"/>
                                </a:rPr>
                                <m:t>6</m:t>
                              </m:r>
                            </m:e>
                            <m:sup>
                              <m:r>
                                <a:rPr lang="en-US" sz="2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US" sz="2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600" b="0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6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</a:rPr>
                            <m:t>108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</a:rPr>
                            <m:t>36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US" sz="2600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36</m:t>
                      </m:r>
                      <m:r>
                        <a:rPr lang="en-US" sz="2600" b="0" i="1" smtClean="0">
                          <a:latin typeface="Cambria Math"/>
                        </a:rPr>
                        <m:t>𝑥</m:t>
                      </m:r>
                      <m:r>
                        <a:rPr lang="en-US" sz="2600" b="0" i="1" smtClean="0">
                          <a:latin typeface="Cambria Math"/>
                        </a:rPr>
                        <m:t>=27000</m:t>
                      </m:r>
                    </m:oMath>
                  </m:oMathPara>
                </a14:m>
                <a:endParaRPr lang="en-US" sz="2600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latin typeface="Cambria Math"/>
                        </a:rPr>
                        <m:t>𝒙</m:t>
                      </m:r>
                      <m:r>
                        <a:rPr lang="en-US" sz="2600" b="1" i="1" smtClean="0">
                          <a:latin typeface="Cambria Math"/>
                        </a:rPr>
                        <m:t>=</m:t>
                      </m:r>
                      <m:r>
                        <a:rPr lang="en-US" sz="2600" b="1" i="1" smtClean="0">
                          <a:latin typeface="Cambria Math"/>
                        </a:rPr>
                        <m:t>𝟕𝟓</m:t>
                      </m:r>
                    </m:oMath>
                  </m:oMathPara>
                </a14:m>
                <a:endParaRPr lang="en-US" sz="2600" b="1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3657600"/>
                <a:ext cx="4419600" cy="304793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1664854" y="3135868"/>
            <a:ext cx="4495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From the Theorem, we have</a:t>
            </a:r>
          </a:p>
        </p:txBody>
      </p:sp>
    </p:spTree>
    <p:extLst>
      <p:ext uri="{BB962C8B-B14F-4D97-AF65-F5344CB8AC3E}">
        <p14:creationId xmlns:p14="http://schemas.microsoft.com/office/powerpoint/2010/main" val="50636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990600"/>
          </a:xfrm>
        </p:spPr>
        <p:txBody>
          <a:bodyPr/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3733800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 smtClean="0"/>
              <a:t>1.) </a:t>
            </a:r>
            <a:r>
              <a:rPr lang="en-US" dirty="0"/>
              <a:t>Given the following measurements for similar solids, identify the reduced ratio for each of the following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Given height </a:t>
            </a:r>
            <a:r>
              <a:rPr lang="en-US" dirty="0" smtClean="0"/>
              <a:t>4 </a:t>
            </a:r>
            <a:r>
              <a:rPr lang="en-US" dirty="0"/>
              <a:t>and height </a:t>
            </a:r>
            <a:r>
              <a:rPr lang="en-US" dirty="0" smtClean="0"/>
              <a:t>7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(a.) </a:t>
            </a:r>
            <a:r>
              <a:rPr lang="en-US" dirty="0"/>
              <a:t>S</a:t>
            </a:r>
            <a:r>
              <a:rPr lang="en-US" dirty="0" smtClean="0"/>
              <a:t>cale </a:t>
            </a:r>
            <a:r>
              <a:rPr lang="en-US" dirty="0"/>
              <a:t>Factor </a:t>
            </a:r>
            <a:r>
              <a:rPr lang="en-US" dirty="0" smtClean="0"/>
              <a:t>__________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(b.) Total Area _______________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895600" y="2993507"/>
                <a:ext cx="1219200" cy="664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skw"/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/>
                            </a:rPr>
                            <m:t>𝟒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2993507"/>
                <a:ext cx="1219200" cy="66409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209800" y="4207164"/>
                <a:ext cx="2667000" cy="7617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skw"/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latin typeface="Cambria Math"/>
                                </a:rPr>
                                <m:t>𝟒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latin typeface="Cambria Math"/>
                                </a:rPr>
                                <m:t>𝟕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/>
                            </a:rPr>
                            <m:t>𝟏𝟔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𝟒𝟗</m:t>
                          </m:r>
                        </m:den>
                      </m:f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4207164"/>
                <a:ext cx="2667000" cy="76174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003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3886200"/>
              </a:xfrm>
            </p:spPr>
            <p:txBody>
              <a:bodyPr/>
              <a:lstStyle/>
              <a:p>
                <a:r>
                  <a:rPr lang="en-US" dirty="0" smtClean="0"/>
                  <a:t>2.) </a:t>
                </a:r>
                <a:r>
                  <a:rPr lang="en-US" dirty="0"/>
                  <a:t>Given the following measurements for similar solids, identify the reduced ratio for each of the following</a:t>
                </a:r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Given </a:t>
                </a:r>
                <a:r>
                  <a:rPr lang="en-US" dirty="0"/>
                  <a:t>areas </a:t>
                </a:r>
                <a:r>
                  <a:rPr lang="en-US" dirty="0" smtClean="0"/>
                  <a:t>3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𝜋</m:t>
                    </m:r>
                  </m:oMath>
                </a14:m>
                <a:r>
                  <a:rPr lang="en-US" dirty="0"/>
                  <a:t> and </a:t>
                </a:r>
                <a:r>
                  <a:rPr lang="en-US" dirty="0" smtClean="0"/>
                  <a:t>5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𝜋</m:t>
                    </m:r>
                  </m:oMath>
                </a14:m>
                <a:r>
                  <a:rPr lang="en-US" dirty="0"/>
                  <a:t>. 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(a.) Scale Factor </a:t>
                </a:r>
                <a:r>
                  <a:rPr lang="en-US" dirty="0" smtClean="0"/>
                  <a:t>_______________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(b.) </a:t>
                </a:r>
                <a:r>
                  <a:rPr lang="en-US" dirty="0" smtClean="0"/>
                  <a:t>Volume __________________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3886200"/>
              </a:xfrm>
              <a:blipFill rotWithShape="1">
                <a:blip r:embed="rId2"/>
                <a:stretch>
                  <a:fillRect l="-1111" t="-10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590800" y="2969491"/>
                <a:ext cx="2971800" cy="6669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skw"/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/>
                            </a:rPr>
                            <m:t>𝟑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𝟓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𝝅</m:t>
                          </m:r>
                        </m:den>
                      </m:f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2969491"/>
                <a:ext cx="2971800" cy="66691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209800" y="4239491"/>
                <a:ext cx="2895600" cy="7668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skw"/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latin typeface="Cambria Math"/>
                                </a:rPr>
                                <m:t>𝟑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latin typeface="Cambria Math"/>
                                </a:rPr>
                                <m:t>𝟓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/>
                            </a:rPr>
                            <m:t>𝟐𝟕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𝟏𝟐𝟓</m:t>
                          </m:r>
                        </m:den>
                      </m:f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4239491"/>
                <a:ext cx="2895600" cy="76681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1287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2119016"/>
          </a:xfrm>
        </p:spPr>
        <p:txBody>
          <a:bodyPr>
            <a:normAutofit/>
          </a:bodyPr>
          <a:lstStyle/>
          <a:p>
            <a:r>
              <a:rPr lang="en-US" sz="2200" dirty="0"/>
              <a:t>3</a:t>
            </a:r>
            <a:r>
              <a:rPr lang="en-US" sz="2200" dirty="0" smtClean="0"/>
              <a:t>.) </a:t>
            </a:r>
            <a:r>
              <a:rPr lang="en-US" sz="2200" dirty="0"/>
              <a:t>The following solids are similar. Use the given information to solve for the </a:t>
            </a:r>
            <a:r>
              <a:rPr lang="en-US" sz="2200" dirty="0" smtClean="0"/>
              <a:t>value:</a:t>
            </a:r>
            <a:endParaRPr lang="en-US" sz="2200" dirty="0"/>
          </a:p>
          <a:p>
            <a:pPr>
              <a:spcAft>
                <a:spcPts val="1200"/>
              </a:spcAft>
            </a:pPr>
            <a:r>
              <a:rPr lang="en-US" sz="2200" dirty="0"/>
              <a:t>The scale factor of solid A : solid B is </a:t>
            </a:r>
            <a:r>
              <a:rPr lang="en-US" sz="2200" dirty="0" smtClean="0"/>
              <a:t>7:8. </a:t>
            </a:r>
            <a:endParaRPr lang="en-US" sz="2200" dirty="0"/>
          </a:p>
          <a:p>
            <a:pPr>
              <a:spcAft>
                <a:spcPts val="1200"/>
              </a:spcAft>
            </a:pPr>
            <a:r>
              <a:rPr lang="en-US" sz="2200" dirty="0"/>
              <a:t>If solid A has a </a:t>
            </a:r>
            <a:r>
              <a:rPr lang="en-US" sz="2200" dirty="0" smtClean="0"/>
              <a:t>perimeter </a:t>
            </a:r>
            <a:r>
              <a:rPr lang="en-US" sz="2200" dirty="0"/>
              <a:t>of 18, calculate the </a:t>
            </a:r>
            <a:r>
              <a:rPr lang="en-US" sz="2200" dirty="0" smtClean="0"/>
              <a:t>perimeter </a:t>
            </a:r>
            <a:r>
              <a:rPr lang="en-US" sz="2200" dirty="0"/>
              <a:t>of solid B.</a:t>
            </a:r>
            <a:endParaRPr lang="en-US" sz="2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35527" y="3117334"/>
            <a:ext cx="1524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u="sng" dirty="0" smtClean="0"/>
              <a:t>Solution:</a:t>
            </a:r>
            <a:endParaRPr lang="en-US" sz="220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2057400" y="3733860"/>
                <a:ext cx="4419600" cy="304793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18288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188720" indent="-13716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Arial" pitchFamily="34" charset="0"/>
                  <a:buChar char="•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37160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55448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73736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92024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6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</a:rPr>
                            <m:t>𝑃𝑒𝑟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. 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</a:rPr>
                            <m:t>𝑃𝑒𝑟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. 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𝐵</m:t>
                          </m:r>
                        </m:den>
                      </m:f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</a:rPr>
                            <m:t>𝐵</m:t>
                          </m:r>
                        </m:den>
                      </m:f>
                    </m:oMath>
                  </m:oMathPara>
                </a14:m>
                <a:endParaRPr lang="en-US" sz="2600" b="0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6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i="1">
                              <a:latin typeface="Cambria Math"/>
                            </a:rPr>
                            <m:t>35</m:t>
                          </m:r>
                        </m:num>
                        <m:den>
                          <m:r>
                            <a:rPr lang="en-US" sz="2600" i="1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sz="26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i="1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US" sz="2600" i="1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2600" dirty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latin typeface="Cambria Math"/>
                        </a:rPr>
                        <m:t>7</m:t>
                      </m:r>
                      <m:r>
                        <a:rPr lang="en-US" sz="2600" i="1">
                          <a:latin typeface="Cambria Math"/>
                        </a:rPr>
                        <m:t>𝑥</m:t>
                      </m:r>
                      <m:r>
                        <a:rPr lang="en-US" sz="2600" i="1">
                          <a:latin typeface="Cambria Math"/>
                        </a:rPr>
                        <m:t>=280</m:t>
                      </m:r>
                    </m:oMath>
                  </m:oMathPara>
                </a14:m>
                <a:endParaRPr lang="en-US" sz="2600" dirty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>
                          <a:latin typeface="Cambria Math"/>
                        </a:rPr>
                        <m:t>𝒙</m:t>
                      </m:r>
                      <m:r>
                        <a:rPr lang="en-US" sz="2600" b="1" i="1">
                          <a:latin typeface="Cambria Math"/>
                        </a:rPr>
                        <m:t>=</m:t>
                      </m:r>
                      <m:r>
                        <a:rPr lang="en-US" sz="2600" b="1" i="1">
                          <a:latin typeface="Cambria Math"/>
                        </a:rPr>
                        <m:t>𝟒𝟎</m:t>
                      </m:r>
                    </m:oMath>
                  </m:oMathPara>
                </a14:m>
                <a:endParaRPr lang="en-US" sz="2600" b="1" dirty="0"/>
              </a:p>
              <a:p>
                <a:pPr marL="0" indent="0">
                  <a:spcAft>
                    <a:spcPts val="1200"/>
                  </a:spcAft>
                  <a:buNone/>
                </a:pPr>
                <a:endParaRPr lang="en-US" sz="2600" b="0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3733860"/>
                <a:ext cx="4419600" cy="304793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1664854" y="3109616"/>
            <a:ext cx="4495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From the </a:t>
            </a:r>
            <a:r>
              <a:rPr lang="en-US" sz="2200" dirty="0" smtClean="0"/>
              <a:t>Thm 12-11, </a:t>
            </a:r>
            <a:r>
              <a:rPr lang="en-US" sz="2200" dirty="0"/>
              <a:t>we have</a:t>
            </a:r>
          </a:p>
        </p:txBody>
      </p:sp>
    </p:spTree>
    <p:extLst>
      <p:ext uri="{BB962C8B-B14F-4D97-AF65-F5344CB8AC3E}">
        <p14:creationId xmlns:p14="http://schemas.microsoft.com/office/powerpoint/2010/main" val="1474781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686800" cy="2971800"/>
          </a:xfrm>
        </p:spPr>
        <p:txBody>
          <a:bodyPr/>
          <a:lstStyle/>
          <a:p>
            <a:r>
              <a:rPr lang="en-US" dirty="0" smtClean="0"/>
              <a:t>Look at the following shapes and answer the following questions:</a:t>
            </a:r>
          </a:p>
          <a:p>
            <a:pPr lvl="1"/>
            <a:r>
              <a:rPr lang="en-US" dirty="0" smtClean="0"/>
              <a:t>What do you notice about the shapes?</a:t>
            </a:r>
          </a:p>
          <a:p>
            <a:pPr lvl="1"/>
            <a:r>
              <a:rPr lang="en-US" dirty="0" smtClean="0"/>
              <a:t>How are they alike?</a:t>
            </a:r>
          </a:p>
          <a:p>
            <a:pPr lvl="1"/>
            <a:r>
              <a:rPr lang="en-US" dirty="0" smtClean="0"/>
              <a:t>How are they different?</a:t>
            </a:r>
          </a:p>
          <a:p>
            <a:pPr lvl="1"/>
            <a:r>
              <a:rPr lang="en-US" dirty="0" smtClean="0"/>
              <a:t>What is the key word that links these shapes together. </a:t>
            </a:r>
          </a:p>
          <a:p>
            <a:pPr lvl="1"/>
            <a:r>
              <a:rPr lang="en-US" dirty="0" smtClean="0"/>
              <a:t>It is that they are _______________.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grpSp>
        <p:nvGrpSpPr>
          <p:cNvPr id="19" name="Group 18"/>
          <p:cNvGrpSpPr/>
          <p:nvPr/>
        </p:nvGrpSpPr>
        <p:grpSpPr>
          <a:xfrm>
            <a:off x="364836" y="3749923"/>
            <a:ext cx="3105728" cy="2743201"/>
            <a:chOff x="609600" y="3902365"/>
            <a:chExt cx="2877128" cy="2574636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801" y="4038601"/>
              <a:ext cx="2286000" cy="2286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609600" y="4835483"/>
              <a:ext cx="4571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15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914400" y="5269468"/>
              <a:ext cx="3048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181928" y="5223289"/>
              <a:ext cx="3048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2209801" y="3902365"/>
              <a:ext cx="0" cy="3048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2209801" y="6172201"/>
              <a:ext cx="0" cy="3048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4251036" y="4709013"/>
            <a:ext cx="1941943" cy="1717963"/>
            <a:chOff x="4419600" y="4800600"/>
            <a:chExt cx="1789543" cy="1565563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600" y="4953000"/>
              <a:ext cx="1256143" cy="12561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4419600" y="52694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4666673" y="5581071"/>
              <a:ext cx="3048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904343" y="5562721"/>
              <a:ext cx="3048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5428671" y="4800600"/>
              <a:ext cx="0" cy="3048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5428671" y="6061363"/>
              <a:ext cx="0" cy="3048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2971800" y="31197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Similar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3277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229600" cy="20574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4.) </a:t>
            </a:r>
            <a:r>
              <a:rPr lang="en-US" sz="2200" dirty="0"/>
              <a:t>The following solids are similar. Use the given information to solve for the </a:t>
            </a:r>
            <a:r>
              <a:rPr lang="en-US" sz="2200" dirty="0" smtClean="0"/>
              <a:t>value:</a:t>
            </a:r>
            <a:endParaRPr lang="en-US" sz="2200" dirty="0"/>
          </a:p>
          <a:p>
            <a:r>
              <a:rPr lang="en-US" sz="2200" dirty="0"/>
              <a:t>The scale factor of solid C : solid D is </a:t>
            </a:r>
            <a:r>
              <a:rPr lang="en-US" sz="2200" dirty="0" smtClean="0"/>
              <a:t>5:1. </a:t>
            </a:r>
            <a:endParaRPr lang="en-US" sz="2200" dirty="0"/>
          </a:p>
          <a:p>
            <a:r>
              <a:rPr lang="en-US" sz="2200" dirty="0"/>
              <a:t>If solid C has a </a:t>
            </a:r>
            <a:r>
              <a:rPr lang="en-US" sz="2200" dirty="0" smtClean="0"/>
              <a:t>lateral  </a:t>
            </a:r>
            <a:r>
              <a:rPr lang="en-US" sz="2200" dirty="0"/>
              <a:t>area of </a:t>
            </a:r>
            <a:r>
              <a:rPr lang="en-US" sz="2200" dirty="0" smtClean="0"/>
              <a:t>108, </a:t>
            </a:r>
            <a:r>
              <a:rPr lang="en-US" sz="2200" dirty="0"/>
              <a:t>calculate the </a:t>
            </a:r>
            <a:r>
              <a:rPr lang="en-US" sz="2200" dirty="0" smtClean="0"/>
              <a:t>lateral  </a:t>
            </a:r>
            <a:r>
              <a:rPr lang="en-US" sz="2200" dirty="0"/>
              <a:t>area of solid D.</a:t>
            </a:r>
            <a:endParaRPr lang="en-US" sz="2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35527" y="3117334"/>
            <a:ext cx="1524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u="sng" dirty="0" smtClean="0"/>
              <a:t>Solution:</a:t>
            </a:r>
            <a:endParaRPr lang="en-US" sz="220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1905000" y="3666836"/>
                <a:ext cx="5105400" cy="304793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18288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188720" indent="-13716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Arial" pitchFamily="34" charset="0"/>
                  <a:buChar char="•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37160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55448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73736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92024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6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</a:rPr>
                            <m:t>𝐿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.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.  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𝐶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</a:rPr>
                            <m:t>𝐿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.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.  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𝐷</m:t>
                          </m:r>
                        </m:den>
                      </m:f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US" sz="2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latin typeface="Cambria Math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en-US" sz="2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US" sz="2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sz="2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600" b="0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6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</a:rPr>
                            <m:t>100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</a:rPr>
                            <m:t>25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2600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25</m:t>
                      </m:r>
                      <m:r>
                        <a:rPr lang="en-US" sz="2600" b="0" i="1" smtClean="0">
                          <a:latin typeface="Cambria Math"/>
                        </a:rPr>
                        <m:t>𝑥</m:t>
                      </m:r>
                      <m:r>
                        <a:rPr lang="en-US" sz="2600" b="0" i="1" smtClean="0">
                          <a:latin typeface="Cambria Math"/>
                        </a:rPr>
                        <m:t>=100</m:t>
                      </m:r>
                    </m:oMath>
                  </m:oMathPara>
                </a14:m>
                <a:endParaRPr lang="en-US" sz="2600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latin typeface="Cambria Math"/>
                        </a:rPr>
                        <m:t>𝒙</m:t>
                      </m:r>
                      <m:r>
                        <a:rPr lang="en-US" sz="2600" b="1" i="1" smtClean="0">
                          <a:latin typeface="Cambria Math"/>
                        </a:rPr>
                        <m:t>=</m:t>
                      </m:r>
                      <m:r>
                        <a:rPr lang="en-US" sz="2600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sz="2600" b="1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3666836"/>
                <a:ext cx="5105400" cy="304793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1664854" y="3135868"/>
            <a:ext cx="4495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From the </a:t>
            </a:r>
            <a:r>
              <a:rPr lang="en-US" sz="2200" dirty="0" smtClean="0"/>
              <a:t>Thm 12-11, </a:t>
            </a:r>
            <a:r>
              <a:rPr lang="en-US" sz="2200" dirty="0"/>
              <a:t>we have</a:t>
            </a:r>
          </a:p>
        </p:txBody>
      </p:sp>
    </p:spTree>
    <p:extLst>
      <p:ext uri="{BB962C8B-B14F-4D97-AF65-F5344CB8AC3E}">
        <p14:creationId xmlns:p14="http://schemas.microsoft.com/office/powerpoint/2010/main" val="779034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838200"/>
          </a:xfrm>
        </p:spPr>
        <p:txBody>
          <a:bodyPr/>
          <a:lstStyle/>
          <a:p>
            <a:r>
              <a:rPr lang="en-US" dirty="0" smtClean="0"/>
              <a:t>Area and Volumes of Similar Solids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876800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Content Objective</a:t>
            </a:r>
            <a:r>
              <a:rPr lang="en-US" sz="3200" dirty="0"/>
              <a:t>: Students will be able </a:t>
            </a:r>
            <a:r>
              <a:rPr lang="en-US" sz="3200" dirty="0" smtClean="0"/>
              <a:t>to identify </a:t>
            </a:r>
            <a:r>
              <a:rPr lang="en-US" sz="3200" dirty="0" smtClean="0"/>
              <a:t>ratios between the values of similar solids.</a:t>
            </a:r>
            <a:endParaRPr lang="en-US" sz="3200" dirty="0"/>
          </a:p>
          <a:p>
            <a:endParaRPr lang="en-US" sz="3200" dirty="0"/>
          </a:p>
          <a:p>
            <a:r>
              <a:rPr lang="en-US" sz="3200" b="1" u="sng" dirty="0"/>
              <a:t>Language Objective</a:t>
            </a:r>
            <a:r>
              <a:rPr lang="en-US" sz="3200" dirty="0"/>
              <a:t>: Students will be able to </a:t>
            </a:r>
            <a:r>
              <a:rPr lang="en-US" sz="3200" dirty="0" smtClean="0"/>
              <a:t>find missing values using proportions between simi</a:t>
            </a:r>
            <a:r>
              <a:rPr lang="en-US" sz="3200" dirty="0" smtClean="0"/>
              <a:t>lar solids.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1550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Isosceles Triangle 23"/>
          <p:cNvSpPr/>
          <p:nvPr/>
        </p:nvSpPr>
        <p:spPr>
          <a:xfrm>
            <a:off x="4776528" y="4170331"/>
            <a:ext cx="1926566" cy="160020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>
            <a:off x="890328" y="3371281"/>
            <a:ext cx="2819400" cy="239925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605" y="457200"/>
            <a:ext cx="8260672" cy="734628"/>
          </a:xfrm>
        </p:spPr>
        <p:txBody>
          <a:bodyPr/>
          <a:lstStyle/>
          <a:p>
            <a:r>
              <a:rPr lang="en-US" dirty="0" smtClean="0"/>
              <a:t>Recall: Similar Polygons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25476"/>
            <a:ext cx="8839200" cy="2255924"/>
          </a:xfrm>
        </p:spPr>
        <p:txBody>
          <a:bodyPr/>
          <a:lstStyle/>
          <a:p>
            <a:r>
              <a:rPr lang="en-US" sz="2200" dirty="0" smtClean="0"/>
              <a:t>Two polygons are </a:t>
            </a:r>
            <a:r>
              <a:rPr lang="en-US" sz="2200" b="1" dirty="0" smtClean="0"/>
              <a:t>similar</a:t>
            </a:r>
            <a:r>
              <a:rPr lang="en-US" sz="2200" dirty="0" smtClean="0"/>
              <a:t> if their vertices can be paired so that:</a:t>
            </a:r>
          </a:p>
          <a:p>
            <a:pPr marL="114300" indent="0">
              <a:buNone/>
            </a:pPr>
            <a:r>
              <a:rPr lang="en-US" sz="2200" dirty="0" smtClean="0"/>
              <a:t>1.) Corresponding angles are congruent.</a:t>
            </a:r>
          </a:p>
          <a:p>
            <a:pPr marL="114300" indent="0">
              <a:buNone/>
            </a:pPr>
            <a:r>
              <a:rPr lang="en-US" sz="2200" dirty="0" smtClean="0"/>
              <a:t>2.) Corresponding  sides are in proportion.</a:t>
            </a:r>
          </a:p>
          <a:p>
            <a:pPr marL="114300" indent="0">
              <a:buNone/>
            </a:pPr>
            <a:r>
              <a:rPr lang="en-US" sz="2200" dirty="0" smtClean="0"/>
              <a:t>(i.e. Their side lengths have the same ratio.)</a:t>
            </a:r>
          </a:p>
          <a:p>
            <a:pPr marL="114300" indent="0">
              <a:buNone/>
            </a:pPr>
            <a:r>
              <a:rPr lang="en-US" dirty="0" smtClean="0"/>
              <a:t>Ex: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21" name="Arc 20"/>
          <p:cNvSpPr/>
          <p:nvPr/>
        </p:nvSpPr>
        <p:spPr>
          <a:xfrm>
            <a:off x="509328" y="5472638"/>
            <a:ext cx="1050985" cy="595786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1"/>
          <p:cNvSpPr/>
          <p:nvPr/>
        </p:nvSpPr>
        <p:spPr>
          <a:xfrm>
            <a:off x="4395528" y="5472638"/>
            <a:ext cx="1050985" cy="595786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rot="9118998">
            <a:off x="1969797" y="3226456"/>
            <a:ext cx="860914" cy="634794"/>
          </a:xfrm>
          <a:prstGeom prst="arc">
            <a:avLst>
              <a:gd name="adj1" fmla="val 15586785"/>
              <a:gd name="adj2" fmla="val 2098419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c 26"/>
          <p:cNvSpPr/>
          <p:nvPr/>
        </p:nvSpPr>
        <p:spPr>
          <a:xfrm rot="8987434">
            <a:off x="5530315" y="3918311"/>
            <a:ext cx="815327" cy="553164"/>
          </a:xfrm>
          <a:prstGeom prst="arc">
            <a:avLst>
              <a:gd name="adj1" fmla="val 17827689"/>
              <a:gd name="adj2" fmla="val 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c 27"/>
          <p:cNvSpPr/>
          <p:nvPr/>
        </p:nvSpPr>
        <p:spPr>
          <a:xfrm rot="10213894">
            <a:off x="5372908" y="4195812"/>
            <a:ext cx="1050994" cy="595782"/>
          </a:xfrm>
          <a:prstGeom prst="arc">
            <a:avLst>
              <a:gd name="adj1" fmla="val 14557374"/>
              <a:gd name="adj2" fmla="val 20947106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rot="10109728">
            <a:off x="1891825" y="3488539"/>
            <a:ext cx="1255719" cy="622170"/>
          </a:xfrm>
          <a:prstGeom prst="arc">
            <a:avLst>
              <a:gd name="adj1" fmla="val 15095277"/>
              <a:gd name="adj2" fmla="val 21115751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c 30"/>
          <p:cNvSpPr/>
          <p:nvPr/>
        </p:nvSpPr>
        <p:spPr>
          <a:xfrm rot="17204398">
            <a:off x="2984193" y="5650310"/>
            <a:ext cx="899730" cy="535670"/>
          </a:xfrm>
          <a:prstGeom prst="arc">
            <a:avLst>
              <a:gd name="adj1" fmla="val 16514253"/>
              <a:gd name="adj2" fmla="val 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/>
          <p:cNvSpPr/>
          <p:nvPr/>
        </p:nvSpPr>
        <p:spPr>
          <a:xfrm rot="17204398">
            <a:off x="2813793" y="5455321"/>
            <a:ext cx="899730" cy="535670"/>
          </a:xfrm>
          <a:prstGeom prst="arc">
            <a:avLst>
              <a:gd name="adj1" fmla="val 14147009"/>
              <a:gd name="adj2" fmla="val 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c 32"/>
          <p:cNvSpPr/>
          <p:nvPr/>
        </p:nvSpPr>
        <p:spPr>
          <a:xfrm rot="17204398">
            <a:off x="2789312" y="5292704"/>
            <a:ext cx="815321" cy="561058"/>
          </a:xfrm>
          <a:prstGeom prst="arc">
            <a:avLst>
              <a:gd name="adj1" fmla="val 13392281"/>
              <a:gd name="adj2" fmla="val 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c 33"/>
          <p:cNvSpPr/>
          <p:nvPr/>
        </p:nvSpPr>
        <p:spPr>
          <a:xfrm rot="17204398">
            <a:off x="6016960" y="5701149"/>
            <a:ext cx="899730" cy="535670"/>
          </a:xfrm>
          <a:prstGeom prst="arc">
            <a:avLst>
              <a:gd name="adj1" fmla="val 17816244"/>
              <a:gd name="adj2" fmla="val 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c 34"/>
          <p:cNvSpPr/>
          <p:nvPr/>
        </p:nvSpPr>
        <p:spPr>
          <a:xfrm rot="17204398">
            <a:off x="5914238" y="5635542"/>
            <a:ext cx="899730" cy="535670"/>
          </a:xfrm>
          <a:prstGeom prst="arc">
            <a:avLst>
              <a:gd name="adj1" fmla="val 16514253"/>
              <a:gd name="adj2" fmla="val 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/>
          <p:cNvSpPr/>
          <p:nvPr/>
        </p:nvSpPr>
        <p:spPr>
          <a:xfrm rot="17204398">
            <a:off x="5825571" y="5391462"/>
            <a:ext cx="914391" cy="696873"/>
          </a:xfrm>
          <a:prstGeom prst="arc">
            <a:avLst>
              <a:gd name="adj1" fmla="val 15003214"/>
              <a:gd name="adj2" fmla="val 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418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5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762000"/>
          </a:xfrm>
        </p:spPr>
        <p:txBody>
          <a:bodyPr/>
          <a:lstStyle/>
          <a:p>
            <a:r>
              <a:rPr lang="en-US" dirty="0" smtClean="0"/>
              <a:t>Similar Solids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229600" cy="4876800"/>
          </a:xfrm>
        </p:spPr>
        <p:txBody>
          <a:bodyPr/>
          <a:lstStyle/>
          <a:p>
            <a:r>
              <a:rPr lang="en-US" b="1" dirty="0" smtClean="0"/>
              <a:t>Similar Solids </a:t>
            </a:r>
            <a:r>
              <a:rPr lang="en-US" dirty="0" smtClean="0"/>
              <a:t>are solids that have the same shape but not necessarily the same size. </a:t>
            </a:r>
          </a:p>
          <a:p>
            <a:endParaRPr lang="en-US" b="1" dirty="0"/>
          </a:p>
          <a:p>
            <a:r>
              <a:rPr lang="en-US" dirty="0" smtClean="0"/>
              <a:t>To determine if two solids are similar, you must check </a:t>
            </a:r>
          </a:p>
          <a:p>
            <a:pPr lvl="1"/>
            <a:r>
              <a:rPr lang="en-US" sz="2400" dirty="0" smtClean="0"/>
              <a:t>That their bases are </a:t>
            </a:r>
            <a:r>
              <a:rPr lang="en-US" sz="2400" b="1" dirty="0" smtClean="0"/>
              <a:t>similar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That corresponding lengths are </a:t>
            </a:r>
            <a:r>
              <a:rPr lang="en-US" sz="2400" b="1" dirty="0" smtClean="0"/>
              <a:t>proportional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endParaRPr lang="en-US" dirty="0"/>
          </a:p>
          <a:p>
            <a:r>
              <a:rPr lang="en-US" dirty="0" smtClean="0"/>
              <a:t>If the solids are similar, we will be able to identify a ratio between their corresponding parts, known as the </a:t>
            </a:r>
            <a:r>
              <a:rPr lang="en-US" b="1" dirty="0" smtClean="0"/>
              <a:t>Scale Factor</a:t>
            </a:r>
            <a:r>
              <a:rPr lang="en-US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08195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Checking for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4656784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Examine the following Cylinders: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3061135" y="2012923"/>
            <a:ext cx="2667000" cy="3030682"/>
            <a:chOff x="4648200" y="2204027"/>
            <a:chExt cx="2667000" cy="3030682"/>
          </a:xfrm>
        </p:grpSpPr>
        <p:sp>
          <p:nvSpPr>
            <p:cNvPr id="5" name="Can 4"/>
            <p:cNvSpPr/>
            <p:nvPr/>
          </p:nvSpPr>
          <p:spPr>
            <a:xfrm>
              <a:off x="4648200" y="2819400"/>
              <a:ext cx="2209800" cy="2415309"/>
            </a:xfrm>
            <a:prstGeom prst="ca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858000" y="3627658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8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5741555" y="3058391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5753100" y="3096491"/>
              <a:ext cx="1104900" cy="0"/>
            </a:xfrm>
            <a:prstGeom prst="line">
              <a:avLst/>
            </a:prstGeom>
            <a:ln>
              <a:solidFill>
                <a:srgbClr val="FF0000"/>
              </a:solidFill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590146" y="2204027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4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>
              <a:off x="6389256" y="2522759"/>
              <a:ext cx="270161" cy="53563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152400" y="1981200"/>
            <a:ext cx="2901808" cy="3276600"/>
            <a:chOff x="1143000" y="1981200"/>
            <a:chExt cx="2901808" cy="3276600"/>
          </a:xfrm>
        </p:grpSpPr>
        <p:sp>
          <p:nvSpPr>
            <p:cNvPr id="4" name="Can 3"/>
            <p:cNvSpPr/>
            <p:nvPr/>
          </p:nvSpPr>
          <p:spPr>
            <a:xfrm>
              <a:off x="1143000" y="1981200"/>
              <a:ext cx="2209800" cy="3276600"/>
            </a:xfrm>
            <a:prstGeom prst="ca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355109" y="3388667"/>
              <a:ext cx="6081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12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209800" y="220980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2247900" y="2247900"/>
              <a:ext cx="1104900" cy="0"/>
            </a:xfrm>
            <a:prstGeom prst="line">
              <a:avLst/>
            </a:prstGeom>
            <a:ln>
              <a:solidFill>
                <a:srgbClr val="FF0000"/>
              </a:solidFill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587608" y="2387906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6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17" name="Straight Arrow Connector 16"/>
            <p:cNvCxnSpPr>
              <a:stCxn id="16" idx="1"/>
            </p:cNvCxnSpPr>
            <p:nvPr/>
          </p:nvCxnSpPr>
          <p:spPr>
            <a:xfrm flipH="1" flipV="1">
              <a:off x="2667000" y="2316171"/>
              <a:ext cx="920608" cy="30256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888258" y="1446576"/>
                <a:ext cx="3241889" cy="40398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200" dirty="0" smtClean="0"/>
                  <a:t>The bases are similar (all circles are similar).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200" dirty="0" smtClean="0"/>
                  <a:t>As for the lengths, they are proportional, because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/>
                            </a:rPr>
                            <m:t>12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2200" b="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1" i="1"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US" sz="22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2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1" i="1"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US" sz="2200" b="1" i="1"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200" b="1" dirty="0" smtClean="0"/>
              </a:p>
              <a:p>
                <a:pPr>
                  <a:spcAft>
                    <a:spcPts val="1200"/>
                  </a:spcAft>
                </a:pPr>
                <a:endParaRPr lang="en-US" sz="2200" b="0" dirty="0" smtClean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8258" y="1446576"/>
                <a:ext cx="3241889" cy="4039824"/>
              </a:xfrm>
              <a:prstGeom prst="rect">
                <a:avLst/>
              </a:prstGeom>
              <a:blipFill rotWithShape="1">
                <a:blip r:embed="rId2"/>
                <a:stretch>
                  <a:fillRect l="-2444" t="-754" r="-1880" b="-21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09600" y="5486400"/>
                <a:ext cx="5851238" cy="9626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smtClean="0"/>
                  <a:t>Therefore, the two cylinders are similar with a scale factor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en-US" sz="2400" b="1" dirty="0" smtClean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486400"/>
                <a:ext cx="5851238" cy="962636"/>
              </a:xfrm>
              <a:prstGeom prst="rect">
                <a:avLst/>
              </a:prstGeom>
              <a:blipFill rotWithShape="1">
                <a:blip r:embed="rId3"/>
                <a:stretch>
                  <a:fillRect l="-1250" t="-3165" r="-1979" b="-50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926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Examples of Similar Solids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6868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Examine the following Cylinders: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3634327" y="3012570"/>
            <a:ext cx="2667000" cy="2232421"/>
            <a:chOff x="4419600" y="2971799"/>
            <a:chExt cx="2667000" cy="2232421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9600" y="2971799"/>
              <a:ext cx="2319337" cy="22324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7" name="TextBox 36"/>
            <p:cNvSpPr txBox="1"/>
            <p:nvPr/>
          </p:nvSpPr>
          <p:spPr>
            <a:xfrm>
              <a:off x="6629400" y="4367758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6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5655469" y="3124200"/>
              <a:ext cx="973931" cy="1566754"/>
            </a:xfrm>
            <a:prstGeom prst="line">
              <a:avLst/>
            </a:prstGeom>
            <a:ln>
              <a:solidFill>
                <a:srgbClr val="FF0000"/>
              </a:solidFill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5147468" y="3780437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4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471082" y="319154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5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 flipH="1">
              <a:off x="6324600" y="3563847"/>
              <a:ext cx="228600" cy="52416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76200" y="1945771"/>
            <a:ext cx="3436798" cy="3317694"/>
            <a:chOff x="533400" y="1905000"/>
            <a:chExt cx="3436798" cy="3317694"/>
          </a:xfrm>
        </p:grpSpPr>
        <p:grpSp>
          <p:nvGrpSpPr>
            <p:cNvPr id="33" name="Group 32"/>
            <p:cNvGrpSpPr/>
            <p:nvPr/>
          </p:nvGrpSpPr>
          <p:grpSpPr>
            <a:xfrm>
              <a:off x="533400" y="1905000"/>
              <a:ext cx="3008020" cy="3317694"/>
              <a:chOff x="524889" y="2334801"/>
              <a:chExt cx="3008020" cy="3317694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4889" y="2334801"/>
                <a:ext cx="3008020" cy="33176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8" name="Oval 7"/>
              <p:cNvSpPr/>
              <p:nvPr/>
            </p:nvSpPr>
            <p:spPr>
              <a:xfrm>
                <a:off x="1938481" y="4813723"/>
                <a:ext cx="76200" cy="762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 flipV="1">
                <a:off x="1976581" y="2377515"/>
                <a:ext cx="0" cy="2508753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lgDash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6" name="TextBox 35"/>
            <p:cNvSpPr txBox="1"/>
            <p:nvPr/>
          </p:nvSpPr>
          <p:spPr>
            <a:xfrm>
              <a:off x="3362036" y="4229289"/>
              <a:ext cx="6081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12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48" name="Straight Connector 47"/>
            <p:cNvCxnSpPr/>
            <p:nvPr/>
          </p:nvCxnSpPr>
          <p:spPr>
            <a:xfrm>
              <a:off x="2023191" y="1962629"/>
              <a:ext cx="1329609" cy="2493838"/>
            </a:xfrm>
            <a:prstGeom prst="line">
              <a:avLst/>
            </a:prstGeom>
            <a:ln>
              <a:solidFill>
                <a:srgbClr val="FF0000"/>
              </a:solidFill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1596009" y="3102181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8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003396" y="2486000"/>
              <a:ext cx="5419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10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 flipH="1">
              <a:off x="2889096" y="2898210"/>
              <a:ext cx="228600" cy="52416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5742709" y="992658"/>
                <a:ext cx="3241889" cy="34060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200" dirty="0" smtClean="0"/>
                  <a:t>The bases are similar (why?).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200" dirty="0" smtClean="0"/>
                  <a:t>As for the lengths, they are proportional, because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/>
                            </a:rPr>
                            <m:t>12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/>
                            </a:rPr>
                            <m:t>10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2200" b="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latin typeface="Cambria Math"/>
                        </a:rPr>
                        <m:t>𝟐</m:t>
                      </m:r>
                      <m:r>
                        <a:rPr lang="en-US" sz="2200" b="1" i="1" smtClean="0">
                          <a:latin typeface="Cambria Math"/>
                        </a:rPr>
                        <m:t>=</m:t>
                      </m:r>
                      <m:r>
                        <a:rPr lang="en-US" sz="2200" b="1" i="1" smtClean="0">
                          <a:latin typeface="Cambria Math"/>
                        </a:rPr>
                        <m:t>𝟐</m:t>
                      </m:r>
                      <m:r>
                        <a:rPr lang="en-US" sz="2200" b="1" i="1" smtClean="0">
                          <a:latin typeface="Cambria Math"/>
                        </a:rPr>
                        <m:t>=</m:t>
                      </m:r>
                      <m:r>
                        <a:rPr lang="en-US" sz="22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sz="2200" b="1" dirty="0" smtClean="0"/>
              </a:p>
              <a:p>
                <a:pPr>
                  <a:spcAft>
                    <a:spcPts val="1200"/>
                  </a:spcAft>
                </a:pPr>
                <a:endParaRPr lang="en-US" sz="2200" b="0" dirty="0" smtClean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2709" y="992658"/>
                <a:ext cx="3241889" cy="3406061"/>
              </a:xfrm>
              <a:prstGeom prst="rect">
                <a:avLst/>
              </a:prstGeom>
              <a:blipFill rotWithShape="1">
                <a:blip r:embed="rId4"/>
                <a:stretch>
                  <a:fillRect l="-2068" t="-894" r="-2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21489" y="5504873"/>
                <a:ext cx="5851238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smtClean="0"/>
                  <a:t>Therefore, the two Pyramids are similar with a scale factor of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𝟐</m:t>
                    </m:r>
                  </m:oMath>
                </a14:m>
                <a:endParaRPr lang="en-US" sz="2400" b="1" dirty="0" smtClean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489" y="5504873"/>
                <a:ext cx="5851238" cy="800219"/>
              </a:xfrm>
              <a:prstGeom prst="rect">
                <a:avLst/>
              </a:prstGeom>
              <a:blipFill rotWithShape="1">
                <a:blip r:embed="rId5"/>
                <a:stretch>
                  <a:fillRect l="-1250" t="-3817" b="-145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49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Examining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132" y="990600"/>
            <a:ext cx="8711045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Depending on what values we are comparing the scale factor between similar solids may change.</a:t>
            </a:r>
          </a:p>
          <a:p>
            <a:pPr>
              <a:spcAft>
                <a:spcPts val="1200"/>
              </a:spcAft>
            </a:pPr>
            <a:r>
              <a:rPr lang="en-US" dirty="0"/>
              <a:t>Find the scale factor between the values given in each of the first two columns. Identify how these scale factors relate to the original scale factor given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smtClean="0"/>
              <a:t>Pyramid </a:t>
            </a:r>
            <a:r>
              <a:rPr lang="en-US" dirty="0" smtClean="0"/>
              <a:t>I		Pyramid II</a:t>
            </a:r>
          </a:p>
          <a:p>
            <a:pPr marL="0" indent="0">
              <a:spcAft>
                <a:spcPts val="3000"/>
              </a:spcAft>
              <a:buNone/>
            </a:pPr>
            <a:r>
              <a:rPr lang="en-US" dirty="0" smtClean="0"/>
              <a:t>Scale Factor: 	</a:t>
            </a:r>
            <a:endParaRPr lang="en-US" sz="2800" dirty="0" smtClean="0"/>
          </a:p>
          <a:p>
            <a:pPr marL="0" indent="0">
              <a:spcAft>
                <a:spcPts val="3000"/>
              </a:spcAft>
              <a:buNone/>
            </a:pPr>
            <a:r>
              <a:rPr lang="en-US" dirty="0" smtClean="0"/>
              <a:t>Base Perimeter:</a:t>
            </a:r>
          </a:p>
          <a:p>
            <a:pPr marL="0" indent="0">
              <a:spcAft>
                <a:spcPts val="3000"/>
              </a:spcAft>
              <a:buNone/>
            </a:pPr>
            <a:r>
              <a:rPr lang="en-US" dirty="0" smtClean="0"/>
              <a:t>Lateral Area:</a:t>
            </a:r>
          </a:p>
          <a:p>
            <a:pPr marL="0" indent="0">
              <a:spcAft>
                <a:spcPts val="3000"/>
              </a:spcAft>
              <a:buNone/>
            </a:pPr>
            <a:r>
              <a:rPr lang="en-US" dirty="0" smtClean="0"/>
              <a:t>Volume: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04355" y="3581400"/>
            <a:ext cx="8610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04355" y="4267200"/>
            <a:ext cx="8610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04355" y="4957618"/>
            <a:ext cx="8610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04800" y="5791200"/>
            <a:ext cx="8610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724399" y="3588327"/>
                <a:ext cx="758541" cy="5725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skw"/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399" y="3588327"/>
                <a:ext cx="758541" cy="5725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504587" y="4322493"/>
                <a:ext cx="63831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𝟏𝟐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4587" y="4322493"/>
                <a:ext cx="638316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945908" y="4322493"/>
                <a:ext cx="45397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𝟔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5908" y="4322493"/>
                <a:ext cx="453970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306617" y="5181600"/>
                <a:ext cx="82266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𝟐𝟒𝟎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6617" y="5181600"/>
                <a:ext cx="822661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5948217" y="5181600"/>
                <a:ext cx="63831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𝟔𝟎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8217" y="5181600"/>
                <a:ext cx="638316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398788" y="6019800"/>
                <a:ext cx="82266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𝟑𝟖𝟒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8788" y="6019800"/>
                <a:ext cx="822661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948217" y="5999017"/>
                <a:ext cx="63831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𝟒𝟖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8217" y="5999017"/>
                <a:ext cx="638316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110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Comparing the Scale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458200" cy="1371600"/>
          </a:xfrm>
        </p:spPr>
        <p:txBody>
          <a:bodyPr/>
          <a:lstStyle/>
          <a:p>
            <a:r>
              <a:rPr lang="en-US" dirty="0" smtClean="0"/>
              <a:t>Now, determine the scale factor between the values given from each shape, then compare them to the original scale factor between the shapes.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2227960"/>
            <a:ext cx="2819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Arial Rounded MT Bold" panose="020F0704030504030204" pitchFamily="34" charset="0"/>
              </a:rPr>
              <a:t>Base Perimeter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14800" y="2227959"/>
            <a:ext cx="2247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Arial Rounded MT Bold" panose="020F0704030504030204" pitchFamily="34" charset="0"/>
              </a:rPr>
              <a:t>Lateral Area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29400" y="2175419"/>
            <a:ext cx="205740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Arial Rounded MT Bold" panose="020F0704030504030204" pitchFamily="34" charset="0"/>
              </a:rPr>
              <a:t>Volume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28600" y="2801778"/>
                <a:ext cx="533400" cy="8388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60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dirty="0" smtClean="0">
                              <a:latin typeface="Cambria Math"/>
                            </a:rPr>
                            <m:t>𝐼</m:t>
                          </m:r>
                        </m:num>
                        <m:den>
                          <m:r>
                            <a:rPr lang="en-US" sz="2600" b="0" i="1" dirty="0" smtClean="0">
                              <a:latin typeface="Cambria Math"/>
                            </a:rPr>
                            <m:t>𝐼𝐼</m:t>
                          </m:r>
                        </m:den>
                      </m:f>
                    </m:oMath>
                  </m:oMathPara>
                </a14:m>
                <a:endParaRPr lang="en-US" sz="2600" dirty="0">
                  <a:latin typeface="Arial Rounded MT Bold" panose="020F0704030504030204" pitchFamily="34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801778"/>
                <a:ext cx="533400" cy="83888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019300" y="2781847"/>
                <a:ext cx="1371600" cy="844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60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dirty="0" smtClean="0">
                              <a:latin typeface="Cambria Math"/>
                            </a:rPr>
                            <m:t>12</m:t>
                          </m:r>
                        </m:num>
                        <m:den>
                          <m:r>
                            <a:rPr lang="en-US" sz="2600" b="0" i="1" dirty="0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sz="2600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dirty="0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600" b="0" i="1" dirty="0" smtClean="0">
                              <a:latin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2600" dirty="0">
                  <a:latin typeface="Arial Rounded MT Bold" panose="020F0704030504030204" pitchFamily="34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9300" y="2781847"/>
                <a:ext cx="1371600" cy="8440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4495800" y="2796584"/>
                <a:ext cx="1371600" cy="844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60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dirty="0" smtClean="0">
                              <a:latin typeface="Cambria Math"/>
                            </a:rPr>
                            <m:t>240</m:t>
                          </m:r>
                        </m:num>
                        <m:den>
                          <m:r>
                            <a:rPr lang="en-US" sz="2600" b="0" i="1" dirty="0" smtClean="0">
                              <a:latin typeface="Cambria Math"/>
                            </a:rPr>
                            <m:t>60</m:t>
                          </m:r>
                        </m:den>
                      </m:f>
                      <m:r>
                        <a:rPr lang="en-US" sz="2600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dirty="0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600" b="0" i="1" dirty="0" smtClean="0">
                              <a:latin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2600" dirty="0">
                  <a:latin typeface="Arial Rounded MT Bold" panose="020F0704030504030204" pitchFamily="34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796584"/>
                <a:ext cx="1371600" cy="8440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6781800" y="2776078"/>
                <a:ext cx="1371600" cy="844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60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dirty="0" smtClean="0">
                              <a:latin typeface="Cambria Math"/>
                            </a:rPr>
                            <m:t>384</m:t>
                          </m:r>
                        </m:num>
                        <m:den>
                          <m:r>
                            <a:rPr lang="en-US" sz="2600" b="0" i="1" dirty="0" smtClean="0">
                              <a:latin typeface="Cambria Math"/>
                            </a:rPr>
                            <m:t>48</m:t>
                          </m:r>
                        </m:den>
                      </m:f>
                      <m:r>
                        <a:rPr lang="en-US" sz="2600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dirty="0" smtClean="0"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en-US" sz="2600" b="0" i="1" dirty="0" smtClean="0">
                              <a:latin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2600" dirty="0">
                  <a:latin typeface="Arial Rounded MT Bold" panose="020F0704030504030204" pitchFamily="34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2776078"/>
                <a:ext cx="1371600" cy="8440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11545" y="4114799"/>
            <a:ext cx="1600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Rounded MT Bold" panose="020F0704030504030204" pitchFamily="34" charset="0"/>
              </a:rPr>
              <a:t>Compared to Scale Factor: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676400" y="2801778"/>
            <a:ext cx="0" cy="26084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031673" y="2720402"/>
            <a:ext cx="0" cy="26632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477000" y="2720403"/>
            <a:ext cx="0" cy="261359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2037773" y="4255450"/>
                <a:ext cx="1371600" cy="844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60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dirty="0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600" b="0" i="1" dirty="0" smtClean="0"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en-US" sz="2600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dirty="0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600" b="0" i="1" dirty="0" smtClean="0">
                              <a:latin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2600" dirty="0">
                  <a:latin typeface="Arial Rounded MT Bold" panose="020F0704030504030204" pitchFamily="34" charset="0"/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7773" y="4255450"/>
                <a:ext cx="1371600" cy="8440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4486564" y="4260780"/>
                <a:ext cx="1371600" cy="916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60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dirty="0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600" b="0" i="1" dirty="0" smtClean="0"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en-US" sz="2600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b="0" i="1" dirty="0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600" b="0" i="1" dirty="0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600" b="0" i="1" dirty="0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2600" b="0" i="1" dirty="0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600" b="0" i="1" dirty="0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600" b="0" i="1" dirty="0" smtClean="0">
                                  <a:latin typeface="Cambria Math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sz="2600" b="0" i="1" dirty="0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600" dirty="0">
                  <a:latin typeface="Arial Rounded MT Bold" panose="020F0704030504030204" pitchFamily="34" charset="0"/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6564" y="4260780"/>
                <a:ext cx="1371600" cy="91698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6858000" y="4297232"/>
                <a:ext cx="1371600" cy="916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60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dirty="0" smtClean="0"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en-US" sz="2600" b="0" i="1" dirty="0" smtClean="0"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en-US" sz="2600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b="0" i="1" dirty="0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600" b="0" i="1" dirty="0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600" b="0" i="1" dirty="0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2600" b="0" i="1" dirty="0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600" b="0" i="1" dirty="0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600" b="0" i="1" dirty="0" smtClean="0">
                                  <a:latin typeface="Cambria Math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sz="2600" b="0" i="1" dirty="0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600" dirty="0">
                  <a:latin typeface="Arial Rounded MT Bold" panose="020F0704030504030204" pitchFamily="34" charset="0"/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4297232"/>
                <a:ext cx="1371600" cy="91698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685800" y="5638800"/>
            <a:ext cx="7370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 Rounded MT Bold" panose="020F0704030504030204" pitchFamily="34" charset="0"/>
              </a:rPr>
              <a:t>Can you see the relationship between the original scale factor and the scale factors for the base perimeter, lateral area, and volume?</a:t>
            </a:r>
          </a:p>
        </p:txBody>
      </p:sp>
    </p:spTree>
    <p:extLst>
      <p:ext uri="{BB962C8B-B14F-4D97-AF65-F5344CB8AC3E}">
        <p14:creationId xmlns:p14="http://schemas.microsoft.com/office/powerpoint/2010/main" val="172710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8" grpId="0"/>
      <p:bldP spid="19" grpId="0"/>
      <p:bldP spid="20" grpId="0"/>
      <p:bldP spid="2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1406</TotalTime>
  <Words>1421</Words>
  <Application>Microsoft Office PowerPoint</Application>
  <PresentationFormat>On-screen Show (4:3)</PresentationFormat>
  <Paragraphs>200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Clarity</vt:lpstr>
      <vt:lpstr>Geometry Unit 11</vt:lpstr>
      <vt:lpstr>Warm-up</vt:lpstr>
      <vt:lpstr>Area and Volumes of Similar Solids</vt:lpstr>
      <vt:lpstr>Recall: Similar Polygons</vt:lpstr>
      <vt:lpstr>Similar Solids</vt:lpstr>
      <vt:lpstr>Checking for Similarity</vt:lpstr>
      <vt:lpstr>Examples of Similar Solids</vt:lpstr>
      <vt:lpstr>Examining Similarity</vt:lpstr>
      <vt:lpstr>Comparing the Scale Factors</vt:lpstr>
      <vt:lpstr>Examining Similarity</vt:lpstr>
      <vt:lpstr>Comparing the Scale Factors</vt:lpstr>
      <vt:lpstr>Theorem for Similar Solids</vt:lpstr>
      <vt:lpstr>Practice</vt:lpstr>
      <vt:lpstr>Practice</vt:lpstr>
      <vt:lpstr>Practice</vt:lpstr>
      <vt:lpstr>Practice</vt:lpstr>
      <vt:lpstr>Group Practice</vt:lpstr>
      <vt:lpstr>Group Practice</vt:lpstr>
      <vt:lpstr>Group Practice</vt:lpstr>
      <vt:lpstr>Group Practice</vt:lpstr>
    </vt:vector>
  </TitlesOfParts>
  <Company>TUSD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Unit 11</dc:title>
  <dc:creator>David Leon</dc:creator>
  <cp:lastModifiedBy>David Leon</cp:lastModifiedBy>
  <cp:revision>64</cp:revision>
  <dcterms:created xsi:type="dcterms:W3CDTF">2016-03-30T22:13:36Z</dcterms:created>
  <dcterms:modified xsi:type="dcterms:W3CDTF">2016-04-17T23:05:09Z</dcterms:modified>
</cp:coreProperties>
</file>