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A718F-8A5E-4837-B287-21A531F93C26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F7523-4816-423E-8A62-17E90EE16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0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014BFE3-39A0-4D16-B597-DB77D5CDCE7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D277E34-79CD-4399-8F49-1FFEE663AD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Properties of Parallelograms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</p:spPr>
            <p:txBody>
              <a:bodyPr/>
              <a:lstStyle/>
              <a:p>
                <a:r>
                  <a:rPr lang="en-US" dirty="0" smtClean="0"/>
                  <a:t>Using the properties given by the previous theorems, find the values in the given parallelograms.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Answer: </a:t>
                </a:r>
                <a:endParaRPr lang="en-US" dirty="0"/>
              </a:p>
              <a:p>
                <a:pPr marL="11430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?=110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971800"/>
            <a:ext cx="425964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0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</p:spPr>
            <p:txBody>
              <a:bodyPr/>
              <a:lstStyle/>
              <a:p>
                <a:r>
                  <a:rPr lang="en-US" dirty="0" smtClean="0"/>
                  <a:t>Using the properties given by the previous theorems, find the values in the given parallelograms.</a:t>
                </a:r>
              </a:p>
              <a:p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Answer:   </a:t>
                </a: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?=23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895600"/>
            <a:ext cx="4038600" cy="283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</p:spPr>
            <p:txBody>
              <a:bodyPr/>
              <a:lstStyle/>
              <a:p>
                <a:r>
                  <a:rPr lang="en-US" dirty="0" smtClean="0"/>
                  <a:t>Using the properties given by the previous theorems, find the values in the given parallelograms.</a:t>
                </a:r>
              </a:p>
              <a:p>
                <a:pPr marL="11430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𝑅𝑇</m:t>
                      </m:r>
                      <m:r>
                        <a:rPr lang="en-US" b="0" i="1" smtClean="0">
                          <a:latin typeface="Cambria Math"/>
                        </a:rPr>
                        <m:t>=19</m:t>
                      </m:r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𝑅𝑃</m:t>
                    </m:r>
                  </m:oMath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Answer</a:t>
                </a:r>
                <a:r>
                  <a:rPr lang="en-US" dirty="0" smtClean="0"/>
                  <a:t>: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𝑅𝑃</m:t>
                      </m:r>
                      <m:r>
                        <a:rPr lang="en-US" b="0" i="1" smtClean="0">
                          <a:latin typeface="Cambria Math"/>
                        </a:rPr>
                        <m:t>=38</m:t>
                      </m:r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743200"/>
            <a:ext cx="3886200" cy="313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2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</p:spPr>
            <p:txBody>
              <a:bodyPr/>
              <a:lstStyle/>
              <a:p>
                <a:r>
                  <a:rPr lang="en-US" dirty="0" smtClean="0"/>
                  <a:t>Using the properties given by the previous theorems, find the values in the given parallelograms.</a:t>
                </a:r>
              </a:p>
              <a:p>
                <a:pPr marL="11430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𝑀𝐾</m:t>
                      </m:r>
                      <m:r>
                        <a:rPr lang="en-US" b="0" i="1" smtClean="0">
                          <a:latin typeface="Cambria Math"/>
                        </a:rPr>
                        <m:t>=23</m:t>
                      </m:r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𝑌𝑀</m:t>
                    </m:r>
                  </m:oMath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Answer</a:t>
                </a:r>
                <a:r>
                  <a:rPr lang="en-US" dirty="0" smtClean="0"/>
                  <a:t>: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𝑌𝑀</m:t>
                      </m:r>
                      <m:r>
                        <a:rPr lang="en-US" b="0" i="1" smtClean="0">
                          <a:latin typeface="Cambria Math"/>
                        </a:rPr>
                        <m:t>=11.5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077" y="2843130"/>
            <a:ext cx="4236708" cy="256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2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</p:spPr>
            <p:txBody>
              <a:bodyPr/>
              <a:lstStyle/>
              <a:p>
                <a:r>
                  <a:rPr lang="en-US" dirty="0" smtClean="0"/>
                  <a:t>Using the properties given by the previous theorems, find the values in the given parallelograms.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Answer: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80+11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−10=180</m:t>
                      </m:r>
                    </m:oMath>
                  </m:oMathPara>
                </a14:m>
                <a:endParaRPr lang="en-US" b="0" dirty="0" smtClean="0"/>
              </a:p>
              <a:p>
                <a:pPr marL="11430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70+11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=180</m:t>
                      </m:r>
                    </m:oMath>
                  </m:oMathPara>
                </a14:m>
                <a:endParaRPr lang="en-US" b="0" dirty="0" smtClean="0"/>
              </a:p>
              <a:p>
                <a:pPr marL="11430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=110</m:t>
                      </m:r>
                    </m:oMath>
                  </m:oMathPara>
                </a14:m>
                <a:endParaRPr lang="en-US" b="0" dirty="0" smtClean="0"/>
              </a:p>
              <a:p>
                <a:pPr marL="11430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95600"/>
            <a:ext cx="4191000" cy="283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2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What’s a Quadrilateral?</a:t>
            </a:r>
          </a:p>
          <a:p>
            <a:pPr lvl="1"/>
            <a:r>
              <a:rPr lang="en-US" sz="2800" dirty="0" smtClean="0"/>
              <a:t>4 Sides</a:t>
            </a:r>
          </a:p>
          <a:p>
            <a:pPr lvl="1"/>
            <a:r>
              <a:rPr lang="en-US" sz="2800" dirty="0" smtClean="0"/>
              <a:t>4 Angles</a:t>
            </a:r>
          </a:p>
          <a:p>
            <a:pPr lvl="1"/>
            <a:r>
              <a:rPr lang="en-US" sz="2800" dirty="0" smtClean="0"/>
              <a:t>Examples: </a:t>
            </a:r>
          </a:p>
          <a:p>
            <a:pPr lvl="2"/>
            <a:r>
              <a:rPr lang="en-US" sz="2800" dirty="0" smtClean="0"/>
              <a:t>Squares</a:t>
            </a:r>
          </a:p>
          <a:p>
            <a:pPr lvl="2"/>
            <a:r>
              <a:rPr lang="en-US" sz="2800" dirty="0" smtClean="0"/>
              <a:t>Rectangle</a:t>
            </a:r>
          </a:p>
          <a:p>
            <a:pPr lvl="2"/>
            <a:r>
              <a:rPr lang="en-US" sz="2800" dirty="0" smtClean="0"/>
              <a:t>Trapezoid</a:t>
            </a:r>
          </a:p>
          <a:p>
            <a:pPr lvl="2"/>
            <a:r>
              <a:rPr lang="en-US" sz="2800" dirty="0" smtClean="0"/>
              <a:t>Rhombus</a:t>
            </a:r>
          </a:p>
          <a:p>
            <a:pPr lvl="2"/>
            <a:r>
              <a:rPr lang="en-US" sz="2800" b="1" dirty="0" smtClean="0"/>
              <a:t>Parallelogram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51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Content Objective</a:t>
            </a:r>
            <a:r>
              <a:rPr lang="en-US" sz="2800" dirty="0" smtClean="0"/>
              <a:t>: Students will be able to identify and use the properties of parallelograms to solve for variables.</a:t>
            </a:r>
          </a:p>
          <a:p>
            <a:endParaRPr lang="en-US" sz="2800" dirty="0"/>
          </a:p>
          <a:p>
            <a:r>
              <a:rPr lang="en-US" sz="2800" b="1" u="sng" dirty="0" smtClean="0"/>
              <a:t>Language Objective</a:t>
            </a:r>
            <a:r>
              <a:rPr lang="en-US" sz="2800" dirty="0" smtClean="0"/>
              <a:t>: Students will be able to write equations using the properties of parallelograms, using them to solve for variables.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45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Parallelogram </a:t>
            </a:r>
            <a:r>
              <a:rPr lang="en-US" dirty="0" smtClean="0"/>
              <a:t>(    ) is a quadrilateral with both pairs of opposite sides parallel.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The following theorems state some common properties of parallelograms…</a:t>
            </a:r>
          </a:p>
          <a:p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3276600" y="1929442"/>
            <a:ext cx="304800" cy="152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133600" y="2888862"/>
            <a:ext cx="3548598" cy="1369712"/>
            <a:chOff x="2119223" y="2992355"/>
            <a:chExt cx="3548598" cy="1369712"/>
          </a:xfrm>
        </p:grpSpPr>
        <p:sp>
          <p:nvSpPr>
            <p:cNvPr id="5" name="Parallelogram 4"/>
            <p:cNvSpPr/>
            <p:nvPr/>
          </p:nvSpPr>
          <p:spPr>
            <a:xfrm>
              <a:off x="2119223" y="3048000"/>
              <a:ext cx="3519577" cy="1219200"/>
            </a:xfrm>
            <a:prstGeom prst="parallelogram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132766">
              <a:off x="2180779" y="3382611"/>
              <a:ext cx="224500" cy="24204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132766">
              <a:off x="2158096" y="3784920"/>
              <a:ext cx="224500" cy="24204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132766">
              <a:off x="5443321" y="3461946"/>
              <a:ext cx="224500" cy="24204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132766">
              <a:off x="5304979" y="3836677"/>
              <a:ext cx="224500" cy="24204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5693961">
              <a:off x="4052437" y="2868764"/>
              <a:ext cx="189734" cy="436916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5693961">
              <a:off x="3753313" y="4048742"/>
              <a:ext cx="189734" cy="436916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8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5-1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52600"/>
                <a:ext cx="8763000" cy="4953000"/>
              </a:xfrm>
            </p:spPr>
            <p:txBody>
              <a:bodyPr/>
              <a:lstStyle/>
              <a:p>
                <a:r>
                  <a:rPr lang="en-US" sz="2000" b="1" u="sng" dirty="0" smtClean="0"/>
                  <a:t>Theorem 5-1:</a:t>
                </a:r>
                <a:r>
                  <a:rPr lang="en-US" sz="2000" b="1" dirty="0" smtClean="0"/>
                  <a:t> </a:t>
                </a:r>
                <a:r>
                  <a:rPr lang="en-US" sz="2000" dirty="0" smtClean="0"/>
                  <a:t>Opposite sides of a parallelogram are congruent.</a:t>
                </a:r>
              </a:p>
              <a:p>
                <a:endParaRPr lang="en-US" b="1" u="sng" dirty="0" smtClean="0"/>
              </a:p>
              <a:p>
                <a:pPr lvl="1"/>
                <a:endParaRPr lang="en-US" b="1" u="sng" dirty="0"/>
              </a:p>
              <a:p>
                <a:endParaRPr lang="en-US" b="1" u="sng" dirty="0" smtClean="0"/>
              </a:p>
              <a:p>
                <a:endParaRPr lang="en-US" b="1" u="sng" dirty="0"/>
              </a:p>
              <a:p>
                <a:endParaRPr lang="en-US" b="1" u="sng" dirty="0" smtClean="0"/>
              </a:p>
              <a:p>
                <a:pPr marL="114300" indent="0">
                  <a:buNone/>
                </a:pPr>
                <a:endParaRPr lang="en-US" sz="2000" b="1" u="sng" dirty="0" smtClean="0"/>
              </a:p>
              <a:p>
                <a:pPr marL="114300" indent="0">
                  <a:buNone/>
                </a:pPr>
                <a:r>
                  <a:rPr lang="en-US" sz="2000" b="1" u="sng" dirty="0" smtClean="0"/>
                  <a:t>Plan for Proof:</a:t>
                </a:r>
                <a:endParaRPr lang="en-US" sz="2000" dirty="0" smtClean="0"/>
              </a:p>
              <a:p>
                <a:r>
                  <a:rPr lang="en-US" sz="2000" dirty="0" smtClean="0"/>
                  <a:t>You will have to draw a line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𝐸𝐺</m:t>
                        </m:r>
                      </m:e>
                    </m:acc>
                  </m:oMath>
                </a14:m>
                <a:r>
                  <a:rPr lang="en-US" sz="2000" dirty="0" smtClean="0"/>
                  <a:t> to form triangles with corresponding sides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𝐻𝐺</m:t>
                        </m:r>
                      </m:e>
                    </m:acc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𝐸𝐻</m:t>
                        </m:r>
                      </m:e>
                    </m:acc>
                  </m:oMath>
                </a14:m>
                <a:r>
                  <a:rPr lang="en-US" sz="2000" dirty="0" smtClean="0"/>
                  <a:t>, which will be congruent by               .</a:t>
                </a:r>
              </a:p>
              <a:p>
                <a:r>
                  <a:rPr lang="en-US" sz="2000" dirty="0" smtClean="0"/>
                  <a:t>Use the pairs of alt. int. &lt;‘s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&lt;1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and</m:t>
                    </m:r>
                    <m:r>
                      <a:rPr lang="en-US" sz="2000" b="0" i="1" smtClean="0">
                        <a:latin typeface="Cambria Math"/>
                      </a:rPr>
                      <m:t> &lt;2, &lt;3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and</m:t>
                    </m:r>
                    <m:r>
                      <a:rPr lang="en-US" sz="2000" b="0" i="1" smtClean="0">
                        <a:latin typeface="Cambria Math"/>
                      </a:rPr>
                      <m:t>&lt;4</m:t>
                    </m:r>
                  </m:oMath>
                </a14:m>
                <a:r>
                  <a:rPr lang="en-US" sz="2000" dirty="0" smtClean="0"/>
                  <a:t> to prove that the triangles congruent by ______.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52600"/>
                <a:ext cx="8763000" cy="4953000"/>
              </a:xfrm>
              <a:blipFill rotWithShape="1">
                <a:blip r:embed="rId2"/>
                <a:stretch>
                  <a:fillRect t="-616" r="-1183" b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arallelogram 4"/>
          <p:cNvSpPr/>
          <p:nvPr/>
        </p:nvSpPr>
        <p:spPr>
          <a:xfrm>
            <a:off x="2133600" y="2944507"/>
            <a:ext cx="3519577" cy="12192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3554107"/>
            <a:ext cx="3048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48377" y="3554107"/>
            <a:ext cx="3048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33800" y="2819400"/>
            <a:ext cx="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0" y="2819400"/>
            <a:ext cx="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05200" y="3978239"/>
            <a:ext cx="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03608" y="3962400"/>
            <a:ext cx="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45898" y="266253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4036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99494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21547" y="27409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</a:t>
            </a:r>
            <a:endParaRPr lang="en-US" sz="2400" b="1" dirty="0"/>
          </a:p>
        </p:txBody>
      </p:sp>
      <p:cxnSp>
        <p:nvCxnSpPr>
          <p:cNvPr id="29" name="Straight Connector 28"/>
          <p:cNvCxnSpPr>
            <a:endCxn id="26" idx="1"/>
          </p:cNvCxnSpPr>
          <p:nvPr/>
        </p:nvCxnSpPr>
        <p:spPr>
          <a:xfrm flipV="1">
            <a:off x="2133600" y="2971800"/>
            <a:ext cx="3487947" cy="119190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57800" y="3090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291685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4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69781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95600" y="384552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61969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CPCTC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505200" y="6229290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699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7" grpId="0"/>
      <p:bldP spid="28" grpId="0"/>
      <p:bldP spid="4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5-2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r>
              <a:rPr lang="en-US" sz="2000" b="1" u="sng" dirty="0" smtClean="0"/>
              <a:t>Theorem 5-2:</a:t>
            </a:r>
            <a:r>
              <a:rPr lang="en-US" sz="2000" dirty="0" smtClean="0"/>
              <a:t> Opposite angles of a parallelogram are congruent.</a:t>
            </a:r>
          </a:p>
          <a:p>
            <a:endParaRPr lang="en-US" b="1" u="sng" dirty="0"/>
          </a:p>
          <a:p>
            <a:endParaRPr lang="en-US" b="1" u="sng" dirty="0" smtClean="0"/>
          </a:p>
          <a:p>
            <a:endParaRPr lang="en-US" b="1" u="sng" dirty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sz="2000" b="1" u="sng" dirty="0" smtClean="0"/>
          </a:p>
          <a:p>
            <a:r>
              <a:rPr lang="en-US" sz="2000" b="1" u="sng" dirty="0" smtClean="0"/>
              <a:t>Added Information:</a:t>
            </a:r>
            <a:r>
              <a:rPr lang="en-US" sz="2000" dirty="0" smtClean="0"/>
              <a:t> The consecutive angles (angles that are next to each other in the diagram) are _______________.</a:t>
            </a:r>
          </a:p>
          <a:p>
            <a:pPr marL="114300" indent="0" algn="ctr">
              <a:buNone/>
            </a:pPr>
            <a:endParaRPr lang="en-US" sz="2000" b="1" dirty="0" smtClean="0"/>
          </a:p>
          <a:p>
            <a:pPr marL="114300" indent="0" algn="ctr">
              <a:buNone/>
            </a:pPr>
            <a:r>
              <a:rPr lang="en-US" b="1" dirty="0" smtClean="0"/>
              <a:t>*No Proofs for these*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28800" y="2586821"/>
            <a:ext cx="4249947" cy="1913444"/>
            <a:chOff x="1828800" y="2586821"/>
            <a:chExt cx="4249947" cy="1913444"/>
          </a:xfrm>
        </p:grpSpPr>
        <p:sp>
          <p:nvSpPr>
            <p:cNvPr id="5" name="TextBox 4"/>
            <p:cNvSpPr txBox="1"/>
            <p:nvPr/>
          </p:nvSpPr>
          <p:spPr>
            <a:xfrm>
              <a:off x="2045898" y="266253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en-US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8800" y="40363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</a:t>
              </a:r>
              <a:endParaRPr lang="en-US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99494" y="4038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1547" y="27409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G</a:t>
              </a:r>
              <a:endParaRPr lang="en-US" sz="2400" b="1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871213" y="2586821"/>
              <a:ext cx="3988998" cy="1836346"/>
              <a:chOff x="1905000" y="2552767"/>
              <a:chExt cx="3988998" cy="1836346"/>
            </a:xfrm>
          </p:grpSpPr>
          <p:sp>
            <p:nvSpPr>
              <p:cNvPr id="4" name="Parallelogram 3"/>
              <p:cNvSpPr/>
              <p:nvPr/>
            </p:nvSpPr>
            <p:spPr>
              <a:xfrm>
                <a:off x="2119223" y="2881246"/>
                <a:ext cx="3519577" cy="1219200"/>
              </a:xfrm>
              <a:prstGeom prst="parallelogram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1905000" y="3810000"/>
                <a:ext cx="544902" cy="442846"/>
              </a:xfrm>
              <a:prstGeom prst="arc">
                <a:avLst>
                  <a:gd name="adj1" fmla="val 16200000"/>
                  <a:gd name="adj2" fmla="val 10541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11431277">
                <a:off x="5349096" y="2788431"/>
                <a:ext cx="544902" cy="442846"/>
              </a:xfrm>
              <a:prstGeom prst="arc">
                <a:avLst>
                  <a:gd name="adj1" fmla="val 16200000"/>
                  <a:gd name="adj2" fmla="val 10541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6079281">
                <a:off x="2177450" y="2603795"/>
                <a:ext cx="544902" cy="442846"/>
              </a:xfrm>
              <a:prstGeom prst="arc">
                <a:avLst>
                  <a:gd name="adj1" fmla="val 16200000"/>
                  <a:gd name="adj2" fmla="val 214284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16475438">
                <a:off x="5106165" y="3878992"/>
                <a:ext cx="580232" cy="440010"/>
              </a:xfrm>
              <a:prstGeom prst="arc">
                <a:avLst>
                  <a:gd name="adj1" fmla="val 16200000"/>
                  <a:gd name="adj2" fmla="val 2142843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 rot="6079281">
                <a:off x="2202804" y="2645688"/>
                <a:ext cx="575964" cy="583859"/>
              </a:xfrm>
              <a:prstGeom prst="arc">
                <a:avLst>
                  <a:gd name="adj1" fmla="val 14042365"/>
                  <a:gd name="adj2" fmla="val 878535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c 13"/>
              <p:cNvSpPr/>
              <p:nvPr/>
            </p:nvSpPr>
            <p:spPr>
              <a:xfrm rot="17348305">
                <a:off x="5002973" y="3638930"/>
                <a:ext cx="597784" cy="520987"/>
              </a:xfrm>
              <a:prstGeom prst="arc">
                <a:avLst>
                  <a:gd name="adj1" fmla="val 12735012"/>
                  <a:gd name="adj2" fmla="val 878535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4419600" y="5010090"/>
            <a:ext cx="207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Supplementary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11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5-3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Theorem 5-3:</a:t>
            </a:r>
            <a:r>
              <a:rPr lang="en-US" sz="2000" dirty="0" smtClean="0"/>
              <a:t> Diagonals of a parallelogram bisect each other.</a:t>
            </a:r>
          </a:p>
          <a:p>
            <a:endParaRPr lang="en-US" sz="2000" b="1" u="sng" dirty="0" smtClean="0"/>
          </a:p>
          <a:p>
            <a:endParaRPr lang="en-US" sz="2000" b="1" u="sng" dirty="0"/>
          </a:p>
          <a:p>
            <a:r>
              <a:rPr lang="en-US" sz="2000" b="1" u="sng" dirty="0" smtClean="0"/>
              <a:t>Added Vocab:</a:t>
            </a:r>
            <a:r>
              <a:rPr lang="en-US" sz="2000" dirty="0" smtClean="0"/>
              <a:t> A </a:t>
            </a:r>
            <a:r>
              <a:rPr lang="en-US" sz="2000" b="1" dirty="0" smtClean="0"/>
              <a:t>Diagonal</a:t>
            </a:r>
            <a:r>
              <a:rPr lang="en-US" sz="2000" dirty="0" smtClean="0"/>
              <a:t> is a line that connects each angle in a quadrilateral to the angle ______  from it.</a:t>
            </a:r>
            <a:endParaRPr lang="en-US" sz="2000" b="1" u="sng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60275" y="3702834"/>
            <a:ext cx="4249947" cy="1837731"/>
            <a:chOff x="2057400" y="3805534"/>
            <a:chExt cx="4249947" cy="1837731"/>
          </a:xfrm>
        </p:grpSpPr>
        <p:sp>
          <p:nvSpPr>
            <p:cNvPr id="4" name="TextBox 3"/>
            <p:cNvSpPr txBox="1"/>
            <p:nvPr/>
          </p:nvSpPr>
          <p:spPr>
            <a:xfrm>
              <a:off x="2274498" y="380553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en-US" sz="24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51793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</a:t>
              </a:r>
              <a:endParaRPr lang="en-US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28094" y="5181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en-US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50147" y="38839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G</a:t>
              </a:r>
              <a:endParaRPr lang="en-US" sz="2400" b="1" dirty="0"/>
            </a:p>
          </p:txBody>
        </p:sp>
        <p:sp>
          <p:nvSpPr>
            <p:cNvPr id="8" name="Parallelogram 7"/>
            <p:cNvSpPr/>
            <p:nvPr/>
          </p:nvSpPr>
          <p:spPr>
            <a:xfrm>
              <a:off x="2330570" y="4100446"/>
              <a:ext cx="3519577" cy="1219200"/>
            </a:xfrm>
            <a:prstGeom prst="parallelogram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692160" y="4114800"/>
              <a:ext cx="2835934" cy="120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330570" y="4114800"/>
              <a:ext cx="3519577" cy="120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95800" y="4491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J</a:t>
              </a:r>
              <a:endParaRPr lang="en-US" sz="24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657600" y="3126509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Across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352800" y="4242932"/>
            <a:ext cx="76200" cy="14570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733048" y="4848083"/>
            <a:ext cx="76200" cy="14570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4876800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24200" y="4848083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79675" y="4251525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65700" y="4237916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1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5-3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839200" cy="4800600"/>
              </a:xfrm>
            </p:spPr>
            <p:txBody>
              <a:bodyPr/>
              <a:lstStyle/>
              <a:p>
                <a:pPr marL="114300" indent="0">
                  <a:buNone/>
                </a:pPr>
                <a:endParaRPr lang="en-US" b="1" u="sng" dirty="0" smtClean="0"/>
              </a:p>
              <a:p>
                <a:pPr marL="114300" indent="0">
                  <a:buNone/>
                </a:pPr>
                <a:endParaRPr lang="en-US" b="1" u="sng" dirty="0"/>
              </a:p>
              <a:p>
                <a:pPr marL="114300" indent="0">
                  <a:buNone/>
                </a:pPr>
                <a:endParaRPr lang="en-US" b="1" u="sng" dirty="0" smtClean="0"/>
              </a:p>
              <a:p>
                <a:pPr marL="114300" indent="0">
                  <a:buNone/>
                </a:pPr>
                <a:endParaRPr lang="en-US" b="1" u="sng" dirty="0"/>
              </a:p>
              <a:p>
                <a:pPr marL="114300" indent="0">
                  <a:buNone/>
                </a:pPr>
                <a:endParaRPr lang="en-US" sz="2000" b="1" u="sng" dirty="0" smtClean="0"/>
              </a:p>
              <a:p>
                <a:pPr marL="114300" indent="0">
                  <a:buNone/>
                </a:pPr>
                <a:r>
                  <a:rPr lang="en-US" sz="2000" b="1" u="sng" dirty="0" smtClean="0"/>
                  <a:t>Plan for Proof: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You can prove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𝐸𝐽</m:t>
                        </m:r>
                      </m:e>
                    </m:acc>
                    <m:r>
                      <a:rPr lang="en-US" sz="2000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𝐺𝐽</m:t>
                        </m:r>
                      </m:e>
                    </m:acc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𝐹𝐽</m:t>
                        </m:r>
                      </m:e>
                    </m:acc>
                    <m:r>
                      <a:rPr lang="en-US" sz="200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𝐻𝐽</m:t>
                        </m:r>
                      </m:e>
                    </m:acc>
                  </m:oMath>
                </a14:m>
                <a:r>
                  <a:rPr lang="en-US" sz="2000" dirty="0" smtClean="0"/>
                  <a:t> by using _________.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𝐸𝐹</m:t>
                        </m:r>
                      </m:e>
                    </m:acc>
                    <m:r>
                      <a:rPr lang="en-US" sz="200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𝐻𝐺</m:t>
                        </m:r>
                      </m:e>
                    </m:acc>
                  </m:oMath>
                </a14:m>
                <a:r>
                  <a:rPr lang="en-US" sz="2000" dirty="0" smtClean="0"/>
                  <a:t> from theorem 5-1, you can show that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𝐸𝐽𝐹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𝐺𝐽𝐻</m:t>
                    </m:r>
                  </m:oMath>
                </a14:m>
                <a:r>
                  <a:rPr lang="en-US" sz="2000" dirty="0" smtClean="0"/>
                  <a:t> by _____.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839200" cy="4800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052999" y="1839251"/>
            <a:ext cx="4249947" cy="1837731"/>
            <a:chOff x="2064850" y="1524000"/>
            <a:chExt cx="4249947" cy="1837731"/>
          </a:xfrm>
        </p:grpSpPr>
        <p:grpSp>
          <p:nvGrpSpPr>
            <p:cNvPr id="17" name="Group 16"/>
            <p:cNvGrpSpPr/>
            <p:nvPr/>
          </p:nvGrpSpPr>
          <p:grpSpPr>
            <a:xfrm>
              <a:off x="2064850" y="1524000"/>
              <a:ext cx="4249947" cy="1837731"/>
              <a:chOff x="2057400" y="3805534"/>
              <a:chExt cx="4249947" cy="183773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2274498" y="3805534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H</a:t>
                </a:r>
                <a:endParaRPr lang="en-US" sz="2400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57400" y="51793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E</a:t>
                </a:r>
                <a:endParaRPr lang="en-US" sz="2400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28094" y="51816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</a:t>
                </a:r>
                <a:endParaRPr lang="en-US" sz="24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850147" y="38839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G</a:t>
                </a:r>
                <a:endParaRPr lang="en-US" sz="2400" b="1" dirty="0"/>
              </a:p>
            </p:txBody>
          </p:sp>
          <p:sp>
            <p:nvSpPr>
              <p:cNvPr id="22" name="Parallelogram 21"/>
              <p:cNvSpPr/>
              <p:nvPr/>
            </p:nvSpPr>
            <p:spPr>
              <a:xfrm>
                <a:off x="2330570" y="4100446"/>
                <a:ext cx="3519577" cy="1219200"/>
              </a:xfrm>
              <a:prstGeom prst="parallelogram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692160" y="4114800"/>
                <a:ext cx="2835934" cy="12048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330570" y="4114800"/>
                <a:ext cx="3519577" cy="12048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495800" y="4491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J</a:t>
                </a:r>
                <a:endParaRPr lang="en-US" sz="2400" b="1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052574" y="1754832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1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88673" y="276418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4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51978" y="2785646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2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40166" y="175819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3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629400" y="41910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CPCTC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4953000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ASA</a:t>
            </a:r>
            <a:endParaRPr lang="en-US" sz="2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352800" y="2362200"/>
            <a:ext cx="76200" cy="14570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24400" y="2978497"/>
            <a:ext cx="76200" cy="14570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00400" y="2971800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352800" y="2895600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45879" y="2435067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10499" y="2396864"/>
            <a:ext cx="76200" cy="1557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75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</p:spPr>
            <p:txBody>
              <a:bodyPr/>
              <a:lstStyle/>
              <a:p>
                <a:r>
                  <a:rPr lang="en-US" dirty="0" smtClean="0"/>
                  <a:t>Using the properties given by the previous theorems, find the values in the given parallelograms.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Answer: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?=135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763000" cy="4800600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819400"/>
            <a:ext cx="5681933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1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1144</TotalTime>
  <Words>514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Geometry Unit 6</vt:lpstr>
      <vt:lpstr>Warm-up</vt:lpstr>
      <vt:lpstr>Properties of Parallelograms</vt:lpstr>
      <vt:lpstr>About Parallelograms</vt:lpstr>
      <vt:lpstr>Theorem 5-1</vt:lpstr>
      <vt:lpstr>Theorem 5-2</vt:lpstr>
      <vt:lpstr>Theorem 5-3</vt:lpstr>
      <vt:lpstr>Theorem 5-3 Cont.</vt:lpstr>
      <vt:lpstr>Practice with the Properties</vt:lpstr>
      <vt:lpstr>Practice with the Properties</vt:lpstr>
      <vt:lpstr>Practice with the Properties</vt:lpstr>
      <vt:lpstr>Practice with the Properties</vt:lpstr>
      <vt:lpstr>Practice with the Properties</vt:lpstr>
      <vt:lpstr>Practice with the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6</dc:title>
  <dc:creator>David Leon</dc:creator>
  <cp:lastModifiedBy>David Leon</cp:lastModifiedBy>
  <cp:revision>34</cp:revision>
  <dcterms:created xsi:type="dcterms:W3CDTF">2015-11-24T06:29:08Z</dcterms:created>
  <dcterms:modified xsi:type="dcterms:W3CDTF">2015-11-30T01:18:47Z</dcterms:modified>
</cp:coreProperties>
</file>