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1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77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466F-900E-4B8A-99ED-2E5371840ADC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AE67E8A-FC85-481C-989D-202ABEF91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466F-900E-4B8A-99ED-2E5371840ADC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7E8A-FC85-481C-989D-202ABEF91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466F-900E-4B8A-99ED-2E5371840ADC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7E8A-FC85-481C-989D-202ABEF91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466F-900E-4B8A-99ED-2E5371840ADC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7E8A-FC85-481C-989D-202ABEF91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466F-900E-4B8A-99ED-2E5371840ADC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67E8A-FC85-481C-989D-202ABEF91B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466F-900E-4B8A-99ED-2E5371840ADC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7E8A-FC85-481C-989D-202ABEF91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466F-900E-4B8A-99ED-2E5371840ADC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7E8A-FC85-481C-989D-202ABEF91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466F-900E-4B8A-99ED-2E5371840ADC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7E8A-FC85-481C-989D-202ABEF91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466F-900E-4B8A-99ED-2E5371840ADC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7E8A-FC85-481C-989D-202ABEF91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466F-900E-4B8A-99ED-2E5371840ADC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7E8A-FC85-481C-989D-202ABEF91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466F-900E-4B8A-99ED-2E5371840ADC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AE67E8A-FC85-481C-989D-202ABEF91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EA4466F-900E-4B8A-99ED-2E5371840ADC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AE67E8A-FC85-481C-989D-202ABEF91B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7772400" cy="2971800"/>
          </a:xfrm>
        </p:spPr>
        <p:txBody>
          <a:bodyPr/>
          <a:lstStyle/>
          <a:p>
            <a:r>
              <a:rPr lang="en-US" sz="4000" dirty="0" smtClean="0"/>
              <a:t>Geometry Unit 6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971800"/>
            <a:ext cx="8229600" cy="91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Proving Quadrilaterals are parallelograms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56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533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638800"/>
          </a:xfrm>
        </p:spPr>
        <p:txBody>
          <a:bodyPr>
            <a:normAutofit/>
          </a:bodyPr>
          <a:lstStyle/>
          <a:p>
            <a:r>
              <a:rPr lang="en-US" b="0" dirty="0" smtClean="0"/>
              <a:t>Study the markings on each figure and decide whether the given quadrilateral is a parallelogram. If it is, state the definition or theorem that proves it.</a:t>
            </a:r>
            <a:endParaRPr lang="en-US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27432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Yes; The diagonals bisect each other.</a:t>
            </a:r>
            <a:endParaRPr lang="en-US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733675"/>
            <a:ext cx="2771854" cy="234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05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533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638800"/>
          </a:xfrm>
        </p:spPr>
        <p:txBody>
          <a:bodyPr>
            <a:normAutofit/>
          </a:bodyPr>
          <a:lstStyle/>
          <a:p>
            <a:r>
              <a:rPr lang="en-US" b="0" dirty="0" smtClean="0"/>
              <a:t>Study the markings on each figure and decide whether the given quadrilateral is a parallelogram. If it is, state the definition or theorem that proves it.</a:t>
            </a:r>
            <a:endParaRPr lang="en-US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27432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Yes; Both pairs of opposite sides are congruent.</a:t>
            </a:r>
            <a:endParaRPr lang="en-US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743199"/>
            <a:ext cx="2728996" cy="205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05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533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638800"/>
          </a:xfrm>
        </p:spPr>
        <p:txBody>
          <a:bodyPr>
            <a:normAutofit/>
          </a:bodyPr>
          <a:lstStyle/>
          <a:p>
            <a:r>
              <a:rPr lang="en-US" b="0" dirty="0" smtClean="0"/>
              <a:t>Study the markings on each figure and decide whether the given quadrilateral is a parallelogram. If it is, state the definition or theorem that proves it.</a:t>
            </a:r>
            <a:endParaRPr lang="en-US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27432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No; The pairs of parallel and congruent sides are not the same.</a:t>
            </a:r>
            <a:endParaRPr lang="en-US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768230"/>
            <a:ext cx="3505200" cy="249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8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533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638800"/>
          </a:xfrm>
        </p:spPr>
        <p:txBody>
          <a:bodyPr>
            <a:normAutofit/>
          </a:bodyPr>
          <a:lstStyle/>
          <a:p>
            <a:r>
              <a:rPr lang="en-US" b="0" dirty="0" smtClean="0"/>
              <a:t>Study the markings on each figure and decide whether the given quadrilateral is a parallelogram. If it is, state the definition or theorem that proves it.</a:t>
            </a:r>
            <a:endParaRPr lang="en-US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27432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Yes; Both pairs of opposite angles are congruent.</a:t>
            </a:r>
            <a:endParaRPr lang="en-US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3105100"/>
            <a:ext cx="3519461" cy="17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8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533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638800"/>
          </a:xfrm>
        </p:spPr>
        <p:txBody>
          <a:bodyPr>
            <a:normAutofit/>
          </a:bodyPr>
          <a:lstStyle/>
          <a:p>
            <a:r>
              <a:rPr lang="en-US" b="0" dirty="0" smtClean="0"/>
              <a:t>Study the markings on each figure and decide whether the given quadrilateral is a parallelogram. If it is, state the definition or theorem that proves it.</a:t>
            </a:r>
            <a:endParaRPr lang="en-US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2453015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Based off the markings…NO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733675"/>
            <a:ext cx="3409951" cy="22572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32766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you work some things out…YES</a:t>
            </a:r>
          </a:p>
        </p:txBody>
      </p:sp>
    </p:spTree>
    <p:extLst>
      <p:ext uri="{BB962C8B-B14F-4D97-AF65-F5344CB8AC3E}">
        <p14:creationId xmlns:p14="http://schemas.microsoft.com/office/powerpoint/2010/main" val="123078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533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5-5 – Proof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599" y="1066800"/>
                <a:ext cx="8599709" cy="5766334"/>
              </a:xfrm>
            </p:spPr>
            <p:txBody>
              <a:bodyPr>
                <a:normAutofit/>
              </a:bodyPr>
              <a:lstStyle/>
              <a:p>
                <a:r>
                  <a:rPr lang="en-US" b="0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 smtClean="0"/>
                  <a:t>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 // </m:t>
                    </m:r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Prove: Quad ABCD is a    . </a:t>
                </a:r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599" y="1066800"/>
                <a:ext cx="8599709" cy="5766334"/>
              </a:xfrm>
              <a:blipFill rotWithShape="1">
                <a:blip r:embed="rId2"/>
                <a:stretch>
                  <a:fillRect l="-567" t="-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5711962" y="511414"/>
            <a:ext cx="3472750" cy="2046737"/>
            <a:chOff x="4533178" y="2009745"/>
            <a:chExt cx="3902015" cy="2046737"/>
          </a:xfrm>
        </p:grpSpPr>
        <p:grpSp>
          <p:nvGrpSpPr>
            <p:cNvPr id="4" name="Group 3"/>
            <p:cNvGrpSpPr/>
            <p:nvPr/>
          </p:nvGrpSpPr>
          <p:grpSpPr>
            <a:xfrm>
              <a:off x="4533178" y="2009745"/>
              <a:ext cx="3902015" cy="2046737"/>
              <a:chOff x="4708585" y="2696773"/>
              <a:chExt cx="3902015" cy="2046737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708585" y="2696773"/>
                <a:ext cx="3902015" cy="2046737"/>
                <a:chOff x="4708585" y="2696773"/>
                <a:chExt cx="3902015" cy="2046737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5022011" y="3124200"/>
                  <a:ext cx="2971800" cy="1371600"/>
                  <a:chOff x="4724400" y="3810000"/>
                  <a:chExt cx="2971800" cy="1371600"/>
                </a:xfrm>
              </p:grpSpPr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724400" y="3810000"/>
                    <a:ext cx="609600" cy="1371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5334000" y="5181600"/>
                    <a:ext cx="23622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H="1" flipV="1">
                    <a:off x="7162800" y="3810000"/>
                    <a:ext cx="533400" cy="1371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724400" y="3810000"/>
                    <a:ext cx="24384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4708585" y="2771745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D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218871" y="2696773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C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181600" y="4343400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8001000" y="4295745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</p:grpSp>
          <p:cxnSp>
            <p:nvCxnSpPr>
              <p:cNvPr id="6" name="Straight Connector 5"/>
              <p:cNvCxnSpPr/>
              <p:nvPr/>
            </p:nvCxnSpPr>
            <p:spPr>
              <a:xfrm>
                <a:off x="6241211" y="2896828"/>
                <a:ext cx="0" cy="37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6705600" y="4266990"/>
                <a:ext cx="0" cy="37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Isosceles Triangle 20"/>
            <p:cNvSpPr/>
            <p:nvPr/>
          </p:nvSpPr>
          <p:spPr>
            <a:xfrm rot="5400000">
              <a:off x="6363468" y="2315736"/>
              <a:ext cx="304801" cy="242872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 rot="5400000">
              <a:off x="6758740" y="3674607"/>
              <a:ext cx="304801" cy="242872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Parallelogram 23"/>
          <p:cNvSpPr/>
          <p:nvPr/>
        </p:nvSpPr>
        <p:spPr>
          <a:xfrm>
            <a:off x="3733800" y="1671782"/>
            <a:ext cx="228600" cy="152400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656019" y="3276600"/>
            <a:ext cx="4116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a typeface="Cambria Math"/>
              </a:rPr>
              <a:t>2. Between any 2 pts., </a:t>
            </a:r>
            <a:r>
              <a:rPr lang="en-US" sz="2000" dirty="0" smtClean="0">
                <a:ea typeface="Cambria Math"/>
              </a:rPr>
              <a:t>there </a:t>
            </a:r>
            <a:r>
              <a:rPr lang="en-US" sz="2000" dirty="0" smtClean="0">
                <a:ea typeface="Cambria Math"/>
              </a:rPr>
              <a:t>exists exactly 1 line.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260849" y="2558151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20321" y="2895600"/>
                <a:ext cx="14994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Given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321" y="2895600"/>
                <a:ext cx="1499479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4472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8600" y="3352800"/>
                <a:ext cx="1780655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2.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Draw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352800"/>
                <a:ext cx="1780655" cy="400815"/>
              </a:xfrm>
              <a:prstGeom prst="rect">
                <a:avLst/>
              </a:prstGeom>
              <a:blipFill rotWithShape="1">
                <a:blip r:embed="rId4"/>
                <a:stretch>
                  <a:fillRect l="-3767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12743" y="2895600"/>
                <a:ext cx="3521057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1.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sz="2000" dirty="0" smtClean="0"/>
                  <a:t>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000" b="0" i="1" dirty="0" smtClean="0">
                        <a:latin typeface="Cambria Math"/>
                      </a:rPr>
                      <m:t> // </m:t>
                    </m:r>
                    <m:acc>
                      <m:accPr>
                        <m:chr m:val="̅"/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43" y="2895600"/>
                <a:ext cx="3521057" cy="400815"/>
              </a:xfrm>
              <a:prstGeom prst="rect">
                <a:avLst/>
              </a:prstGeom>
              <a:blipFill rotWithShape="1">
                <a:blip r:embed="rId5"/>
                <a:stretch>
                  <a:fillRect l="-1903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8600" y="3868005"/>
                <a:ext cx="3521057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3.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&lt;1≅ &lt;2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68005"/>
                <a:ext cx="3521057" cy="400815"/>
              </a:xfrm>
              <a:prstGeom prst="rect">
                <a:avLst/>
              </a:prstGeom>
              <a:blipFill rotWithShape="1">
                <a:blip r:embed="rId6"/>
                <a:stretch>
                  <a:fillRect l="-1906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657600" y="3962400"/>
                <a:ext cx="43068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3. If 2 // lines ACBAT, then alt. int. &lt;‘s are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962400"/>
                <a:ext cx="4306881" cy="707886"/>
              </a:xfrm>
              <a:prstGeom prst="rect">
                <a:avLst/>
              </a:prstGeom>
              <a:blipFill rotWithShape="1">
                <a:blip r:embed="rId7"/>
                <a:stretch>
                  <a:fillRect l="-1414" t="-3448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60850" y="4572000"/>
                <a:ext cx="1826722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4.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𝐴𝐶</m:t>
                        </m:r>
                      </m:e>
                    </m:acc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50" y="4572000"/>
                <a:ext cx="1826722" cy="400815"/>
              </a:xfrm>
              <a:prstGeom prst="rect">
                <a:avLst/>
              </a:prstGeom>
              <a:blipFill rotWithShape="1">
                <a:blip r:embed="rId8"/>
                <a:stretch>
                  <a:fillRect l="-3679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657600" y="4670285"/>
            <a:ext cx="3521057" cy="400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a typeface="Cambria Math"/>
              </a:rPr>
              <a:t>4</a:t>
            </a:r>
            <a:r>
              <a:rPr lang="en-US" sz="2000" dirty="0" smtClean="0">
                <a:ea typeface="Cambria Math"/>
              </a:rPr>
              <a:t>. Reflexive Property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87362" y="4988630"/>
                <a:ext cx="2532038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5.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𝐶𝐷𝐴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62" y="4988630"/>
                <a:ext cx="2532038" cy="400815"/>
              </a:xfrm>
              <a:prstGeom prst="rect">
                <a:avLst/>
              </a:prstGeom>
              <a:blipFill rotWithShape="1">
                <a:blip r:embed="rId9"/>
                <a:stretch>
                  <a:fillRect l="-2404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668959" y="4988317"/>
            <a:ext cx="2532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a typeface="Cambria Math"/>
              </a:rPr>
              <a:t>5. SAS Postulate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0849" y="5340205"/>
                <a:ext cx="25320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ea typeface="Cambria Math"/>
                  </a:rPr>
                  <a:t>6</a:t>
                </a:r>
                <a:r>
                  <a:rPr lang="en-US" sz="2000" dirty="0" smtClean="0">
                    <a:ea typeface="Cambria Math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&lt;3≅ &lt;4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49" y="5340205"/>
                <a:ext cx="2532038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2651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3678072" y="5369128"/>
            <a:ext cx="2532038" cy="400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a typeface="Cambria Math"/>
              </a:rPr>
              <a:t>6. CPCTC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59411" y="5740315"/>
                <a:ext cx="2532038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7.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sz="2000" b="0" i="1" dirty="0" smtClean="0">
                        <a:latin typeface="Cambria Math"/>
                      </a:rPr>
                      <m:t> // </m:t>
                    </m:r>
                    <m:acc>
                      <m:accPr>
                        <m:chr m:val="̅"/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11" y="5740315"/>
                <a:ext cx="2532038" cy="400815"/>
              </a:xfrm>
              <a:prstGeom prst="rect">
                <a:avLst/>
              </a:prstGeom>
              <a:blipFill rotWithShape="1">
                <a:blip r:embed="rId11"/>
                <a:stretch>
                  <a:fillRect l="-2651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701979" y="5719806"/>
                <a:ext cx="43068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ea typeface="Cambria Math"/>
                  </a:rPr>
                  <a:t>7</a:t>
                </a:r>
                <a:r>
                  <a:rPr lang="en-US" sz="2000" dirty="0" smtClean="0">
                    <a:ea typeface="Cambria Math"/>
                  </a:rPr>
                  <a:t>. If 2 lines ACBAT and alt. int. &lt;‘s are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000" dirty="0" smtClean="0"/>
                  <a:t>, then the lines are //.</a:t>
                </a:r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979" y="5719806"/>
                <a:ext cx="4306881" cy="707886"/>
              </a:xfrm>
              <a:prstGeom prst="rect">
                <a:avLst/>
              </a:prstGeom>
              <a:blipFill rotWithShape="1">
                <a:blip r:embed="rId12"/>
                <a:stretch>
                  <a:fillRect l="-1414" t="-3448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212743" y="6137288"/>
            <a:ext cx="3124200" cy="400815"/>
            <a:chOff x="212743" y="6137288"/>
            <a:chExt cx="3124200" cy="400815"/>
          </a:xfrm>
        </p:grpSpPr>
        <p:sp>
          <p:nvSpPr>
            <p:cNvPr id="40" name="Parallelogram 39"/>
            <p:cNvSpPr/>
            <p:nvPr/>
          </p:nvSpPr>
          <p:spPr>
            <a:xfrm>
              <a:off x="2514600" y="6261495"/>
              <a:ext cx="228600" cy="152400"/>
            </a:xfrm>
            <a:prstGeom prst="parallelogram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12743" y="6137288"/>
              <a:ext cx="3124200" cy="400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ea typeface="Cambria Math"/>
                </a:rPr>
                <a:t>8</a:t>
              </a:r>
              <a:r>
                <a:rPr lang="en-US" sz="2000" dirty="0" smtClean="0">
                  <a:ea typeface="Cambria Math"/>
                </a:rPr>
                <a:t>. Quad ABCD is a </a:t>
              </a:r>
              <a:endParaRPr lang="en-US" sz="2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743161" y="6433024"/>
            <a:ext cx="360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a typeface="Cambria Math"/>
              </a:rPr>
              <a:t>8</a:t>
            </a:r>
            <a:r>
              <a:rPr lang="en-US" sz="2000" dirty="0" smtClean="0">
                <a:ea typeface="Cambria Math"/>
              </a:rPr>
              <a:t>. Def. of a Parallelogram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745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763000" cy="1067118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Proving that a Quadrilateral is a Parallelogram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257800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Content Objective</a:t>
            </a:r>
            <a:r>
              <a:rPr lang="en-US" sz="3200" dirty="0" smtClean="0"/>
              <a:t>: </a:t>
            </a:r>
            <a:r>
              <a:rPr lang="en-US" sz="3200" b="0" dirty="0" smtClean="0"/>
              <a:t>Students will be able to prove that a Quadrilateral is a Parallelogram by using special properties in theorems.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u="sng" dirty="0" smtClean="0"/>
              <a:t>Language Objective</a:t>
            </a:r>
            <a:r>
              <a:rPr lang="en-US" sz="3200" dirty="0" smtClean="0"/>
              <a:t>: </a:t>
            </a:r>
            <a:r>
              <a:rPr lang="en-US" sz="3200" b="0" dirty="0" smtClean="0"/>
              <a:t>Students will be able to explain what properties and theorems allow a Quadrilateral to be a Parallelogram.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94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5 Ways to prove that a Quadrilateral is a Parallelogram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763000" cy="472440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2400" dirty="0" smtClean="0"/>
              <a:t>1.) Show that both pairs of opposite sides are parallel</a:t>
            </a:r>
          </a:p>
          <a:p>
            <a:pPr>
              <a:spcAft>
                <a:spcPts val="2400"/>
              </a:spcAft>
            </a:pPr>
            <a:r>
              <a:rPr lang="en-US" sz="2400" dirty="0" smtClean="0"/>
              <a:t>2.) Show that both pairs of opposite sides are congruent.</a:t>
            </a:r>
          </a:p>
          <a:p>
            <a:pPr>
              <a:spcAft>
                <a:spcPts val="2400"/>
              </a:spcAft>
            </a:pPr>
            <a:r>
              <a:rPr lang="en-US" sz="2400" dirty="0" smtClean="0"/>
              <a:t>3.) Show </a:t>
            </a:r>
            <a:r>
              <a:rPr lang="en-US" sz="2400" smtClean="0"/>
              <a:t>that </a:t>
            </a:r>
            <a:r>
              <a:rPr lang="en-US" sz="2400" smtClean="0"/>
              <a:t>one pair </a:t>
            </a:r>
            <a:r>
              <a:rPr lang="en-US" sz="2400" dirty="0" smtClean="0"/>
              <a:t>of opposite sides are both parallel and congruent.</a:t>
            </a:r>
          </a:p>
          <a:p>
            <a:pPr>
              <a:spcAft>
                <a:spcPts val="2400"/>
              </a:spcAft>
            </a:pPr>
            <a:r>
              <a:rPr lang="en-US" sz="2400" dirty="0" smtClean="0"/>
              <a:t>4.) Show that both pairs of opposite angles are congruent.</a:t>
            </a:r>
          </a:p>
          <a:p>
            <a:pPr>
              <a:spcAft>
                <a:spcPts val="2400"/>
              </a:spcAft>
            </a:pPr>
            <a:r>
              <a:rPr lang="en-US" sz="2400" dirty="0" smtClean="0"/>
              <a:t>5.) Show that the diagonals bisect each other.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517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533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5-4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66800"/>
                <a:ext cx="8382000" cy="5562600"/>
              </a:xfrm>
            </p:spPr>
            <p:txBody>
              <a:bodyPr>
                <a:normAutofit/>
              </a:bodyPr>
              <a:lstStyle/>
              <a:p>
                <a:r>
                  <a:rPr lang="en-US" sz="2400" u="sng" dirty="0" smtClean="0"/>
                  <a:t>Theorem 5-4:</a:t>
                </a:r>
                <a:r>
                  <a:rPr lang="en-US" sz="2400" dirty="0" smtClean="0"/>
                  <a:t> </a:t>
                </a:r>
                <a:r>
                  <a:rPr lang="en-US" sz="2400" b="0" dirty="0" smtClean="0"/>
                  <a:t>If both pairs of opposite sides of a quadrilateral are congruent, then the quadrilateral is a parallelogram.</a:t>
                </a:r>
              </a:p>
              <a:p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400" b="0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𝑇𝑆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𝑄𝑅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;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𝑇𝑄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𝑆𝑅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400" b="0" dirty="0" smtClean="0"/>
                  <a:t>Prove: Quad. QRST is a       .</a:t>
                </a:r>
              </a:p>
              <a:p>
                <a:endParaRPr lang="en-US" sz="2400" b="0" dirty="0"/>
              </a:p>
              <a:p>
                <a:endParaRPr lang="en-US" sz="24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8382000" cy="5562600"/>
              </a:xfrm>
              <a:blipFill rotWithShape="1">
                <a:blip r:embed="rId2"/>
                <a:stretch>
                  <a:fillRect l="-1164" t="-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arallelogram 3"/>
          <p:cNvSpPr/>
          <p:nvPr/>
        </p:nvSpPr>
        <p:spPr>
          <a:xfrm>
            <a:off x="3733800" y="3581400"/>
            <a:ext cx="381000" cy="152400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4156364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17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533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5-4 – Proof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66800"/>
                <a:ext cx="8382000" cy="1804972"/>
              </a:xfrm>
            </p:spPr>
            <p:txBody>
              <a:bodyPr>
                <a:normAutofit/>
              </a:bodyPr>
              <a:lstStyle/>
              <a:p>
                <a:r>
                  <a:rPr lang="en-US" b="0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𝑇𝑆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𝑄𝑅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;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𝑇𝑄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𝑆𝑅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b="0" dirty="0" smtClean="0"/>
                  <a:t>Prove: Quad. QRST is a      .</a:t>
                </a:r>
              </a:p>
              <a:p>
                <a:endParaRPr lang="en-US" sz="2400" b="0" dirty="0"/>
              </a:p>
              <a:p>
                <a:endParaRPr lang="en-US" sz="24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8382000" cy="1804972"/>
              </a:xfrm>
              <a:blipFill rotWithShape="1">
                <a:blip r:embed="rId2"/>
                <a:stretch>
                  <a:fillRect l="-1164" t="-1351" b="-1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318924" y="2828985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_______Reasons</a:t>
            </a:r>
            <a:endParaRPr lang="en-US" sz="2000" b="1" u="sng" dirty="0">
              <a:latin typeface="Rockwell"/>
            </a:endParaRPr>
          </a:p>
        </p:txBody>
      </p:sp>
      <p:sp>
        <p:nvSpPr>
          <p:cNvPr id="34" name="Parallelogram 33"/>
          <p:cNvSpPr/>
          <p:nvPr/>
        </p:nvSpPr>
        <p:spPr>
          <a:xfrm>
            <a:off x="3115517" y="1630468"/>
            <a:ext cx="304800" cy="152400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3400" y="3219510"/>
                <a:ext cx="2582117" cy="400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0" dirty="0" smtClean="0"/>
                  <a:t>1.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𝑇𝑆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𝑄𝑅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</a:rPr>
                      <m:t>; 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𝑇𝑄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𝑆𝑅</m:t>
                        </m:r>
                      </m:e>
                    </m:acc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219510"/>
                <a:ext cx="2582117" cy="400815"/>
              </a:xfrm>
              <a:prstGeom prst="rect">
                <a:avLst/>
              </a:prstGeom>
              <a:blipFill rotWithShape="1">
                <a:blip r:embed="rId3"/>
                <a:stretch>
                  <a:fillRect l="-2600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4563022" y="3195635"/>
            <a:ext cx="11384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/>
              <a:t>1. Given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63564" y="3705664"/>
                <a:ext cx="1452834" cy="400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0" dirty="0" smtClean="0"/>
                  <a:t>2. Draw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𝑄𝑆</m:t>
                        </m:r>
                      </m:e>
                    </m:acc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64" y="3705664"/>
                <a:ext cx="1452834" cy="400815"/>
              </a:xfrm>
              <a:prstGeom prst="rect">
                <a:avLst/>
              </a:prstGeom>
              <a:blipFill rotWithShape="1">
                <a:blip r:embed="rId4"/>
                <a:stretch>
                  <a:fillRect l="-4184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512413" y="3630016"/>
            <a:ext cx="4116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a typeface="Cambria Math"/>
              </a:rPr>
              <a:t>2. Between any 2 pts., </a:t>
            </a:r>
            <a:r>
              <a:rPr lang="en-US" sz="2000" dirty="0" smtClean="0">
                <a:ea typeface="Cambria Math"/>
              </a:rPr>
              <a:t>there </a:t>
            </a:r>
            <a:r>
              <a:rPr lang="en-US" sz="2000" dirty="0" smtClean="0">
                <a:ea typeface="Cambria Math"/>
              </a:rPr>
              <a:t>exists exactly 1 line.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3400" y="4311784"/>
                <a:ext cx="1826722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3.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𝑄𝑆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𝑄𝑆</m:t>
                        </m:r>
                      </m:e>
                    </m:acc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311784"/>
                <a:ext cx="1826722" cy="400815"/>
              </a:xfrm>
              <a:prstGeom prst="rect">
                <a:avLst/>
              </a:prstGeom>
              <a:blipFill rotWithShape="1">
                <a:blip r:embed="rId5"/>
                <a:stretch>
                  <a:fillRect l="-3679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4496512" y="4347041"/>
            <a:ext cx="3521057" cy="400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a typeface="Cambria Math"/>
              </a:rPr>
              <a:t>3. Reflexive Property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12652" y="4734684"/>
                <a:ext cx="2362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4.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𝑇𝑆𝑄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𝑅𝑄𝑆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52" y="4734684"/>
                <a:ext cx="2362200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2577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4512413" y="4766773"/>
            <a:ext cx="2590800" cy="400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a typeface="Cambria Math"/>
              </a:rPr>
              <a:t>4</a:t>
            </a:r>
            <a:r>
              <a:rPr lang="en-US" sz="2000" dirty="0" smtClean="0">
                <a:ea typeface="Cambria Math"/>
              </a:rPr>
              <a:t>. SSS Postulate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12788"/>
            <a:ext cx="3968750" cy="218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39122" y="5134794"/>
                <a:ext cx="2889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5.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1≅ &lt;2;&lt;3≅ &lt;4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22" y="5134794"/>
                <a:ext cx="2889878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2105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512412" y="5199198"/>
            <a:ext cx="2590800" cy="400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a typeface="Cambria Math"/>
              </a:rPr>
              <a:t>5. CPCTC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63563" y="5667930"/>
                <a:ext cx="2941701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6.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𝑇𝑆</m:t>
                        </m:r>
                      </m:e>
                    </m:acc>
                    <m:r>
                      <a:rPr lang="en-US" sz="2000" b="0" i="1" dirty="0" smtClean="0">
                        <a:latin typeface="Cambria Math"/>
                      </a:rPr>
                      <m:t> // </m:t>
                    </m:r>
                    <m:acc>
                      <m:accPr>
                        <m:chr m:val="̅"/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𝑄𝑅</m:t>
                        </m:r>
                      </m:e>
                    </m:acc>
                  </m:oMath>
                </a14:m>
                <a:r>
                  <a:rPr lang="en-US" sz="2000" dirty="0" smtClean="0"/>
                  <a:t> 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𝑄𝑇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</a:rPr>
                      <m:t> // 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𝑅𝑆</m:t>
                        </m:r>
                      </m:e>
                    </m:acc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63" y="5667930"/>
                <a:ext cx="2941701" cy="400815"/>
              </a:xfrm>
              <a:prstGeom prst="rect">
                <a:avLst/>
              </a:prstGeom>
              <a:blipFill rotWithShape="1">
                <a:blip r:embed="rId9"/>
                <a:stretch>
                  <a:fillRect l="-2070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96512" y="5595141"/>
                <a:ext cx="43068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6. If 2 lines ACBAT and alt. int. &lt;‘s are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000" dirty="0" smtClean="0"/>
                  <a:t>, then the lines are //.</a:t>
                </a:r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512" y="5595141"/>
                <a:ext cx="4306881" cy="707886"/>
              </a:xfrm>
              <a:prstGeom prst="rect">
                <a:avLst/>
              </a:prstGeom>
              <a:blipFill rotWithShape="1">
                <a:blip r:embed="rId10"/>
                <a:stretch>
                  <a:fillRect l="-1558" t="-3448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378800" y="6282507"/>
            <a:ext cx="3124200" cy="400815"/>
            <a:chOff x="212743" y="6137288"/>
            <a:chExt cx="3124200" cy="400815"/>
          </a:xfrm>
        </p:grpSpPr>
        <p:sp>
          <p:nvSpPr>
            <p:cNvPr id="48" name="Parallelogram 47"/>
            <p:cNvSpPr/>
            <p:nvPr/>
          </p:nvSpPr>
          <p:spPr>
            <a:xfrm>
              <a:off x="2514600" y="6261495"/>
              <a:ext cx="228600" cy="152400"/>
            </a:xfrm>
            <a:prstGeom prst="parallelogram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2743" y="6137288"/>
              <a:ext cx="3124200" cy="400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ea typeface="Cambria Math"/>
                </a:rPr>
                <a:t>7. Quad QRST is a </a:t>
              </a:r>
              <a:endParaRPr lang="en-US" sz="2000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537695" y="6303027"/>
            <a:ext cx="360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a typeface="Cambria Math"/>
              </a:rPr>
              <a:t>7. Def. of a Parallelogram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444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  <p:bldP spid="43" grpId="0"/>
      <p:bldP spid="44" grpId="0"/>
      <p:bldP spid="46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533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5-5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66800"/>
                <a:ext cx="8382000" cy="5562600"/>
              </a:xfrm>
            </p:spPr>
            <p:txBody>
              <a:bodyPr>
                <a:normAutofit/>
              </a:bodyPr>
              <a:lstStyle/>
              <a:p>
                <a:r>
                  <a:rPr lang="en-US" sz="2400" u="sng" dirty="0" smtClean="0"/>
                  <a:t>Theorem 5-5:</a:t>
                </a:r>
                <a:r>
                  <a:rPr lang="en-US" sz="2400" b="0" dirty="0" smtClean="0"/>
                  <a:t> If one pair of opposite sides or a quadrilateral are both congruent and parallel, then the quadrilateral is a parallelogram.</a:t>
                </a:r>
              </a:p>
              <a:p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400" b="0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sz="2400" dirty="0" smtClean="0"/>
                  <a:t>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400" b="0" i="1" dirty="0" smtClean="0">
                        <a:latin typeface="Cambria Math"/>
                      </a:rPr>
                      <m:t> // </m:t>
                    </m:r>
                    <m:acc>
                      <m:accPr>
                        <m:chr m:val="̅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400" b="0" dirty="0" smtClean="0"/>
                  <a:t>Prove: Quad ABCD is a      . </a:t>
                </a:r>
                <a:endParaRPr lang="en-US" sz="24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8382000" cy="5562600"/>
              </a:xfrm>
              <a:blipFill rotWithShape="1">
                <a:blip r:embed="rId2"/>
                <a:stretch>
                  <a:fillRect l="-1164" t="-767" r="-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4826478" y="3212831"/>
            <a:ext cx="3902015" cy="2046737"/>
            <a:chOff x="4533178" y="2009745"/>
            <a:chExt cx="3902015" cy="2046737"/>
          </a:xfrm>
        </p:grpSpPr>
        <p:grpSp>
          <p:nvGrpSpPr>
            <p:cNvPr id="4" name="Group 3"/>
            <p:cNvGrpSpPr/>
            <p:nvPr/>
          </p:nvGrpSpPr>
          <p:grpSpPr>
            <a:xfrm>
              <a:off x="4533178" y="2009745"/>
              <a:ext cx="3902015" cy="2046737"/>
              <a:chOff x="4708585" y="2696773"/>
              <a:chExt cx="3902015" cy="2046737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708585" y="2696773"/>
                <a:ext cx="3902015" cy="2046737"/>
                <a:chOff x="4708585" y="2696773"/>
                <a:chExt cx="3902015" cy="2046737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5022011" y="3124200"/>
                  <a:ext cx="2971800" cy="1371600"/>
                  <a:chOff x="4724400" y="3810000"/>
                  <a:chExt cx="2971800" cy="1371600"/>
                </a:xfrm>
              </p:grpSpPr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724400" y="3810000"/>
                    <a:ext cx="609600" cy="1371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5334000" y="5181600"/>
                    <a:ext cx="23622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H="1" flipV="1">
                    <a:off x="7162800" y="3810000"/>
                    <a:ext cx="533400" cy="1371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724400" y="3810000"/>
                    <a:ext cx="24384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4708585" y="2771745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D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218871" y="2696773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C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181600" y="4343400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8001000" y="4295745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</p:grpSp>
          <p:cxnSp>
            <p:nvCxnSpPr>
              <p:cNvPr id="6" name="Straight Connector 5"/>
              <p:cNvCxnSpPr/>
              <p:nvPr/>
            </p:nvCxnSpPr>
            <p:spPr>
              <a:xfrm>
                <a:off x="6241211" y="2896828"/>
                <a:ext cx="0" cy="37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6705600" y="4266990"/>
                <a:ext cx="0" cy="3797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Isosceles Triangle 20"/>
            <p:cNvSpPr/>
            <p:nvPr/>
          </p:nvSpPr>
          <p:spPr>
            <a:xfrm rot="5400000">
              <a:off x="6363468" y="2315736"/>
              <a:ext cx="304801" cy="242872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 rot="5400000">
              <a:off x="6758740" y="3674607"/>
              <a:ext cx="304801" cy="242872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Parallelogram 23"/>
          <p:cNvSpPr/>
          <p:nvPr/>
        </p:nvSpPr>
        <p:spPr>
          <a:xfrm>
            <a:off x="3581400" y="3581400"/>
            <a:ext cx="381000" cy="152400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9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533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5-6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66800"/>
                <a:ext cx="8763000" cy="5791200"/>
              </a:xfrm>
            </p:spPr>
            <p:txBody>
              <a:bodyPr>
                <a:normAutofit/>
              </a:bodyPr>
              <a:lstStyle/>
              <a:p>
                <a:r>
                  <a:rPr lang="en-US" sz="2400" u="sng" dirty="0" smtClean="0"/>
                  <a:t>Theorem 5-6:</a:t>
                </a:r>
                <a:r>
                  <a:rPr lang="en-US" sz="2400" b="0" dirty="0" smtClean="0"/>
                  <a:t> If both pairs of opposite angles of a quadrilateral are congruent, then the quadrilateral is a parallelogram.</a:t>
                </a:r>
              </a:p>
              <a:p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400" b="0" dirty="0" smtClean="0"/>
                  <a:t>Given: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𝐸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𝐺</m:t>
                    </m:r>
                  </m:oMath>
                </a14:m>
                <a:r>
                  <a:rPr lang="en-US" sz="2400" dirty="0" smtClean="0"/>
                  <a:t>;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𝐻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𝐹</m:t>
                    </m:r>
                  </m:oMath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400" b="0" dirty="0" smtClean="0"/>
                  <a:t>Prove: Quad EFGH is a      . </a:t>
                </a:r>
                <a:endParaRPr lang="en-US" sz="24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8763000" cy="5791200"/>
              </a:xfrm>
              <a:blipFill rotWithShape="1">
                <a:blip r:embed="rId2"/>
                <a:stretch>
                  <a:fillRect l="-1113" t="-737" r="-1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4291102" y="3000565"/>
            <a:ext cx="4249947" cy="1913444"/>
            <a:chOff x="1828800" y="2586821"/>
            <a:chExt cx="4249947" cy="1913444"/>
          </a:xfrm>
        </p:grpSpPr>
        <p:sp>
          <p:nvSpPr>
            <p:cNvPr id="21" name="TextBox 20"/>
            <p:cNvSpPr txBox="1"/>
            <p:nvPr/>
          </p:nvSpPr>
          <p:spPr>
            <a:xfrm>
              <a:off x="2045898" y="2662534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H</a:t>
              </a:r>
              <a:endParaRPr lang="en-US" sz="24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28800" y="40363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E</a:t>
              </a:r>
              <a:endParaRPr lang="en-US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99494" y="4038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</a:t>
              </a:r>
              <a:endParaRPr lang="en-US" sz="2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21547" y="27409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G</a:t>
              </a:r>
              <a:endParaRPr lang="en-US" sz="2400" b="1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871213" y="2586821"/>
              <a:ext cx="3988998" cy="1836346"/>
              <a:chOff x="1905000" y="2552767"/>
              <a:chExt cx="3988998" cy="1836346"/>
            </a:xfrm>
          </p:grpSpPr>
          <p:sp>
            <p:nvSpPr>
              <p:cNvPr id="26" name="Parallelogram 25"/>
              <p:cNvSpPr/>
              <p:nvPr/>
            </p:nvSpPr>
            <p:spPr>
              <a:xfrm>
                <a:off x="2119223" y="2881246"/>
                <a:ext cx="3519577" cy="1219200"/>
              </a:xfrm>
              <a:prstGeom prst="parallelogram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Arc 26"/>
              <p:cNvSpPr/>
              <p:nvPr/>
            </p:nvSpPr>
            <p:spPr>
              <a:xfrm>
                <a:off x="1905000" y="3810000"/>
                <a:ext cx="544902" cy="442846"/>
              </a:xfrm>
              <a:prstGeom prst="arc">
                <a:avLst>
                  <a:gd name="adj1" fmla="val 16200000"/>
                  <a:gd name="adj2" fmla="val 1054136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Arc 27"/>
              <p:cNvSpPr/>
              <p:nvPr/>
            </p:nvSpPr>
            <p:spPr>
              <a:xfrm rot="11431277">
                <a:off x="5349096" y="2788431"/>
                <a:ext cx="544902" cy="442846"/>
              </a:xfrm>
              <a:prstGeom prst="arc">
                <a:avLst>
                  <a:gd name="adj1" fmla="val 16200000"/>
                  <a:gd name="adj2" fmla="val 1054136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Arc 28"/>
              <p:cNvSpPr/>
              <p:nvPr/>
            </p:nvSpPr>
            <p:spPr>
              <a:xfrm rot="6079281">
                <a:off x="2177450" y="2603795"/>
                <a:ext cx="544902" cy="442846"/>
              </a:xfrm>
              <a:prstGeom prst="arc">
                <a:avLst>
                  <a:gd name="adj1" fmla="val 16200000"/>
                  <a:gd name="adj2" fmla="val 21428436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Arc 29"/>
              <p:cNvSpPr/>
              <p:nvPr/>
            </p:nvSpPr>
            <p:spPr>
              <a:xfrm rot="16475438">
                <a:off x="5106165" y="3878992"/>
                <a:ext cx="580232" cy="440010"/>
              </a:xfrm>
              <a:prstGeom prst="arc">
                <a:avLst>
                  <a:gd name="adj1" fmla="val 16200000"/>
                  <a:gd name="adj2" fmla="val 21428436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Arc 30"/>
              <p:cNvSpPr/>
              <p:nvPr/>
            </p:nvSpPr>
            <p:spPr>
              <a:xfrm rot="6079281">
                <a:off x="2202804" y="2645688"/>
                <a:ext cx="575964" cy="583859"/>
              </a:xfrm>
              <a:prstGeom prst="arc">
                <a:avLst>
                  <a:gd name="adj1" fmla="val 14042365"/>
                  <a:gd name="adj2" fmla="val 878535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Arc 31"/>
              <p:cNvSpPr/>
              <p:nvPr/>
            </p:nvSpPr>
            <p:spPr>
              <a:xfrm rot="17348305">
                <a:off x="5002973" y="3638930"/>
                <a:ext cx="597784" cy="520987"/>
              </a:xfrm>
              <a:prstGeom prst="arc">
                <a:avLst>
                  <a:gd name="adj1" fmla="val 12735012"/>
                  <a:gd name="adj2" fmla="val 878535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6" name="Parallelogram 45"/>
          <p:cNvSpPr/>
          <p:nvPr/>
        </p:nvSpPr>
        <p:spPr>
          <a:xfrm>
            <a:off x="3657600" y="3200400"/>
            <a:ext cx="381000" cy="152400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9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533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5-7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66800"/>
                <a:ext cx="8382000" cy="5562600"/>
              </a:xfrm>
            </p:spPr>
            <p:txBody>
              <a:bodyPr>
                <a:normAutofit/>
              </a:bodyPr>
              <a:lstStyle/>
              <a:p>
                <a:r>
                  <a:rPr lang="en-US" sz="2400" u="sng" dirty="0" smtClean="0"/>
                  <a:t>Theorem 5-7:</a:t>
                </a:r>
                <a:r>
                  <a:rPr lang="en-US" sz="2400" b="0" dirty="0" smtClean="0"/>
                  <a:t> If the diagonals of a quadrilateral bisect each other, then the quadrilateral is a parallelogram.</a:t>
                </a:r>
              </a:p>
              <a:p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400" b="0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𝐻𝐹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and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𝐸𝐺</m:t>
                        </m:r>
                      </m:e>
                    </m:acc>
                  </m:oMath>
                </a14:m>
                <a:r>
                  <a:rPr lang="en-US" sz="2400" b="0" dirty="0" smtClean="0"/>
                  <a:t> bisect each other at point J.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b="0" dirty="0" smtClean="0"/>
                  <a:t>Prove: Quad EFGH is a      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8382000" cy="5562600"/>
              </a:xfrm>
              <a:blipFill rotWithShape="1">
                <a:blip r:embed="rId2"/>
                <a:stretch>
                  <a:fillRect l="-1164" t="-767" r="-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Parallelogram 12"/>
          <p:cNvSpPr/>
          <p:nvPr/>
        </p:nvSpPr>
        <p:spPr>
          <a:xfrm>
            <a:off x="3635495" y="3200400"/>
            <a:ext cx="381000" cy="152400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3848100" y="3967559"/>
            <a:ext cx="4249947" cy="1837731"/>
            <a:chOff x="3848100" y="3258070"/>
            <a:chExt cx="4249947" cy="1837731"/>
          </a:xfrm>
        </p:grpSpPr>
        <p:grpSp>
          <p:nvGrpSpPr>
            <p:cNvPr id="4" name="Group 3"/>
            <p:cNvGrpSpPr/>
            <p:nvPr/>
          </p:nvGrpSpPr>
          <p:grpSpPr>
            <a:xfrm>
              <a:off x="3848100" y="3258070"/>
              <a:ext cx="4249947" cy="1837731"/>
              <a:chOff x="2057400" y="3805534"/>
              <a:chExt cx="4249947" cy="1837731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274498" y="3805534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H</a:t>
                </a:r>
                <a:endParaRPr lang="en-US" sz="2400" b="1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057400" y="51793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E</a:t>
                </a:r>
                <a:endParaRPr lang="en-US" sz="2400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528094" y="51816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</a:t>
                </a:r>
                <a:endParaRPr lang="en-US" sz="2400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850147" y="38839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G</a:t>
                </a:r>
                <a:endParaRPr lang="en-US" sz="2400" b="1" dirty="0"/>
              </a:p>
            </p:txBody>
          </p:sp>
          <p:sp>
            <p:nvSpPr>
              <p:cNvPr id="9" name="Parallelogram 8"/>
              <p:cNvSpPr/>
              <p:nvPr/>
            </p:nvSpPr>
            <p:spPr>
              <a:xfrm>
                <a:off x="2330570" y="4100446"/>
                <a:ext cx="3519577" cy="1219200"/>
              </a:xfrm>
              <a:prstGeom prst="parallelogram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2692160" y="4114800"/>
                <a:ext cx="2835934" cy="12048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2330570" y="4114800"/>
                <a:ext cx="3519577" cy="12048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495800" y="44913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J</a:t>
                </a:r>
                <a:endParaRPr lang="en-US" sz="2400" b="1" dirty="0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 flipH="1">
              <a:off x="5181600" y="3736321"/>
              <a:ext cx="76200" cy="30227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477000" y="4267200"/>
              <a:ext cx="133350" cy="26907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800600" y="4405536"/>
              <a:ext cx="76200" cy="2263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953000" y="4343400"/>
              <a:ext cx="76200" cy="2263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727885" y="3798168"/>
              <a:ext cx="76200" cy="2263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858000" y="3736321"/>
              <a:ext cx="76200" cy="2263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109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533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638800"/>
          </a:xfrm>
        </p:spPr>
        <p:txBody>
          <a:bodyPr>
            <a:normAutofit/>
          </a:bodyPr>
          <a:lstStyle/>
          <a:p>
            <a:r>
              <a:rPr lang="en-US" b="0" dirty="0" smtClean="0"/>
              <a:t>Study the markings on each figure and decide whether the given quadrilateral is a parallelogram. If it is, state the definition or theorem that proves it.</a:t>
            </a:r>
            <a:endParaRPr lang="en-US" b="0" dirty="0"/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647950"/>
            <a:ext cx="3311853" cy="23812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8600" y="27432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Yes; One pair of opposite sides are both parallel and congruent.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260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1695</TotalTime>
  <Words>905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Geometry Unit 6</vt:lpstr>
      <vt:lpstr>Proving that a Quadrilateral is a Parallelogram</vt:lpstr>
      <vt:lpstr>5 Ways to prove that a Quadrilateral is a Parallelogram</vt:lpstr>
      <vt:lpstr>Theorem 5-4</vt:lpstr>
      <vt:lpstr>Theorem 5-4 – Proof </vt:lpstr>
      <vt:lpstr>Theorem 5-5</vt:lpstr>
      <vt:lpstr>Theorem 5-6</vt:lpstr>
      <vt:lpstr>Theorem 5-7</vt:lpstr>
      <vt:lpstr>Identifying Parallelograms</vt:lpstr>
      <vt:lpstr>Identifying Parallelograms</vt:lpstr>
      <vt:lpstr>Identifying Parallelograms</vt:lpstr>
      <vt:lpstr>Identifying Parallelograms</vt:lpstr>
      <vt:lpstr>Identifying Parallelograms</vt:lpstr>
      <vt:lpstr>Identifying Parallelograms</vt:lpstr>
      <vt:lpstr>Theorem 5-5 – Proof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6</dc:title>
  <dc:creator>David Leon</dc:creator>
  <cp:lastModifiedBy>David Leon</cp:lastModifiedBy>
  <cp:revision>37</cp:revision>
  <dcterms:created xsi:type="dcterms:W3CDTF">2015-11-29T21:06:21Z</dcterms:created>
  <dcterms:modified xsi:type="dcterms:W3CDTF">2015-12-03T01:14:58Z</dcterms:modified>
</cp:coreProperties>
</file>