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4" r:id="rId10"/>
    <p:sldId id="273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DBD4E9-543B-47DF-A2D5-1FDB982A9D2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8C6D3B-1CF4-4B07-9600-9C1D45827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0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Linked To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Theorem </a:t>
            </a:r>
            <a:r>
              <a:rPr lang="en-US" b="1" u="sng" dirty="0" smtClean="0"/>
              <a:t>5-17:</a:t>
            </a:r>
            <a:r>
              <a:rPr lang="en-US" dirty="0" smtClean="0"/>
              <a:t> If two consecutive sides of a parallelogram are congruent, then the parallelogram is a </a:t>
            </a:r>
            <a:r>
              <a:rPr lang="en-US" dirty="0" smtClean="0"/>
              <a:t>_________.</a:t>
            </a: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Given: Parallelogram WORM; </a:t>
            </a:r>
          </a:p>
          <a:p>
            <a:pPr marL="0" indent="0">
              <a:buNone/>
            </a:pPr>
            <a:r>
              <a:rPr lang="en-US" dirty="0" smtClean="0"/>
              <a:t>Prove: WORM is a Rhombus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055333" y="2475345"/>
                <a:ext cx="20406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𝑾𝑴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𝑴𝑹</m:t>
                          </m:r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333" y="2475345"/>
                <a:ext cx="204066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096000" y="1600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Rhombus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3124200" cy="196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5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the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=90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057400"/>
            <a:ext cx="310644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2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the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−13=2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+17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09800"/>
            <a:ext cx="3581400" cy="27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8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the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−14=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09800"/>
            <a:ext cx="450101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83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the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+17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=11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513151" y="2133600"/>
            <a:ext cx="3733800" cy="2819400"/>
            <a:chOff x="738014" y="2895600"/>
            <a:chExt cx="3224386" cy="2401667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14" y="3234154"/>
              <a:ext cx="3224386" cy="20631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62000" y="2895600"/>
              <a:ext cx="3200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D.  ABCD is a Rhombus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931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the variable.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+15=90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=75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554267" y="2059709"/>
            <a:ext cx="5257800" cy="3141077"/>
            <a:chOff x="3124200" y="2421523"/>
            <a:chExt cx="3706025" cy="2561085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2590800"/>
              <a:ext cx="2081333" cy="239180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124200" y="2421523"/>
              <a:ext cx="37060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E</a:t>
              </a:r>
              <a:r>
                <a:rPr lang="en-US" sz="1600" dirty="0" smtClean="0"/>
                <a:t>.  ABCD is a Square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8566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</a:t>
            </a:r>
            <a:r>
              <a:rPr lang="en-US" dirty="0" smtClean="0"/>
              <a:t> </a:t>
            </a:r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properties of special parallelograms to solve for the value of variable.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15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+10=18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=−12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185446"/>
                <a:ext cx="8763000" cy="5215354"/>
              </a:xfrm>
              <a:blipFill rotWithShape="1">
                <a:blip r:embed="rId2"/>
                <a:stretch>
                  <a:fillRect l="-1113" t="-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314350" y="2370916"/>
            <a:ext cx="5020113" cy="2658284"/>
            <a:chOff x="3514287" y="2370916"/>
            <a:chExt cx="3742971" cy="1867897"/>
          </a:xfrm>
        </p:grpSpPr>
        <p:sp>
          <p:nvSpPr>
            <p:cNvPr id="7" name="TextBox 6"/>
            <p:cNvSpPr txBox="1"/>
            <p:nvPr/>
          </p:nvSpPr>
          <p:spPr>
            <a:xfrm>
              <a:off x="3551233" y="2370916"/>
              <a:ext cx="3706025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F.  ABCD is a Square</a:t>
              </a:r>
              <a:endParaRPr lang="en-US" dirty="0"/>
            </a:p>
          </p:txBody>
        </p:sp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4287" y="2895600"/>
              <a:ext cx="2133898" cy="1343213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129" y="2647915"/>
              <a:ext cx="2010056" cy="247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8632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7" y="1371600"/>
            <a:ext cx="892442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Objective:</a:t>
            </a:r>
            <a:r>
              <a:rPr lang="en-US" sz="3200" b="1" dirty="0" smtClean="0"/>
              <a:t> </a:t>
            </a:r>
            <a:r>
              <a:rPr lang="en-US" sz="3200" dirty="0" smtClean="0"/>
              <a:t>Students will be able to apply the definitions and identify the properties of a rectangle, a rhombus, and a square.</a:t>
            </a:r>
            <a:endParaRPr lang="en-US" sz="3200" b="1" u="sng" dirty="0" smtClean="0"/>
          </a:p>
          <a:p>
            <a:endParaRPr lang="en-US" sz="3200" b="1" u="sng" dirty="0"/>
          </a:p>
          <a:p>
            <a:r>
              <a:rPr lang="en-US" sz="3200" b="1" u="sng" dirty="0" smtClean="0"/>
              <a:t>Language Objective:</a:t>
            </a:r>
            <a:r>
              <a:rPr lang="en-US" sz="3200" b="1" dirty="0" smtClean="0"/>
              <a:t> </a:t>
            </a:r>
            <a:r>
              <a:rPr lang="en-US" sz="3200" dirty="0" smtClean="0"/>
              <a:t>Students will be able to state the similarities and differences between the types </a:t>
            </a:r>
            <a:r>
              <a:rPr lang="en-US" sz="3200" dirty="0" smtClean="0"/>
              <a:t>of Parallelograms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04304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Rectangle </a:t>
            </a:r>
            <a:r>
              <a:rPr lang="en-US" dirty="0" smtClean="0"/>
              <a:t>is a quadrilateral with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Why would a Rectangle also be considered a Parallelogram?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219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 Right Angles.</a:t>
            </a:r>
            <a:endParaRPr lang="en-US" sz="2400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1857664" y="3156527"/>
            <a:ext cx="3657600" cy="1524000"/>
            <a:chOff x="2057400" y="1981200"/>
            <a:chExt cx="3657600" cy="1524000"/>
          </a:xfrm>
        </p:grpSpPr>
        <p:sp>
          <p:nvSpPr>
            <p:cNvPr id="5" name="Rectangle 4"/>
            <p:cNvSpPr/>
            <p:nvPr/>
          </p:nvSpPr>
          <p:spPr>
            <a:xfrm>
              <a:off x="2057400" y="1981200"/>
              <a:ext cx="3657600" cy="152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057400" y="1981200"/>
              <a:ext cx="228600" cy="228600"/>
              <a:chOff x="2057400" y="1981200"/>
              <a:chExt cx="152400" cy="152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057400" y="2133600"/>
                <a:ext cx="152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2209800" y="1981200"/>
                <a:ext cx="0" cy="152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486400" y="1981200"/>
              <a:ext cx="228600" cy="228600"/>
              <a:chOff x="5562600" y="1981200"/>
              <a:chExt cx="152400" cy="1524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5562600" y="2133600"/>
                <a:ext cx="152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562600" y="1981200"/>
                <a:ext cx="0" cy="152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486400" y="3276600"/>
              <a:ext cx="228600" cy="228600"/>
              <a:chOff x="5562600" y="3276600"/>
              <a:chExt cx="152400" cy="228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5562600" y="3276600"/>
                <a:ext cx="152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562600" y="3276600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057400" y="3276600"/>
              <a:ext cx="228600" cy="228600"/>
              <a:chOff x="2057400" y="3276600"/>
              <a:chExt cx="152400" cy="2286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2057400" y="3276600"/>
                <a:ext cx="152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09800" y="3276600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Box 38"/>
          <p:cNvSpPr txBox="1"/>
          <p:nvPr/>
        </p:nvSpPr>
        <p:spPr>
          <a:xfrm>
            <a:off x="5627255" y="383324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Rectangle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Rhombus </a:t>
            </a:r>
            <a:r>
              <a:rPr lang="en-US" dirty="0" smtClean="0"/>
              <a:t>is a quadrilateral with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dirty="0"/>
              <a:t>Why would a </a:t>
            </a:r>
            <a:r>
              <a:rPr lang="en-US" dirty="0" smtClean="0"/>
              <a:t>Rhombus </a:t>
            </a:r>
            <a:r>
              <a:rPr lang="en-US" dirty="0"/>
              <a:t>also be considered a Parallelogram?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855" y="3420743"/>
            <a:ext cx="3117850" cy="210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029200" y="1219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 Congruent Sides.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671705" y="424391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Rhombus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Square </a:t>
            </a:r>
            <a:r>
              <a:rPr lang="en-US" dirty="0" smtClean="0"/>
              <a:t>is a quadrilateral with                           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would a Square also be considered a parallelogram?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508" y="3200400"/>
            <a:ext cx="2905125" cy="263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648200" y="12147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 Right Angles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68086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 Congruent Sides.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13136" y="4114800"/>
            <a:ext cx="134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Square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Shared and Unique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Since rectangles, rhombuses, and squares are all considered as parallelograms, they have all the properties of parallelograms.</a:t>
            </a:r>
          </a:p>
          <a:p>
            <a:endParaRPr lang="en-US" b="1" dirty="0"/>
          </a:p>
          <a:p>
            <a:r>
              <a:rPr lang="en-US" dirty="0" smtClean="0"/>
              <a:t>However, they each posses their own, individual properties as well, as seen in the following theorems.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5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Diagonals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185446"/>
            <a:ext cx="8763000" cy="5486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Theorem 5-12:</a:t>
            </a:r>
            <a:r>
              <a:rPr lang="en-US" dirty="0" smtClean="0"/>
              <a:t> The diagonals of a rectangle are </a:t>
            </a:r>
            <a:r>
              <a:rPr lang="en-US" dirty="0" smtClean="0"/>
              <a:t>_________.</a:t>
            </a:r>
            <a:endParaRPr lang="en-US" b="1" u="sng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Theorem 5-13:</a:t>
            </a:r>
            <a:r>
              <a:rPr lang="en-US" dirty="0" smtClean="0"/>
              <a:t> The diagonals of a rhombus are </a:t>
            </a:r>
            <a:r>
              <a:rPr lang="en-US" dirty="0" smtClean="0"/>
              <a:t>_____________.</a:t>
            </a:r>
            <a:endParaRPr lang="en-US" dirty="0" smtClean="0"/>
          </a:p>
          <a:p>
            <a:endParaRPr lang="en-US" b="1" u="sng" dirty="0" smtClean="0"/>
          </a:p>
          <a:p>
            <a:endParaRPr lang="en-US" dirty="0"/>
          </a:p>
          <a:p>
            <a:endParaRPr lang="en-US" b="1" u="sng" dirty="0" smtClean="0"/>
          </a:p>
        </p:txBody>
      </p:sp>
      <p:grpSp>
        <p:nvGrpSpPr>
          <p:cNvPr id="46" name="Group 45"/>
          <p:cNvGrpSpPr/>
          <p:nvPr/>
        </p:nvGrpSpPr>
        <p:grpSpPr>
          <a:xfrm>
            <a:off x="1295400" y="1756199"/>
            <a:ext cx="2855190" cy="1343509"/>
            <a:chOff x="802410" y="1600200"/>
            <a:chExt cx="2855190" cy="134350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355" y="1828800"/>
              <a:ext cx="2222500" cy="93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1093355" y="1828800"/>
              <a:ext cx="2222500" cy="9340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093355" y="1828801"/>
              <a:ext cx="2222500" cy="934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02410" y="2593548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5446" y="2605155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6600" y="16002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16002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</a:t>
              </a:r>
              <a:endParaRPr lang="en-US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1769477"/>
                <a:ext cx="3200400" cy="893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en-US" sz="1600" dirty="0" smtClean="0"/>
                  <a:t>In Rectangle ABCD,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dirty="0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US" sz="1600" i="1" dirty="0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1600" b="0" i="1" dirty="0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</a:rPr>
                            <m:t>𝐷𝐵</m:t>
                          </m:r>
                        </m:e>
                      </m:acc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769477"/>
                <a:ext cx="3200400" cy="893130"/>
              </a:xfrm>
              <a:prstGeom prst="rect">
                <a:avLst/>
              </a:prstGeom>
              <a:blipFill rotWithShape="1">
                <a:blip r:embed="rId3"/>
                <a:stretch>
                  <a:fillRect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5089236" y="4258183"/>
            <a:ext cx="3200400" cy="893130"/>
            <a:chOff x="5029200" y="4124750"/>
            <a:chExt cx="3200400" cy="89313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5029200" y="4124750"/>
                  <a:ext cx="3200400" cy="8931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spcAft>
                      <a:spcPts val="1200"/>
                    </a:spcAft>
                  </a:pPr>
                  <a:r>
                    <a:rPr lang="en-US" sz="1600" dirty="0" smtClean="0"/>
                    <a:t>In Rhombus ABCD,</a:t>
                  </a:r>
                </a:p>
                <a:p>
                  <a:pPr>
                    <a:spcAft>
                      <a:spcPts val="12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600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dirty="0" smtClean="0">
                                <a:latin typeface="Cambria Math"/>
                              </a:rPr>
                              <m:t>𝐴𝐶</m:t>
                            </m:r>
                          </m:e>
                        </m:acc>
                        <m:r>
                          <a:rPr lang="en-US" sz="1600" b="0" i="1" dirty="0" smtClean="0">
                            <a:latin typeface="Cambria Math"/>
                          </a:rPr>
                          <m:t>    </m:t>
                        </m:r>
                        <m:r>
                          <a:rPr lang="en-US" sz="1600" b="0" i="1" dirty="0" smtClean="0">
                            <a:latin typeface="Cambria Math"/>
                            <a:ea typeface="Cambria Math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16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dirty="0" smtClean="0">
                                <a:latin typeface="Cambria Math"/>
                                <a:ea typeface="Cambria Math"/>
                              </a:rPr>
                              <m:t>𝐷𝐵</m:t>
                            </m:r>
                          </m:e>
                        </m:acc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4124750"/>
                  <a:ext cx="3200400" cy="89313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20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Group 26"/>
            <p:cNvGrpSpPr/>
            <p:nvPr/>
          </p:nvGrpSpPr>
          <p:grpSpPr>
            <a:xfrm>
              <a:off x="6477000" y="4603778"/>
              <a:ext cx="228600" cy="180884"/>
              <a:chOff x="7772400" y="2762825"/>
              <a:chExt cx="228600" cy="18088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893627" y="2762825"/>
                <a:ext cx="0" cy="16927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772400" y="2943709"/>
                <a:ext cx="228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27" y="4038600"/>
            <a:ext cx="3200400" cy="21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858000" y="121473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Congruent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16922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Perpendicular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201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Diagonals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185446"/>
            <a:ext cx="8763000" cy="521535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Theorem 5-14:</a:t>
            </a:r>
            <a:r>
              <a:rPr lang="en-US" dirty="0" smtClean="0"/>
              <a:t> Each diagonal of a rhombus </a:t>
            </a:r>
            <a:r>
              <a:rPr lang="en-US" dirty="0" smtClean="0"/>
              <a:t>_______  </a:t>
            </a:r>
            <a:r>
              <a:rPr lang="en-US" dirty="0" smtClean="0"/>
              <a:t>two angles of the rhombus.</a:t>
            </a:r>
            <a:endParaRPr lang="en-US" b="1" u="sng" dirty="0"/>
          </a:p>
          <a:p>
            <a:endParaRPr lang="en-US" b="1" u="sng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638964" y="1998501"/>
                <a:ext cx="3200400" cy="1139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en-US" sz="1600" dirty="0" smtClean="0"/>
                  <a:t>In Rhombus ABCD,</a:t>
                </a:r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1600" dirty="0" smtClean="0"/>
                  <a:t> bisects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&lt;</m:t>
                    </m:r>
                    <m:r>
                      <a:rPr lang="en-US" sz="1600" b="0" i="1" smtClean="0">
                        <a:latin typeface="Cambria Math"/>
                      </a:rPr>
                      <m:t>𝐴</m:t>
                    </m:r>
                    <m:r>
                      <a:rPr lang="en-US" sz="16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/>
                      </a:rPr>
                      <m:t>and</m:t>
                    </m:r>
                    <m:r>
                      <a:rPr lang="en-US" sz="1600" b="0" i="1" smtClean="0">
                        <a:latin typeface="Cambria Math"/>
                      </a:rPr>
                      <m:t>&lt;</m:t>
                    </m:r>
                    <m:r>
                      <a:rPr lang="en-US" sz="16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16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1600" dirty="0" smtClean="0"/>
                  <a:t> bisects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&lt;</m:t>
                    </m:r>
                    <m:r>
                      <a:rPr lang="en-US" sz="1600" b="0" i="1" smtClean="0">
                        <a:latin typeface="Cambria Math"/>
                      </a:rPr>
                      <m:t>𝐵</m:t>
                    </m:r>
                    <m:r>
                      <a:rPr lang="en-US" sz="16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/>
                      </a:rPr>
                      <m:t>and</m:t>
                    </m:r>
                    <m:r>
                      <a:rPr lang="en-US" sz="1600" b="0" i="1" smtClean="0">
                        <a:latin typeface="Cambria Math"/>
                      </a:rPr>
                      <m:t>&lt;</m:t>
                    </m:r>
                    <m:r>
                      <a:rPr lang="en-US" sz="16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964" y="1998501"/>
                <a:ext cx="3200400" cy="1139351"/>
              </a:xfrm>
              <a:prstGeom prst="rect">
                <a:avLst/>
              </a:prstGeom>
              <a:blipFill rotWithShape="1">
                <a:blip r:embed="rId2"/>
                <a:stretch>
                  <a:fillRect t="-1604" b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85606" y="2076137"/>
            <a:ext cx="3563937" cy="2399648"/>
            <a:chOff x="695035" y="1802518"/>
            <a:chExt cx="3563937" cy="23996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35" y="1802518"/>
              <a:ext cx="3563937" cy="2399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Arc 16"/>
            <p:cNvSpPr/>
            <p:nvPr/>
          </p:nvSpPr>
          <p:spPr>
            <a:xfrm rot="548020">
              <a:off x="968839" y="2869513"/>
              <a:ext cx="460797" cy="265657"/>
            </a:xfrm>
            <a:prstGeom prst="arc">
              <a:avLst>
                <a:gd name="adj1" fmla="val 17286725"/>
                <a:gd name="adj2" fmla="val 3900899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11909399">
              <a:off x="3383032" y="2842018"/>
              <a:ext cx="460797" cy="265657"/>
            </a:xfrm>
            <a:prstGeom prst="arc">
              <a:avLst>
                <a:gd name="adj1" fmla="val 17286725"/>
                <a:gd name="adj2" fmla="val 3900899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rot="5698821">
              <a:off x="2237177" y="1988019"/>
              <a:ext cx="460797" cy="284583"/>
            </a:xfrm>
            <a:prstGeom prst="arc">
              <a:avLst>
                <a:gd name="adj1" fmla="val 17286725"/>
                <a:gd name="adj2" fmla="val 3900899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rot="5400000">
              <a:off x="2283504" y="2016371"/>
              <a:ext cx="348325" cy="495733"/>
            </a:xfrm>
            <a:prstGeom prst="arc">
              <a:avLst>
                <a:gd name="adj1" fmla="val 15760285"/>
                <a:gd name="adj2" fmla="val 5947659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6370142">
              <a:off x="2181446" y="3602105"/>
              <a:ext cx="454104" cy="419714"/>
            </a:xfrm>
            <a:prstGeom prst="arc">
              <a:avLst>
                <a:gd name="adj1" fmla="val 17286725"/>
                <a:gd name="adj2" fmla="val 3900899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2234334" y="3360318"/>
              <a:ext cx="348325" cy="551154"/>
            </a:xfrm>
            <a:prstGeom prst="arc">
              <a:avLst>
                <a:gd name="adj1" fmla="val 15760285"/>
                <a:gd name="adj2" fmla="val 6327461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400800" y="12147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bisects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451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Linked To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Theorem 5-16:</a:t>
            </a:r>
            <a:r>
              <a:rPr lang="en-US" dirty="0" smtClean="0"/>
              <a:t> If an angle of a parallelogram is a right angle, then the parallelogram is </a:t>
            </a:r>
            <a:r>
              <a:rPr lang="en-US" dirty="0" smtClean="0"/>
              <a:t>a _________.</a:t>
            </a: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Given: Parallelogram ABCD;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Prove: ABCD is a Rectangle</a:t>
            </a:r>
            <a:endParaRPr lang="en-US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65122" y="3200400"/>
            <a:ext cx="3434198" cy="2156706"/>
            <a:chOff x="5257800" y="2075159"/>
            <a:chExt cx="2830945" cy="1555614"/>
          </a:xfrm>
        </p:grpSpPr>
        <p:grpSp>
          <p:nvGrpSpPr>
            <p:cNvPr id="11" name="Group 10"/>
            <p:cNvGrpSpPr/>
            <p:nvPr/>
          </p:nvGrpSpPr>
          <p:grpSpPr>
            <a:xfrm>
              <a:off x="5599545" y="2244436"/>
              <a:ext cx="2133600" cy="1143000"/>
              <a:chOff x="3810000" y="2057400"/>
              <a:chExt cx="2133600" cy="1143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810000" y="2057400"/>
                <a:ext cx="2133600" cy="1143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3810000" y="2971800"/>
                <a:ext cx="228600" cy="228600"/>
                <a:chOff x="3810000" y="2971800"/>
                <a:chExt cx="228600" cy="2286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3810000" y="2971800"/>
                  <a:ext cx="2286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4038600" y="2971800"/>
                  <a:ext cx="0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5332845" y="327313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07745" y="3292219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89272" y="2090609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7800" y="2075159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</a:t>
              </a:r>
              <a:endParaRPr lang="en-US" sz="16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62400" y="2438400"/>
                <a:ext cx="2971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latin typeface="Cambria Math"/>
                        </a:rPr>
                        <m:t>𝐢𝐬</m:t>
                      </m:r>
                      <m:r>
                        <a:rPr lang="en-US" sz="2400" b="1" i="0" smtClean="0"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latin typeface="Cambria Math"/>
                        </a:rPr>
                        <m:t>𝐚</m:t>
                      </m:r>
                      <m:r>
                        <a:rPr lang="en-US" sz="2400" b="1" i="0" smtClean="0"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latin typeface="Cambria Math"/>
                        </a:rPr>
                        <m:t>𝐫𝐢𝐠𝐡𝐭</m:t>
                      </m:r>
                      <m:r>
                        <a:rPr lang="en-US" sz="2400" b="1" i="0" smtClean="0"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latin typeface="Cambria Math"/>
                        </a:rPr>
                        <m:t>𝐚𝐧𝐠𝐥𝐞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438400"/>
                <a:ext cx="2971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997036" y="160020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Rectangle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381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870</TotalTime>
  <Words>559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Geometry Unit 6</vt:lpstr>
      <vt:lpstr>Special Parallelograms</vt:lpstr>
      <vt:lpstr>Rectangle</vt:lpstr>
      <vt:lpstr>Rhombus</vt:lpstr>
      <vt:lpstr>Square</vt:lpstr>
      <vt:lpstr>Shared and Unique Properties</vt:lpstr>
      <vt:lpstr>Diagonals Properties</vt:lpstr>
      <vt:lpstr>Diagonals Properties</vt:lpstr>
      <vt:lpstr>Properties Linked To Parallelograms</vt:lpstr>
      <vt:lpstr>Properties Linked To Parallelograms</vt:lpstr>
      <vt:lpstr>Using the Properties</vt:lpstr>
      <vt:lpstr>Using the Properties</vt:lpstr>
      <vt:lpstr>Using the Properties</vt:lpstr>
      <vt:lpstr>Using the Properties</vt:lpstr>
      <vt:lpstr>Using the Properties</vt:lpstr>
      <vt:lpstr>Using the Properties</vt:lpstr>
      <vt:lpstr>Exit Ticket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6</dc:title>
  <dc:creator>David Leon</dc:creator>
  <cp:lastModifiedBy>David Leon</cp:lastModifiedBy>
  <cp:revision>33</cp:revision>
  <dcterms:created xsi:type="dcterms:W3CDTF">2015-12-02T00:14:28Z</dcterms:created>
  <dcterms:modified xsi:type="dcterms:W3CDTF">2015-12-04T01:51:01Z</dcterms:modified>
</cp:coreProperties>
</file>