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B66E-C766-4647-8FE2-AA239229FEDF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68C6-E28D-4BEF-8B60-EAAD0272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B66E-C766-4647-8FE2-AA239229FEDF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68C6-E28D-4BEF-8B60-EAAD0272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B66E-C766-4647-8FE2-AA239229FEDF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68C6-E28D-4BEF-8B60-EAAD0272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B66E-C766-4647-8FE2-AA239229FEDF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68C6-E28D-4BEF-8B60-EAAD0272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B66E-C766-4647-8FE2-AA239229FEDF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68C6-E28D-4BEF-8B60-EAAD0272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B66E-C766-4647-8FE2-AA239229FEDF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68C6-E28D-4BEF-8B60-EAAD0272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B66E-C766-4647-8FE2-AA239229FEDF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68C6-E28D-4BEF-8B60-EAAD0272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B66E-C766-4647-8FE2-AA239229FEDF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68C6-E28D-4BEF-8B60-EAAD0272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B66E-C766-4647-8FE2-AA239229FEDF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68C6-E28D-4BEF-8B60-EAAD0272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B66E-C766-4647-8FE2-AA239229FEDF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68C6-E28D-4BEF-8B60-EAAD0272A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B66E-C766-4647-8FE2-AA239229FEDF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1468C6-E28D-4BEF-8B60-EAAD0272ACE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30B66E-C766-4647-8FE2-AA239229FEDF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1468C6-E28D-4BEF-8B60-EAAD0272AC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tm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Unit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Trapezoids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05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183880" cy="4721352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Write an equation and solve for the missing value(s) in the following trapezoids.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Solution: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?=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(8+12)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?=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(20)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?=10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183880" cy="472135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667000"/>
            <a:ext cx="3986753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5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183880" cy="4721352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Write an equation and solve for the missing value(s) in the following trapezoids.</a:t>
                </a:r>
              </a:p>
              <a:p>
                <a:pPr>
                  <a:spcAft>
                    <a:spcPts val="1200"/>
                  </a:spcAft>
                </a:pPr>
                <a:endParaRPr lang="en-US" sz="2400" dirty="0"/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Solution:</a:t>
                </a:r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?=180−60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1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?=120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183880" cy="472135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650836"/>
            <a:ext cx="4302256" cy="208459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0" y="3886200"/>
                <a:ext cx="76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60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86200"/>
                <a:ext cx="762000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692" r="-6400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011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183880" cy="4721352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Write an equation and solve for the missing value(s) in the following trapezoids.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Solution: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+10=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(27+17)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+10=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(44)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+10=22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183880" cy="4721352"/>
              </a:xfrm>
              <a:blipFill rotWithShape="1">
                <a:blip r:embed="rId2"/>
                <a:stretch>
                  <a:fillRect b="-2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590799"/>
            <a:ext cx="4191000" cy="284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5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183880" cy="4721352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Write an equation and solve for the missing value(s) in the following trapezoids.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Solution:</a:t>
                </a:r>
              </a:p>
              <a:p>
                <a:pPr marL="0" indent="0">
                  <a:spcAft>
                    <a:spcPts val="2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6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+39+81=180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2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6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+120=180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2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6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=60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24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400" dirty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183880" cy="4721352"/>
              </a:xfrm>
              <a:blipFill rotWithShape="1">
                <a:blip r:embed="rId2"/>
                <a:stretch>
                  <a:fillRect b="-13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09800"/>
            <a:ext cx="4038600" cy="314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55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Warm-ups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721352"/>
          </a:xfrm>
        </p:spPr>
        <p:txBody>
          <a:bodyPr/>
          <a:lstStyle/>
          <a:p>
            <a:r>
              <a:rPr lang="en-US" b="1" dirty="0" smtClean="0"/>
              <a:t>Take out the Special Parallelograms Worksheet from Yesterday.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62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Trapezoids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721352"/>
          </a:xfrm>
        </p:spPr>
        <p:txBody>
          <a:bodyPr/>
          <a:lstStyle/>
          <a:p>
            <a:r>
              <a:rPr lang="en-US" b="1" u="sng" dirty="0" smtClean="0"/>
              <a:t>Content Objective:</a:t>
            </a:r>
            <a:r>
              <a:rPr lang="en-US" dirty="0" smtClean="0"/>
              <a:t> Students will be able to identify the properties of trapezoids.</a:t>
            </a:r>
            <a:endParaRPr lang="en-US" b="1" u="sng" dirty="0" smtClean="0"/>
          </a:p>
          <a:p>
            <a:endParaRPr lang="en-US" dirty="0"/>
          </a:p>
          <a:p>
            <a:r>
              <a:rPr lang="en-US" b="1" u="sng" dirty="0" smtClean="0"/>
              <a:t>Language Objective:</a:t>
            </a:r>
            <a:r>
              <a:rPr lang="en-US" dirty="0" smtClean="0"/>
              <a:t> Students will be able to write and solve equations using the properties of trapezoids.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8728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Trapezoids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7213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A quadrilateral with exactly one pair of parallel sides is called a </a:t>
            </a:r>
            <a:r>
              <a:rPr lang="en-US" sz="2400" b="1" dirty="0" smtClean="0"/>
              <a:t>Trapezoid.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The parallel sides are called the </a:t>
            </a:r>
            <a:r>
              <a:rPr lang="en-US" sz="2400" b="1" dirty="0" smtClean="0"/>
              <a:t>bases</a:t>
            </a:r>
            <a:r>
              <a:rPr lang="en-US" sz="24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The other sides are called the </a:t>
            </a:r>
            <a:r>
              <a:rPr lang="en-US" sz="2400" b="1" dirty="0" smtClean="0"/>
              <a:t>legs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989498" y="4691667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94063" y="5300933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43500" y="4111925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76400" y="3601695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05600" y="3552812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858000" y="5237839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27640" y="4275551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3900" y="4220807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leg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27340" y="3818627"/>
            <a:ext cx="2730260" cy="1459303"/>
            <a:chOff x="927340" y="3818627"/>
            <a:chExt cx="2730260" cy="1459303"/>
          </a:xfrm>
        </p:grpSpPr>
        <p:grpSp>
          <p:nvGrpSpPr>
            <p:cNvPr id="5" name="Group 4"/>
            <p:cNvGrpSpPr/>
            <p:nvPr/>
          </p:nvGrpSpPr>
          <p:grpSpPr>
            <a:xfrm>
              <a:off x="927340" y="3818627"/>
              <a:ext cx="2590800" cy="1459303"/>
              <a:chOff x="762000" y="3554083"/>
              <a:chExt cx="2590800" cy="1459303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762000" y="3657600"/>
                <a:ext cx="2590800" cy="1219200"/>
                <a:chOff x="762000" y="3657600"/>
                <a:chExt cx="2590800" cy="1219200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>
                  <a:off x="1447800" y="3657600"/>
                  <a:ext cx="1524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 flipH="1">
                  <a:off x="762000" y="3657600"/>
                  <a:ext cx="685800" cy="12192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2971800" y="3657600"/>
                  <a:ext cx="381000" cy="12192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762000" y="4876800"/>
                  <a:ext cx="25908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Isosceles Triangle 17"/>
              <p:cNvSpPr/>
              <p:nvPr/>
            </p:nvSpPr>
            <p:spPr>
              <a:xfrm rot="5400000">
                <a:off x="2215551" y="3548332"/>
                <a:ext cx="293298" cy="30480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Isosceles Triangle 19"/>
              <p:cNvSpPr/>
              <p:nvPr/>
            </p:nvSpPr>
            <p:spPr>
              <a:xfrm rot="5400000">
                <a:off x="2228491" y="4714337"/>
                <a:ext cx="293298" cy="304800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1493808" y="3906219"/>
                  <a:ext cx="8001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140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3808" y="3906219"/>
                  <a:ext cx="800100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8333" r="-7634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2540480" y="3922144"/>
                  <a:ext cx="8001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100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0480" y="3922144"/>
                  <a:ext cx="800100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8197" r="-6870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927340" y="4799966"/>
                  <a:ext cx="8001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40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7340" y="4799966"/>
                  <a:ext cx="800100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2857500" y="4812268"/>
                  <a:ext cx="8001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57500" y="4812268"/>
                  <a:ext cx="800100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Group 40"/>
          <p:cNvGrpSpPr/>
          <p:nvPr/>
        </p:nvGrpSpPr>
        <p:grpSpPr>
          <a:xfrm>
            <a:off x="5867400" y="3853133"/>
            <a:ext cx="2362200" cy="1480867"/>
            <a:chOff x="5867400" y="3853133"/>
            <a:chExt cx="2362200" cy="1480867"/>
          </a:xfrm>
        </p:grpSpPr>
        <p:grpSp>
          <p:nvGrpSpPr>
            <p:cNvPr id="9" name="Group 8"/>
            <p:cNvGrpSpPr/>
            <p:nvPr/>
          </p:nvGrpSpPr>
          <p:grpSpPr>
            <a:xfrm>
              <a:off x="5943600" y="3853133"/>
              <a:ext cx="2133600" cy="1447800"/>
              <a:chOff x="5257800" y="3624532"/>
              <a:chExt cx="2133600" cy="1447800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5322498" y="3624532"/>
                <a:ext cx="2068902" cy="1447800"/>
                <a:chOff x="4876800" y="3657600"/>
                <a:chExt cx="2068902" cy="1447800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>
                  <a:off x="4876800" y="3657600"/>
                  <a:ext cx="0" cy="14478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6858000" y="3810000"/>
                  <a:ext cx="0" cy="12954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4876800" y="5082397"/>
                  <a:ext cx="2068902" cy="2300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4876800" y="3657600"/>
                  <a:ext cx="1981200" cy="1524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" name="Isosceles Triangle 3"/>
              <p:cNvSpPr/>
              <p:nvPr/>
            </p:nvSpPr>
            <p:spPr>
              <a:xfrm>
                <a:off x="5257800" y="4114800"/>
                <a:ext cx="152400" cy="233632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>
                <a:off x="7227498" y="4114800"/>
                <a:ext cx="152400" cy="233632"/>
              </a:xfrm>
              <a:prstGeom prst="triangl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5867400" y="3897868"/>
                  <a:ext cx="8001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7400" y="3897868"/>
                  <a:ext cx="800100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5867400" y="4930055"/>
                  <a:ext cx="8001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7400" y="4930055"/>
                  <a:ext cx="800100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8333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7429500" y="4964668"/>
                  <a:ext cx="8001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29500" y="4964668"/>
                  <a:ext cx="800100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7305855" y="3962400"/>
                  <a:ext cx="8001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110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5855" y="3962400"/>
                  <a:ext cx="800100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8197" r="-6818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8" name="TextBox 37"/>
          <p:cNvSpPr txBox="1"/>
          <p:nvPr/>
        </p:nvSpPr>
        <p:spPr>
          <a:xfrm>
            <a:off x="1830216" y="6012874"/>
            <a:ext cx="5244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What do you notice about the angles?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62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Trapezoids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7213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A trapezoid with congruent legs is known as an </a:t>
            </a:r>
            <a:r>
              <a:rPr lang="en-US" sz="2400" b="1" dirty="0" smtClean="0"/>
              <a:t>Isosceles Trapezoid</a:t>
            </a:r>
            <a:r>
              <a:rPr lang="en-US" sz="24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In an Isosceles Trapezoid, the angles across from the congruent legs are known as the base angles</a:t>
            </a:r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2823713" y="3671978"/>
            <a:ext cx="3581400" cy="1805623"/>
            <a:chOff x="2823713" y="3671978"/>
            <a:chExt cx="3581400" cy="1805623"/>
          </a:xfrm>
        </p:grpSpPr>
        <p:sp>
          <p:nvSpPr>
            <p:cNvPr id="4" name="Trapezoid 3"/>
            <p:cNvSpPr/>
            <p:nvPr/>
          </p:nvSpPr>
          <p:spPr>
            <a:xfrm>
              <a:off x="2823713" y="3810000"/>
              <a:ext cx="3581400" cy="1520952"/>
            </a:xfrm>
            <a:prstGeom prst="trapezoid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 rot="5400000">
              <a:off x="4620164" y="3666227"/>
              <a:ext cx="293298" cy="3048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 rot="5400000">
              <a:off x="4663296" y="5178552"/>
              <a:ext cx="293298" cy="3048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823713" y="4343400"/>
              <a:ext cx="452887" cy="2270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6019800" y="4343400"/>
              <a:ext cx="385313" cy="22707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821501" y="4736068"/>
            <a:ext cx="167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Base Angles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5" idx="1"/>
          </p:cNvCxnSpPr>
          <p:nvPr/>
        </p:nvCxnSpPr>
        <p:spPr>
          <a:xfrm flipH="1">
            <a:off x="2971800" y="4920734"/>
            <a:ext cx="849701" cy="263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381444" y="4900291"/>
            <a:ext cx="831012" cy="284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57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Trapezoid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7213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b="1" u="sng" dirty="0" smtClean="0"/>
              <a:t>Theorem 5-18</a:t>
            </a:r>
            <a:r>
              <a:rPr lang="en-US" sz="2400" dirty="0" smtClean="0"/>
              <a:t>: In an Isosceles Trapezoid, the base angles are congruent.</a:t>
            </a:r>
            <a:endParaRPr lang="en-US" sz="2400" dirty="0"/>
          </a:p>
        </p:txBody>
      </p:sp>
      <p:grpSp>
        <p:nvGrpSpPr>
          <p:cNvPr id="9" name="Group 8"/>
          <p:cNvGrpSpPr/>
          <p:nvPr/>
        </p:nvGrpSpPr>
        <p:grpSpPr>
          <a:xfrm>
            <a:off x="3891943" y="2265255"/>
            <a:ext cx="4572000" cy="2209205"/>
            <a:chOff x="4038600" y="2433935"/>
            <a:chExt cx="4572000" cy="2209205"/>
          </a:xfrm>
        </p:grpSpPr>
        <p:grpSp>
          <p:nvGrpSpPr>
            <p:cNvPr id="6" name="Group 5"/>
            <p:cNvGrpSpPr/>
            <p:nvPr/>
          </p:nvGrpSpPr>
          <p:grpSpPr>
            <a:xfrm>
              <a:off x="4406150" y="2653487"/>
              <a:ext cx="3581400" cy="1805623"/>
              <a:chOff x="2823713" y="3671978"/>
              <a:chExt cx="3581400" cy="1805623"/>
            </a:xfrm>
          </p:grpSpPr>
          <p:sp>
            <p:nvSpPr>
              <p:cNvPr id="4" name="Trapezoid 3"/>
              <p:cNvSpPr/>
              <p:nvPr/>
            </p:nvSpPr>
            <p:spPr>
              <a:xfrm>
                <a:off x="2823713" y="3810000"/>
                <a:ext cx="3581400" cy="1520952"/>
              </a:xfrm>
              <a:prstGeom prst="trapezoid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2823713" y="3671978"/>
                <a:ext cx="3581400" cy="1805623"/>
                <a:chOff x="2823713" y="3671978"/>
                <a:chExt cx="3581400" cy="1805623"/>
              </a:xfrm>
            </p:grpSpPr>
            <p:sp>
              <p:nvSpPr>
                <p:cNvPr id="16" name="Isosceles Triangle 15"/>
                <p:cNvSpPr/>
                <p:nvPr/>
              </p:nvSpPr>
              <p:spPr>
                <a:xfrm rot="5400000">
                  <a:off x="4620164" y="3666227"/>
                  <a:ext cx="293298" cy="304800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Isosceles Triangle 17"/>
                <p:cNvSpPr/>
                <p:nvPr/>
              </p:nvSpPr>
              <p:spPr>
                <a:xfrm rot="5400000">
                  <a:off x="4663296" y="5178552"/>
                  <a:ext cx="293298" cy="304800"/>
                </a:xfrm>
                <a:prstGeom prst="triangl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823713" y="4343400"/>
                  <a:ext cx="452887" cy="22707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flipH="1">
                  <a:off x="6019800" y="4343400"/>
                  <a:ext cx="385313" cy="227076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" name="TextBox 7"/>
            <p:cNvSpPr txBox="1"/>
            <p:nvPr/>
          </p:nvSpPr>
          <p:spPr>
            <a:xfrm>
              <a:off x="4419600" y="2433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38600" y="41148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924800" y="418147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20000" y="248512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</a:t>
              </a:r>
              <a:endParaRPr lang="en-US" sz="24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891943" y="3780648"/>
            <a:ext cx="4102221" cy="836044"/>
            <a:chOff x="4022993" y="3962937"/>
            <a:chExt cx="4102221" cy="836044"/>
          </a:xfrm>
        </p:grpSpPr>
        <p:sp>
          <p:nvSpPr>
            <p:cNvPr id="20" name="Arc 19"/>
            <p:cNvSpPr/>
            <p:nvPr/>
          </p:nvSpPr>
          <p:spPr>
            <a:xfrm>
              <a:off x="4022993" y="4012060"/>
              <a:ext cx="836044" cy="600801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 rot="16920976">
              <a:off x="7406792" y="4080558"/>
              <a:ext cx="836044" cy="600801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09599" y="2453354"/>
                <a:ext cx="328234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In trapezoid DOPE,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&lt;</m:t>
                      </m:r>
                      <m:r>
                        <a:rPr lang="en-US" sz="2400" b="0" i="1" smtClean="0">
                          <a:latin typeface="Cambria Math"/>
                        </a:rPr>
                        <m:t>𝐷𝑂𝑃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≅ &lt;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𝐸𝑃𝑂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2453354"/>
                <a:ext cx="3282343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2788" t="-5839" r="-743" b="-14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83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7213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The </a:t>
            </a:r>
            <a:r>
              <a:rPr lang="en-US" sz="2400" b="1" dirty="0" smtClean="0"/>
              <a:t>Median </a:t>
            </a:r>
            <a:r>
              <a:rPr lang="en-US" sz="2400" dirty="0" smtClean="0"/>
              <a:t>of a trapezoid is the segment that joins the midpoints of the legs.</a:t>
            </a:r>
          </a:p>
        </p:txBody>
      </p:sp>
      <p:sp>
        <p:nvSpPr>
          <p:cNvPr id="4" name="Trapezoid 3"/>
          <p:cNvSpPr/>
          <p:nvPr/>
        </p:nvSpPr>
        <p:spPr>
          <a:xfrm>
            <a:off x="762000" y="2917980"/>
            <a:ext cx="3581400" cy="1520952"/>
          </a:xfrm>
          <a:prstGeom prst="trapezoid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838200" y="3283078"/>
            <a:ext cx="3809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52119" y="3664078"/>
            <a:ext cx="320116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47700" y="3968878"/>
            <a:ext cx="3809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886201" y="3261512"/>
            <a:ext cx="3809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886200" y="3435478"/>
            <a:ext cx="3809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038600" y="3892678"/>
            <a:ext cx="3809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038600" y="4045078"/>
            <a:ext cx="38099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343400" y="427367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733800" y="244264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" y="4208099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252107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33400" y="3431013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34850" y="3431012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</a:t>
            </a:r>
            <a:endParaRPr 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164346" y="2257978"/>
                <a:ext cx="329385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𝑀𝑁</m:t>
                        </m:r>
                      </m:e>
                    </m:acc>
                  </m:oMath>
                </a14:m>
                <a:r>
                  <a:rPr lang="en-US" sz="2400" dirty="0" smtClean="0"/>
                  <a:t> is the median of trapezoid PQRS.</a:t>
                </a:r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4346" y="2257978"/>
                <a:ext cx="3293854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2773" t="-6569" r="-5176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226168" y="3400545"/>
                <a:ext cx="3293854" cy="1603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Thus,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𝑆𝑀</m:t>
                          </m:r>
                        </m:e>
                      </m:acc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𝑀𝑃</m:t>
                          </m:r>
                        </m:e>
                      </m:acc>
                    </m:oMath>
                  </m:oMathPara>
                </a14:m>
                <a:endParaRPr lang="en-US" sz="2400" dirty="0" smtClean="0"/>
              </a:p>
              <a:p>
                <a:pPr algn="ctr"/>
                <a:r>
                  <a:rPr lang="en-US" sz="2400" dirty="0" smtClean="0"/>
                  <a:t>And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𝑅𝑁</m:t>
                          </m:r>
                        </m:e>
                      </m:acc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𝑁𝑄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168" y="3400545"/>
                <a:ext cx="3293854" cy="1603068"/>
              </a:xfrm>
              <a:prstGeom prst="rect">
                <a:avLst/>
              </a:prstGeom>
              <a:blipFill rotWithShape="1">
                <a:blip r:embed="rId3"/>
                <a:stretch>
                  <a:fillRect l="-2773" t="-3042" b="-1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729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Median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7213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Theorem 5-19: The Median of a trapezoid</a:t>
            </a:r>
          </a:p>
          <a:p>
            <a:pPr marL="804672" lvl="1" indent="-457200">
              <a:spcAft>
                <a:spcPts val="1200"/>
              </a:spcAft>
              <a:buFont typeface="+mj-lt"/>
              <a:buAutoNum type="arabicParenR"/>
            </a:pPr>
            <a:r>
              <a:rPr lang="en-US" sz="2000" dirty="0" smtClean="0"/>
              <a:t>Is parallel to the bases;</a:t>
            </a:r>
          </a:p>
          <a:p>
            <a:pPr marL="804672" lvl="1" indent="-457200">
              <a:spcAft>
                <a:spcPts val="1200"/>
              </a:spcAft>
              <a:buFont typeface="+mj-lt"/>
              <a:buAutoNum type="arabicParenR"/>
            </a:pPr>
            <a:r>
              <a:rPr lang="en-US" sz="2000" dirty="0" smtClean="0"/>
              <a:t>Has a length equal to the average of the base lengths.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7200" y="3073872"/>
                <a:ext cx="403859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Given: Trapezoid PQRS with median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𝑀𝑁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73872"/>
                <a:ext cx="4038599" cy="830997"/>
              </a:xfrm>
              <a:prstGeom prst="rect">
                <a:avLst/>
              </a:prstGeom>
              <a:blipFill rotWithShape="1">
                <a:blip r:embed="rId2"/>
                <a:stretch>
                  <a:fillRect l="-2266" t="-5839" b="-14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234" y="2901308"/>
            <a:ext cx="3935412" cy="201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602411" y="4267200"/>
            <a:ext cx="1683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Prove: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76532" y="4682921"/>
                <a:ext cx="4484298" cy="4624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(1)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𝑀𝑁</m:t>
                        </m:r>
                      </m:e>
                    </m:acc>
                    <m:r>
                      <a:rPr lang="en-US" sz="2400" b="0" i="0" smtClean="0">
                        <a:latin typeface="Cambria Math"/>
                      </a:rPr>
                      <m:t> // 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𝑃𝑄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and</m:t>
                    </m:r>
                    <m:r>
                      <a:rPr lang="en-US" sz="2400" b="0" i="1" smtClean="0">
                        <a:latin typeface="Cambria Math"/>
                      </a:rPr>
                      <m:t> 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𝑀𝑁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// 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𝑆𝑅</m:t>
                        </m:r>
                      </m:e>
                    </m:acc>
                  </m:oMath>
                </a14:m>
                <a:r>
                  <a:rPr lang="en-US" sz="2400" dirty="0" smtClean="0"/>
                  <a:t> 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32" y="4682921"/>
                <a:ext cx="4484298" cy="462434"/>
              </a:xfrm>
              <a:prstGeom prst="rect">
                <a:avLst/>
              </a:prstGeom>
              <a:blipFill rotWithShape="1">
                <a:blip r:embed="rId4"/>
                <a:stretch>
                  <a:fillRect l="-2177" t="-11842" r="-2041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02411" y="5336789"/>
                <a:ext cx="4484298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(2)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𝑀</m:t>
                    </m:r>
                    <m:r>
                      <a:rPr lang="en-US" sz="2400" b="0" i="1" smtClean="0">
                        <a:latin typeface="Cambria Math"/>
                      </a:rPr>
                      <m:t>𝑁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𝑃𝑄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𝑆𝑅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11" y="5336789"/>
                <a:ext cx="4484298" cy="613886"/>
              </a:xfrm>
              <a:prstGeom prst="rect">
                <a:avLst/>
              </a:prstGeom>
              <a:blipFill rotWithShape="1">
                <a:blip r:embed="rId5"/>
                <a:stretch>
                  <a:fillRect l="-2177" b="-69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883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3" grpId="0"/>
      <p:bldP spid="44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Medians 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183880" cy="4721352"/>
              </a:xfrm>
            </p:spPr>
            <p:txBody>
              <a:bodyPr>
                <a:norm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400" dirty="0" smtClean="0"/>
                  <a:t>Use the given trapezoid and its median to find the value of x.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2400" dirty="0" smtClean="0"/>
                  <a:t>Solution: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10=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[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20=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−4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+(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−3)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20=3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27=3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9=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183880" cy="4721352"/>
              </a:xfrm>
              <a:blipFill rotWithShape="1">
                <a:blip r:embed="rId2"/>
                <a:stretch>
                  <a:fillRect b="-3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4893541" y="2226877"/>
            <a:ext cx="3604844" cy="2759877"/>
            <a:chOff x="4893541" y="2226877"/>
            <a:chExt cx="3604844" cy="2759877"/>
          </a:xfrm>
        </p:grpSpPr>
        <p:sp>
          <p:nvSpPr>
            <p:cNvPr id="4" name="Trapezoid 3"/>
            <p:cNvSpPr/>
            <p:nvPr/>
          </p:nvSpPr>
          <p:spPr>
            <a:xfrm rot="2710608">
              <a:off x="5370315" y="2426477"/>
              <a:ext cx="2743200" cy="2344000"/>
            </a:xfrm>
            <a:prstGeom prst="trapezoid">
              <a:avLst>
                <a:gd name="adj" fmla="val 30856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>
              <a:off x="6029967" y="2882121"/>
              <a:ext cx="1437633" cy="146127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553200" y="3226420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10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91118" y="2357037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7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257800" y="2938046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7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96200" y="3628379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6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47082" y="46482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6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893541" y="4343400"/>
                  <a:ext cx="126191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−4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3541" y="4343400"/>
                  <a:ext cx="1261918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7236467" y="2494700"/>
                  <a:ext cx="126191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−3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6467" y="2494700"/>
                  <a:ext cx="1261918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30992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659</TotalTime>
  <Words>498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Geometry Unit 6</vt:lpstr>
      <vt:lpstr>Warm-ups</vt:lpstr>
      <vt:lpstr>Trapezoids</vt:lpstr>
      <vt:lpstr>Trapezoids</vt:lpstr>
      <vt:lpstr>Trapezoids</vt:lpstr>
      <vt:lpstr>Trapezoid Theorems</vt:lpstr>
      <vt:lpstr>Medians</vt:lpstr>
      <vt:lpstr>Median Theorem</vt:lpstr>
      <vt:lpstr>Medians Practice</vt:lpstr>
      <vt:lpstr>Final Check</vt:lpstr>
      <vt:lpstr>Final Check</vt:lpstr>
      <vt:lpstr>Final Check</vt:lpstr>
      <vt:lpstr>Final Check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6</dc:title>
  <dc:creator>David Leon</dc:creator>
  <cp:lastModifiedBy>David Leon</cp:lastModifiedBy>
  <cp:revision>32</cp:revision>
  <dcterms:created xsi:type="dcterms:W3CDTF">2015-12-06T20:54:49Z</dcterms:created>
  <dcterms:modified xsi:type="dcterms:W3CDTF">2015-12-08T03:15:20Z</dcterms:modified>
</cp:coreProperties>
</file>