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A1C86F-D581-4E12-B4F3-FD8358AEEB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1A0E64-B486-4CEB-B61F-6CACBF2E386D}" type="datetimeFigureOut">
              <a:rPr lang="en-US" smtClean="0"/>
              <a:t>1/5/2016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543800" cy="1374775"/>
          </a:xfrm>
        </p:spPr>
        <p:txBody>
          <a:bodyPr/>
          <a:lstStyle/>
          <a:p>
            <a:r>
              <a:rPr lang="en-US" dirty="0" smtClean="0"/>
              <a:t>Geometry Unit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315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7-1 and 7-2: Ratio and Proportion Properties.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1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533400"/>
          </a:xfrm>
        </p:spPr>
        <p:txBody>
          <a:bodyPr/>
          <a:lstStyle/>
          <a:p>
            <a:r>
              <a:rPr lang="en-US" sz="4000" dirty="0" smtClean="0"/>
              <a:t>Using the properties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90600"/>
                <a:ext cx="7848600" cy="5715000"/>
              </a:xfrm>
            </p:spPr>
            <p:txBody>
              <a:bodyPr/>
              <a:lstStyle/>
              <a:p>
                <a:r>
                  <a:rPr lang="en-US" sz="2400" dirty="0" smtClean="0"/>
                  <a:t>Use the properties, along with the proportion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=5:2</m:t>
                    </m:r>
                  </m:oMath>
                </a14:m>
                <a:r>
                  <a:rPr lang="en-US" sz="2400" dirty="0" smtClean="0"/>
                  <a:t> to complete each statement.</a:t>
                </a:r>
              </a:p>
              <a:p>
                <a:pPr marL="571500" indent="-457200">
                  <a:spcAft>
                    <a:spcPts val="24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571500" indent="-457200">
                  <a:spcAft>
                    <a:spcPts val="24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571500" indent="-457200">
                  <a:spcAft>
                    <a:spcPts val="24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571500" indent="-457200">
                  <a:spcAft>
                    <a:spcPts val="24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90600"/>
                <a:ext cx="7848600" cy="5715000"/>
              </a:xfrm>
              <a:blipFill rotWithShape="1">
                <a:blip r:embed="rId2"/>
                <a:stretch>
                  <a:fillRect t="-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4925" y="176266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25" y="1762664"/>
                <a:ext cx="685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1150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7800" y="2495232"/>
                <a:ext cx="917275" cy="781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495232"/>
                <a:ext cx="917275" cy="7813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35812" y="3429000"/>
                <a:ext cx="917275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812" y="3429000"/>
                <a:ext cx="917275" cy="722314"/>
              </a:xfrm>
              <a:prstGeom prst="rect">
                <a:avLst/>
              </a:prstGeom>
              <a:blipFill rotWithShape="1">
                <a:blip r:embed="rId5"/>
                <a:stretch>
                  <a:fillRect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6800" y="4343400"/>
                <a:ext cx="917275" cy="722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343400"/>
                <a:ext cx="917275" cy="722314"/>
              </a:xfrm>
              <a:prstGeom prst="rect">
                <a:avLst/>
              </a:prstGeom>
              <a:blipFill rotWithShape="1">
                <a:blip r:embed="rId6"/>
                <a:stretch>
                  <a:fillRect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61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4000" dirty="0" smtClean="0"/>
              <a:t>Ratios in Real Life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66800"/>
                <a:ext cx="80772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Use ratios to solve the problem: A poster is 1 m long and 52 cm wide. Find the ratio of width to length using</a:t>
                </a:r>
              </a:p>
              <a:p>
                <a:pPr marL="114300" indent="0">
                  <a:buNone/>
                </a:pPr>
                <a:endParaRPr lang="en-US" sz="2400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A.) Centimeters</a:t>
                </a:r>
              </a:p>
              <a:p>
                <a:pPr marL="114300" indent="0">
                  <a:buNone/>
                </a:pPr>
                <a:r>
                  <a:rPr lang="en-US" sz="2400" u="sng" dirty="0" smtClean="0"/>
                  <a:t>Solution</a:t>
                </a:r>
                <a:r>
                  <a:rPr lang="en-US" sz="2400" dirty="0" smtClean="0"/>
                  <a:t>: First note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</m:t>
                    </m:r>
                    <m:r>
                      <a:rPr lang="en-US" sz="2400" b="0" i="1" smtClean="0">
                        <a:latin typeface="Cambria Math"/>
                      </a:rPr>
                      <m:t>=100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cm</m:t>
                    </m:r>
                  </m:oMath>
                </a14:m>
                <a:endParaRPr lang="en-US" sz="2400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Then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Width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Length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114300" indent="0">
                  <a:buNone/>
                </a:pPr>
                <a:endParaRPr lang="en-US" sz="2400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B.) Meters</a:t>
                </a:r>
              </a:p>
              <a:p>
                <a:pPr marL="114300" indent="0">
                  <a:buNone/>
                </a:pPr>
                <a:r>
                  <a:rPr lang="en-US" sz="2400" u="sng" dirty="0" smtClean="0"/>
                  <a:t>Solution</a:t>
                </a:r>
                <a:r>
                  <a:rPr lang="en-US" sz="2400" dirty="0" smtClean="0"/>
                  <a:t>: Note that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52 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cm</m:t>
                    </m:r>
                    <m:r>
                      <a:rPr lang="en-US" sz="2400" b="0" i="0" smtClean="0">
                        <a:latin typeface="Cambria Math"/>
                      </a:rPr>
                      <m:t>=0.52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</m:t>
                    </m:r>
                  </m:oMath>
                </a14:m>
                <a:r>
                  <a:rPr lang="en-US" sz="2400" dirty="0" smtClean="0"/>
                  <a:t>  (Why?)</a:t>
                </a:r>
              </a:p>
              <a:p>
                <a:pPr marL="114300" indent="0">
                  <a:buNone/>
                </a:pPr>
                <a:r>
                  <a:rPr lang="en-US" sz="2400" dirty="0" smtClean="0"/>
                  <a:t>Then 		</a:t>
                </a:r>
                <a:r>
                  <a:rPr lang="en-US" sz="3200" dirty="0">
                    <a:solidFill>
                      <a:srgbClr val="2F2B2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2F2B20"/>
                            </a:solidFill>
                            <a:latin typeface="Cambria Math"/>
                          </a:rPr>
                          <m:t>Width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2F2B20"/>
                            </a:solidFill>
                            <a:latin typeface="Cambria Math"/>
                          </a:rPr>
                          <m:t>Length</m:t>
                        </m:r>
                      </m:den>
                    </m:f>
                    <m:r>
                      <a:rPr lang="en-US" sz="3200" i="1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0.52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66800"/>
                <a:ext cx="8077200" cy="5562600"/>
              </a:xfrm>
              <a:blipFill rotWithShape="1">
                <a:blip r:embed="rId2"/>
                <a:stretch>
                  <a:fillRect t="-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0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229600" cy="64770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sz="4400" dirty="0" smtClean="0"/>
          </a:p>
          <a:p>
            <a:pPr marL="114300" indent="0" algn="ctr">
              <a:buNone/>
            </a:pPr>
            <a:r>
              <a:rPr lang="en-US" sz="6600" dirty="0" smtClean="0"/>
              <a:t>DO NOT MESS WITH THE DESKS!!!</a:t>
            </a:r>
          </a:p>
          <a:p>
            <a:pPr marL="114300" indent="0" algn="ctr">
              <a:buNone/>
            </a:pPr>
            <a:r>
              <a:rPr lang="en-US" sz="6600" dirty="0" smtClean="0"/>
              <a:t>LEAVE THEM AS THEY ARE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0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88423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77200" cy="5105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dirty="0" smtClean="0"/>
              <a:t>Discussing Winter break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New Seating Chart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012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924800" cy="808038"/>
          </a:xfrm>
        </p:spPr>
        <p:txBody>
          <a:bodyPr/>
          <a:lstStyle/>
          <a:p>
            <a:r>
              <a:rPr lang="en-US" sz="4000" dirty="0" smtClean="0"/>
              <a:t>Ratio and Proportion Properties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Objective:</a:t>
            </a:r>
            <a:r>
              <a:rPr lang="en-US" sz="3200" dirty="0" smtClean="0"/>
              <a:t> Students will be able to identify and use the properties of ratios and proportions.</a:t>
            </a:r>
            <a:endParaRPr lang="en-US" sz="3200" b="1" u="sng" dirty="0" smtClean="0"/>
          </a:p>
          <a:p>
            <a:endParaRPr lang="en-US" sz="3200" dirty="0"/>
          </a:p>
          <a:p>
            <a:r>
              <a:rPr lang="en-US" sz="3200" b="1" u="sng" dirty="0" smtClean="0"/>
              <a:t>Language Objective:</a:t>
            </a:r>
            <a:r>
              <a:rPr lang="en-US" sz="3200" dirty="0" smtClean="0"/>
              <a:t> Students will be able to use the properties of proportions to write equations.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6136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924800" cy="884238"/>
          </a:xfrm>
        </p:spPr>
        <p:txBody>
          <a:bodyPr/>
          <a:lstStyle/>
          <a:p>
            <a:r>
              <a:rPr lang="en-US" sz="4400" dirty="0" smtClean="0"/>
              <a:t>Ratios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838200"/>
                <a:ext cx="8077200" cy="58674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The </a:t>
                </a:r>
                <a:r>
                  <a:rPr lang="en-US" sz="2800" b="1" dirty="0" smtClean="0"/>
                  <a:t>Ratio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of one number to another is the quotient when the first number is divided by the second. </a:t>
                </a:r>
              </a:p>
              <a:p>
                <a:r>
                  <a:rPr lang="en-US" sz="2800" dirty="0" smtClean="0"/>
                  <a:t>This quotient is expressed in simplest form</a:t>
                </a:r>
              </a:p>
              <a:p>
                <a:r>
                  <a:rPr lang="en-US" sz="2800" dirty="0" smtClean="0"/>
                  <a:t>Ex:</a:t>
                </a:r>
              </a:p>
              <a:p>
                <a:pPr lvl="1"/>
                <a:r>
                  <a:rPr lang="en-US" sz="2800" dirty="0"/>
                  <a:t>The ratio of 8 to 12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800" dirty="0"/>
                  <a:t>, </a:t>
                </a:r>
                <a:r>
                  <a:rPr lang="en-US" sz="2800" dirty="0" smtClean="0"/>
                  <a:t>or</a:t>
                </a:r>
                <a:endParaRPr lang="en-US" sz="2800" dirty="0"/>
              </a:p>
              <a:p>
                <a:pPr lvl="1"/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𝑦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/>
                  <a:t>, then the ratio of x to 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114300" indent="0">
                  <a:buNone/>
                </a:pPr>
                <a:r>
                  <a:rPr lang="en-US" sz="2800" dirty="0" smtClean="0"/>
                  <a:t>*For any ratio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800" dirty="0" smtClean="0"/>
                  <a:t>, you may assume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 smtClean="0"/>
                  <a:t>, even if it is not given.</a:t>
                </a:r>
              </a:p>
              <a:p>
                <a:pPr marL="114300" indent="0">
                  <a:buNone/>
                </a:pPr>
                <a:r>
                  <a:rPr lang="en-US" sz="2800" dirty="0" smtClean="0"/>
                  <a:t>*A ratio can also be expressed using “:”</a:t>
                </a:r>
              </a:p>
              <a:p>
                <a:pPr marL="114300" indent="0">
                  <a:buNone/>
                </a:pPr>
                <a:r>
                  <a:rPr lang="en-US" sz="2800" dirty="0" smtClean="0"/>
                  <a:t>	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endParaRPr lang="en-US" sz="2800" dirty="0" smtClean="0"/>
              </a:p>
              <a:p>
                <a:pPr lvl="1"/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8200"/>
                <a:ext cx="8077200" cy="5867400"/>
              </a:xfrm>
              <a:blipFill rotWithShape="1">
                <a:blip r:embed="rId2"/>
                <a:stretch>
                  <a:fillRect l="-75" t="-936" r="-981" b="-9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0" y="2776859"/>
                <a:ext cx="762000" cy="728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200" i="1">
                              <a:solidFill>
                                <a:srgbClr val="2F2B2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76859"/>
                <a:ext cx="762000" cy="7283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09800" y="6019800"/>
                <a:ext cx="76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19800"/>
                <a:ext cx="762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24800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6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792162"/>
          </a:xfrm>
        </p:spPr>
        <p:txBody>
          <a:bodyPr/>
          <a:lstStyle/>
          <a:p>
            <a:r>
              <a:rPr lang="en-US" sz="4000" dirty="0" smtClean="0"/>
              <a:t>Ratios with Shapes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382000" cy="6858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600" dirty="0" smtClean="0"/>
              <a:t>Use trapezoid ZOID and the given measures to solve the examples.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00600" y="1935192"/>
            <a:ext cx="3810000" cy="2403251"/>
            <a:chOff x="4038600" y="1935192"/>
            <a:chExt cx="3810000" cy="2403251"/>
          </a:xfrm>
        </p:grpSpPr>
        <p:grpSp>
          <p:nvGrpSpPr>
            <p:cNvPr id="9" name="Group 8"/>
            <p:cNvGrpSpPr/>
            <p:nvPr/>
          </p:nvGrpSpPr>
          <p:grpSpPr>
            <a:xfrm>
              <a:off x="4114800" y="1935192"/>
              <a:ext cx="3733800" cy="2403251"/>
              <a:chOff x="4114800" y="1935192"/>
              <a:chExt cx="3733800" cy="2403251"/>
            </a:xfrm>
          </p:grpSpPr>
          <p:sp>
            <p:nvSpPr>
              <p:cNvPr id="4" name="Trapezoid 3"/>
              <p:cNvSpPr/>
              <p:nvPr/>
            </p:nvSpPr>
            <p:spPr>
              <a:xfrm>
                <a:off x="4419600" y="2286000"/>
                <a:ext cx="2971800" cy="1752600"/>
              </a:xfrm>
              <a:prstGeom prst="trapezoi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648200" y="1935192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Z</a:t>
                </a:r>
                <a:endParaRPr lang="en-US" sz="24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934200" y="19812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</a:t>
                </a:r>
                <a:endParaRPr lang="en-US" sz="24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391400" y="3807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114800" y="3876778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D</a:t>
                </a:r>
                <a:endParaRPr lang="en-US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724400" y="2209800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120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2209800"/>
                  <a:ext cx="762000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600" t="-10667" r="-26400" b="-29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419600" y="3576934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600" y="3576934"/>
                  <a:ext cx="76200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0667" r="-12000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663906" y="3645945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70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3906" y="3645945"/>
                  <a:ext cx="7620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0526" r="-12800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038600" y="2931467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2931467"/>
                  <a:ext cx="7620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526" r="-5600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010400" y="2891135"/>
                  <a:ext cx="76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0400" y="2891135"/>
                  <a:ext cx="76200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0526" r="-4800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34200" y="224366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110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243662"/>
                <a:ext cx="7620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400" t="-10526" r="-264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5121" y="1589712"/>
                <a:ext cx="4267200" cy="5115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a.) Find the ratio of </a:t>
                </a:r>
                <a:r>
                  <a:rPr lang="en-US" sz="2400" i="1" dirty="0" smtClean="0"/>
                  <a:t>OI </a:t>
                </a:r>
                <a:r>
                  <a:rPr lang="en-US" sz="2400" dirty="0" smtClean="0"/>
                  <a:t>to</a:t>
                </a:r>
                <a:r>
                  <a:rPr lang="en-US" sz="2400" i="1" dirty="0" smtClean="0"/>
                  <a:t> ZD</a:t>
                </a:r>
              </a:p>
              <a:p>
                <a:r>
                  <a:rPr lang="en-US" sz="2400" dirty="0" smtClean="0"/>
                  <a:t>Solution: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𝑂𝐼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𝑍𝐷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400" i="1" dirty="0" smtClean="0"/>
              </a:p>
              <a:p>
                <a:endParaRPr lang="en-US" sz="2400" i="1" dirty="0" smtClean="0"/>
              </a:p>
              <a:p>
                <a:r>
                  <a:rPr lang="en-US" sz="2400" dirty="0" smtClean="0"/>
                  <a:t>b.) Find the ratio of the measure of the smallest angle of the trapezoid to that of the largest angle.</a:t>
                </a:r>
              </a:p>
              <a:p>
                <a:r>
                  <a:rPr lang="en-US" sz="2400" dirty="0" smtClean="0"/>
                  <a:t>Solution: The smallest is &lt; D and the largest is &lt; Z. Thus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21" y="1589712"/>
                <a:ext cx="4267200" cy="5115888"/>
              </a:xfrm>
              <a:prstGeom prst="rect">
                <a:avLst/>
              </a:prstGeom>
              <a:blipFill rotWithShape="1">
                <a:blip r:embed="rId8"/>
                <a:stretch>
                  <a:fillRect l="-2143" t="-954" r="-2000" b="-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24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7924800" cy="808038"/>
          </a:xfrm>
        </p:spPr>
        <p:txBody>
          <a:bodyPr/>
          <a:lstStyle/>
          <a:p>
            <a:r>
              <a:rPr lang="en-US" sz="4400" dirty="0" smtClean="0"/>
              <a:t>Proportions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371600"/>
                <a:ext cx="80772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A </a:t>
                </a:r>
                <a:r>
                  <a:rPr lang="en-US" sz="2800" b="1" dirty="0" smtClean="0"/>
                  <a:t>Proportion </a:t>
                </a:r>
                <a:r>
                  <a:rPr lang="en-US" sz="2800" dirty="0" smtClean="0"/>
                  <a:t>is an equation stating that two ratios are equal. </a:t>
                </a:r>
              </a:p>
              <a:p>
                <a:r>
                  <a:rPr lang="en-US" sz="2800" dirty="0" smtClean="0"/>
                  <a:t>Ex:</a:t>
                </a:r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0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000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400" dirty="0"/>
                  <a:t>  which also means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𝑎</m:t>
                    </m:r>
                    <m:r>
                      <a:rPr lang="en-US" sz="2600" i="1">
                        <a:latin typeface="Cambria Math"/>
                      </a:rPr>
                      <m:t>:</m:t>
                    </m:r>
                    <m:r>
                      <a:rPr lang="en-US" sz="2600" i="1">
                        <a:latin typeface="Cambria Math"/>
                      </a:rPr>
                      <m:t>𝑏</m:t>
                    </m:r>
                    <m:r>
                      <a:rPr lang="en-US" sz="2600" i="1">
                        <a:latin typeface="Cambria Math"/>
                      </a:rPr>
                      <m:t>=</m:t>
                    </m:r>
                    <m:r>
                      <a:rPr lang="en-US" sz="2600" i="1">
                        <a:latin typeface="Cambria Math"/>
                      </a:rPr>
                      <m:t>𝑐</m:t>
                    </m:r>
                    <m:r>
                      <a:rPr lang="en-US" sz="2600" i="1">
                        <a:latin typeface="Cambria Math"/>
                      </a:rPr>
                      <m:t>:</m:t>
                    </m:r>
                    <m:r>
                      <a:rPr lang="en-US" sz="2600" i="1">
                        <a:latin typeface="Cambria Math"/>
                      </a:rPr>
                      <m:t>𝑑</m:t>
                    </m:r>
                  </m:oMath>
                </a14:m>
                <a:endParaRPr lang="en-US" sz="26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800" dirty="0" smtClean="0"/>
                  <a:t>The first and last terms (a and d) are called the extremes.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800" dirty="0" smtClean="0"/>
                  <a:t>The middle terms (b and c) are called the means.</a:t>
                </a:r>
              </a:p>
              <a:p>
                <a:pPr lvl="1"/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1600"/>
                <a:ext cx="8077200" cy="4800600"/>
              </a:xfrm>
              <a:blipFill rotWithShape="1">
                <a:blip r:embed="rId2"/>
                <a:stretch>
                  <a:fillRect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35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533400"/>
          </a:xfrm>
        </p:spPr>
        <p:txBody>
          <a:bodyPr/>
          <a:lstStyle/>
          <a:p>
            <a:r>
              <a:rPr lang="en-US" sz="4000" dirty="0" smtClean="0"/>
              <a:t>Properties of Proportions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077200" cy="5791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All proportions have this property, known as the means-extremes property: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 smtClean="0"/>
                  <a:t>  </a:t>
                </a:r>
                <a:r>
                  <a:rPr lang="en-US" sz="2400" dirty="0" smtClean="0"/>
                  <a:t>is </a:t>
                </a:r>
                <a:r>
                  <a:rPr lang="en-US" sz="2400" i="1" dirty="0" smtClean="0"/>
                  <a:t>equivalent </a:t>
                </a:r>
                <a:r>
                  <a:rPr lang="en-US" sz="2400" dirty="0" smtClean="0"/>
                  <a:t>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𝑎𝑑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𝑏𝑐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Ex: In the proportion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6:9</m:t>
                    </m:r>
                    <m:r>
                      <a:rPr lang="en-US" sz="2400" b="0" i="0" smtClean="0">
                        <a:latin typeface="Cambria Math"/>
                      </a:rPr>
                      <m:t>=2:3</m:t>
                    </m:r>
                  </m:oMath>
                </a14:m>
                <a:r>
                  <a:rPr lang="en-US" sz="2400" dirty="0" smtClean="0"/>
                  <a:t>, </a:t>
                </a:r>
              </a:p>
              <a:p>
                <a:pPr lvl="1"/>
                <a:r>
                  <a:rPr lang="en-US" sz="2400" dirty="0" smtClean="0"/>
                  <a:t>The extremes are 6 and 3, and </a:t>
                </a:r>
              </a:p>
              <a:p>
                <a:pPr lvl="1"/>
                <a:r>
                  <a:rPr lang="en-US" sz="2400" dirty="0" smtClean="0"/>
                  <a:t>The means are 9 and 2</a:t>
                </a:r>
              </a:p>
              <a:p>
                <a:pPr lvl="1"/>
                <a:r>
                  <a:rPr lang="en-US" sz="2400" dirty="0" smtClean="0"/>
                  <a:t>Thus, by the means-extremes property,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∙3=9∙2</m:t>
                    </m:r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It is often necessary, and helpful, to replace one proportion by an equivalent proportion.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077200" cy="5791200"/>
              </a:xfrm>
              <a:blipFill rotWithShape="1">
                <a:blip r:embed="rId2"/>
                <a:stretch>
                  <a:fillRect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3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533400"/>
          </a:xfrm>
        </p:spPr>
        <p:txBody>
          <a:bodyPr/>
          <a:lstStyle/>
          <a:p>
            <a:r>
              <a:rPr lang="en-US" sz="4000" dirty="0" smtClean="0"/>
              <a:t>Properties of Proportions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62000"/>
                <a:ext cx="8077200" cy="6096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The following properties are commonly used as equivalent replacements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000" i="1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3000" dirty="0">
                    <a:solidFill>
                      <a:srgbClr val="2F2B20"/>
                    </a:solidFill>
                  </a:rPr>
                  <a:t> </a:t>
                </a:r>
                <a:endParaRPr lang="en-US" sz="3000" dirty="0" smtClean="0">
                  <a:solidFill>
                    <a:srgbClr val="2F2B20"/>
                  </a:solidFill>
                </a:endParaRPr>
              </a:p>
              <a:p>
                <a:pPr marL="571500" indent="-457200">
                  <a:spcAft>
                    <a:spcPts val="6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𝑎𝑑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𝑏𝑐</m:t>
                    </m:r>
                  </m:oMath>
                </a14:m>
                <a:endParaRPr lang="en-US" sz="2600" dirty="0" smtClean="0"/>
              </a:p>
              <a:p>
                <a:pPr marL="5715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3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sz="3000" dirty="0" smtClean="0"/>
              </a:p>
              <a:p>
                <a:pPr marL="571500" indent="-457200">
                  <a:spcAft>
                    <a:spcPts val="6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3000" i="1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en-US" sz="3000" dirty="0" smtClean="0">
                  <a:solidFill>
                    <a:srgbClr val="2F2B20"/>
                  </a:solidFill>
                </a:endParaRPr>
              </a:p>
              <a:p>
                <a:pPr marL="571500" indent="-457200">
                  <a:spcAft>
                    <a:spcPts val="6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3000" i="1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2F2B20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sz="3000" dirty="0" smtClean="0"/>
              </a:p>
              <a:p>
                <a:pPr marL="114300" indent="0">
                  <a:buNone/>
                </a:pPr>
                <a:endParaRPr lang="en-US" sz="2400" dirty="0"/>
              </a:p>
              <a:p>
                <a:r>
                  <a:rPr lang="en-US" sz="2400" u="sng" dirty="0" smtClean="0"/>
                  <a:t>Additional property</a:t>
                </a:r>
                <a:r>
                  <a:rPr lang="en-US" sz="2400" dirty="0" smtClean="0"/>
                  <a:t>: in the case of 3 or more ratios in a proportion,</a:t>
                </a:r>
              </a:p>
              <a:p>
                <a:pPr marL="114300" indent="0">
                  <a:buNone/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=…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400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=…=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+…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62000"/>
                <a:ext cx="8077200" cy="6096000"/>
              </a:xfrm>
              <a:blipFill rotWithShape="1">
                <a:blip r:embed="rId2"/>
                <a:stretch>
                  <a:fillRect l="-377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1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1014</TotalTime>
  <Words>626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Geometry Unit 7</vt:lpstr>
      <vt:lpstr>PowerPoint Presentation</vt:lpstr>
      <vt:lpstr>Warm-up</vt:lpstr>
      <vt:lpstr>Ratio and Proportion Properties</vt:lpstr>
      <vt:lpstr>Ratios</vt:lpstr>
      <vt:lpstr>Ratios with Shapes</vt:lpstr>
      <vt:lpstr>Proportions</vt:lpstr>
      <vt:lpstr>Properties of Proportions</vt:lpstr>
      <vt:lpstr>Properties of Proportions</vt:lpstr>
      <vt:lpstr>Using the properties</vt:lpstr>
      <vt:lpstr>Ratios in Real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7</dc:title>
  <dc:creator>David Leon</dc:creator>
  <cp:lastModifiedBy>David Leon</cp:lastModifiedBy>
  <cp:revision>31</cp:revision>
  <dcterms:created xsi:type="dcterms:W3CDTF">2015-12-29T20:28:43Z</dcterms:created>
  <dcterms:modified xsi:type="dcterms:W3CDTF">2016-01-06T00:16:38Z</dcterms:modified>
</cp:coreProperties>
</file>