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5" autoAdjust="0"/>
    <p:restoredTop sz="86452" autoAdjust="0"/>
  </p:normalViewPr>
  <p:slideViewPr>
    <p:cSldViewPr>
      <p:cViewPr varScale="1">
        <p:scale>
          <a:sx n="105" d="100"/>
          <a:sy n="105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7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4554B2F-1644-415E-B696-7A569DD7E784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A6CA24D-39CE-4CE9-B49D-BE0F0001626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34.png"/><Relationship Id="rId5" Type="http://schemas.openxmlformats.org/officeDocument/2006/relationships/image" Target="../media/image23.png"/><Relationship Id="rId10" Type="http://schemas.openxmlformats.org/officeDocument/2006/relationships/image" Target="../media/image33.png"/><Relationship Id="rId4" Type="http://schemas.openxmlformats.org/officeDocument/2006/relationships/image" Target="../media/image22.png"/><Relationship Id="rId9" Type="http://schemas.openxmlformats.org/officeDocument/2006/relationships/image" Target="../media/image32.png"/><Relationship Id="rId14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724400"/>
            <a:ext cx="6553200" cy="381000"/>
          </a:xfrm>
        </p:spPr>
        <p:txBody>
          <a:bodyPr>
            <a:normAutofit/>
          </a:bodyPr>
          <a:lstStyle/>
          <a:p>
            <a:r>
              <a:rPr lang="en-US" dirty="0" smtClean="0"/>
              <a:t>7-3 Similar Polygons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352800"/>
            <a:ext cx="6629400" cy="788634"/>
          </a:xfrm>
        </p:spPr>
        <p:txBody>
          <a:bodyPr/>
          <a:lstStyle/>
          <a:p>
            <a:r>
              <a:rPr lang="en-US" dirty="0" smtClean="0"/>
              <a:t>Geometry Unit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9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33399"/>
            <a:ext cx="8260672" cy="685801"/>
          </a:xfrm>
        </p:spPr>
        <p:txBody>
          <a:bodyPr/>
          <a:lstStyle/>
          <a:p>
            <a:r>
              <a:rPr lang="en-US" dirty="0" smtClean="0"/>
              <a:t>Similar Polygon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Two similar polygons are shown. Find the values of x, y, and z.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1905000" cy="80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12767" y="2328446"/>
                <a:ext cx="46839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12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767" y="2328446"/>
                <a:ext cx="468398" cy="3385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62000" y="2743200"/>
                <a:ext cx="35458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743200"/>
                <a:ext cx="354584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752600" y="2971800"/>
                <a:ext cx="35971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971800"/>
                <a:ext cx="359714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5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1066800" y="2590800"/>
            <a:ext cx="152400" cy="152400"/>
            <a:chOff x="1066800" y="2590800"/>
            <a:chExt cx="152400" cy="152400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1066800" y="2743200"/>
              <a:ext cx="152400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219200" y="2590800"/>
              <a:ext cx="0" cy="15240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90600" y="3014246"/>
                <a:ext cx="5453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14246"/>
                <a:ext cx="545342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52400" y="3886200"/>
            <a:ext cx="4512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this scale factor, we can make proportions to solve for x and y.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23594" y="2209800"/>
            <a:ext cx="3690277" cy="1735798"/>
            <a:chOff x="2971800" y="2209800"/>
            <a:chExt cx="3690277" cy="1735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2971800" y="2209800"/>
              <a:ext cx="3319462" cy="139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012531" y="360704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36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2531" y="3607044"/>
                  <a:ext cx="468398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306082" y="2802523"/>
                  <a:ext cx="35599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6082" y="2802523"/>
                  <a:ext cx="355995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291158" y="3259814"/>
                  <a:ext cx="41710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91158" y="3259814"/>
                  <a:ext cx="417102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>
              <a:off x="5953785" y="3274329"/>
              <a:ext cx="337477" cy="296690"/>
              <a:chOff x="5953785" y="3274329"/>
              <a:chExt cx="337477" cy="2966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5957363" y="3274329"/>
                <a:ext cx="0" cy="2966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5953785" y="3274329"/>
                <a:ext cx="337477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642601" y="2505975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39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2601" y="2505975"/>
                  <a:ext cx="468398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17728" y="4572000"/>
                <a:ext cx="1395039" cy="1726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x:</a:t>
                </a:r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28" y="4572000"/>
                <a:ext cx="1395039" cy="1726306"/>
              </a:xfrm>
              <a:prstGeom prst="rect">
                <a:avLst/>
              </a:prstGeom>
              <a:blipFill rotWithShape="1">
                <a:blip r:embed="rId11"/>
                <a:stretch>
                  <a:fillRect l="-3930" t="-1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301568" y="4572000"/>
                <a:ext cx="1395039" cy="19977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39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=39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=13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568" y="4572000"/>
                <a:ext cx="1395039" cy="1997726"/>
              </a:xfrm>
              <a:prstGeom prst="rect">
                <a:avLst/>
              </a:prstGeom>
              <a:blipFill rotWithShape="1">
                <a:blip r:embed="rId12"/>
                <a:stretch>
                  <a:fillRect l="-3947" t="-1524" b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876800" y="4600907"/>
                <a:ext cx="3124200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z: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+60+90=180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+150=180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00907"/>
                <a:ext cx="3124200" cy="1754326"/>
              </a:xfrm>
              <a:prstGeom prst="rect">
                <a:avLst/>
              </a:prstGeom>
              <a:blipFill rotWithShape="1">
                <a:blip r:embed="rId13"/>
                <a:stretch>
                  <a:fillRect l="-1559" t="-17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4839279" y="3886200"/>
            <a:ext cx="3645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z, first match the corresponding angles.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119902" y="2328446"/>
                <a:ext cx="5453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60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9902" y="2328446"/>
                <a:ext cx="545342" cy="338554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38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33399"/>
            <a:ext cx="8260672" cy="685801"/>
          </a:xfrm>
        </p:spPr>
        <p:txBody>
          <a:bodyPr/>
          <a:lstStyle/>
          <a:p>
            <a:r>
              <a:rPr lang="en-US" dirty="0" smtClean="0"/>
              <a:t>Similar Polygon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Two similar polygons are shown. Find the values of x, y, and z.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869069" y="3378444"/>
                <a:ext cx="4171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069" y="3378444"/>
                <a:ext cx="41710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1919044" y="2214079"/>
            <a:ext cx="2884343" cy="1699071"/>
            <a:chOff x="1763857" y="2187204"/>
            <a:chExt cx="2884343" cy="16990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276600" y="3547721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3547721"/>
                  <a:ext cx="468398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370996" y="353124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0996" y="3531244"/>
                  <a:ext cx="468398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563342" y="2830558"/>
                  <a:ext cx="3597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342" y="2830558"/>
                  <a:ext cx="359714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936093" y="2826469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6093" y="2826469"/>
                  <a:ext cx="468398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00473" y="3200400"/>
                  <a:ext cx="35599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0473" y="3200400"/>
                  <a:ext cx="355995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>
              <a:off x="3949608" y="3279066"/>
              <a:ext cx="337477" cy="296690"/>
              <a:chOff x="6324600" y="3310354"/>
              <a:chExt cx="337477" cy="2966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6324600" y="3310354"/>
                <a:ext cx="0" cy="2966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324600" y="3310354"/>
                <a:ext cx="337477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 rot="10800000">
              <a:off x="2743200" y="3361967"/>
              <a:ext cx="265378" cy="213787"/>
              <a:chOff x="1066800" y="2590800"/>
              <a:chExt cx="152400" cy="1524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066800" y="2743200"/>
                <a:ext cx="15240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219200" y="25908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272828" y="218720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828" y="2187204"/>
                  <a:ext cx="468398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>
              <a:off x="4267200" y="2473504"/>
              <a:ext cx="0" cy="11022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133600" y="3575756"/>
              <a:ext cx="2133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139545" y="2455277"/>
              <a:ext cx="471595" cy="10924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05195" y="2473504"/>
              <a:ext cx="166200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21089" y="3135358"/>
              <a:ext cx="6874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999087" y="3148180"/>
              <a:ext cx="0" cy="4275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932916" y="3135358"/>
                  <a:ext cx="3436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2916" y="3135358"/>
                  <a:ext cx="343684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179802" y="2661949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9802" y="2661949"/>
                  <a:ext cx="468398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8" name="Straight Connector 1047"/>
            <p:cNvCxnSpPr/>
            <p:nvPr/>
          </p:nvCxnSpPr>
          <p:spPr>
            <a:xfrm flipV="1">
              <a:off x="1906945" y="3146557"/>
              <a:ext cx="193528" cy="40664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210963" y="2473504"/>
              <a:ext cx="164380" cy="3725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5" name="Straight Connector 1054"/>
            <p:cNvCxnSpPr/>
            <p:nvPr/>
          </p:nvCxnSpPr>
          <p:spPr>
            <a:xfrm>
              <a:off x="2252873" y="2473504"/>
              <a:ext cx="2861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63857" y="3544434"/>
              <a:ext cx="2861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76200" y="3962400"/>
            <a:ext cx="8779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x, y and z, we first need the scale factor between the two polygons. </a:t>
            </a:r>
          </a:p>
          <a:p>
            <a:r>
              <a:rPr lang="en-US" dirty="0" smtClean="0"/>
              <a:t>Using the pair of known corresponding sides, we get </a:t>
            </a:r>
          </a:p>
          <a:p>
            <a:endParaRPr lang="en-US" dirty="0" smtClean="0"/>
          </a:p>
          <a:p>
            <a:r>
              <a:rPr lang="en-US" dirty="0" smtClean="0"/>
              <a:t>Scale Factor: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64"/>
              <p:cNvSpPr/>
              <p:nvPr/>
            </p:nvSpPr>
            <p:spPr>
              <a:xfrm>
                <a:off x="1773604" y="4713200"/>
                <a:ext cx="1349472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24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Rectangle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3604" y="4713200"/>
                <a:ext cx="1349472" cy="79130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430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33399"/>
            <a:ext cx="8260672" cy="685801"/>
          </a:xfrm>
        </p:spPr>
        <p:txBody>
          <a:bodyPr/>
          <a:lstStyle/>
          <a:p>
            <a:r>
              <a:rPr lang="en-US" dirty="0" smtClean="0"/>
              <a:t>Similar Polygon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Two similar polygons are shown. Find the values of a, b, and c.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869069" y="3378444"/>
                <a:ext cx="4171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9069" y="3378444"/>
                <a:ext cx="41710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64547" y="371699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Using this scale factor, we can make proportions to solve for x, y and z.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95710" y="4191000"/>
                <a:ext cx="1537890" cy="2250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=75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710" y="4191000"/>
                <a:ext cx="1537890" cy="2250552"/>
              </a:xfrm>
              <a:prstGeom prst="rect">
                <a:avLst/>
              </a:prstGeom>
              <a:blipFill rotWithShape="1">
                <a:blip r:embed="rId3"/>
                <a:stretch>
                  <a:fillRect l="-3571" t="-1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655388" y="4191000"/>
                <a:ext cx="1649113" cy="2246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y: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=80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388" y="4191000"/>
                <a:ext cx="1649113" cy="2246705"/>
              </a:xfrm>
              <a:prstGeom prst="rect">
                <a:avLst/>
              </a:prstGeom>
              <a:blipFill rotWithShape="1">
                <a:blip r:embed="rId4"/>
                <a:stretch>
                  <a:fillRect l="-3333" t="-13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248400" y="4209084"/>
                <a:ext cx="2286000" cy="20015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For z: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12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=60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209084"/>
                <a:ext cx="2286000" cy="2001510"/>
              </a:xfrm>
              <a:prstGeom prst="rect">
                <a:avLst/>
              </a:prstGeom>
              <a:blipFill rotWithShape="1">
                <a:blip r:embed="rId5"/>
                <a:stretch>
                  <a:fillRect l="-2133" t="-1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2039158" y="2045962"/>
            <a:ext cx="2884343" cy="1699071"/>
            <a:chOff x="1763857" y="2187204"/>
            <a:chExt cx="2884343" cy="16990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276600" y="3547721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14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6600" y="3547721"/>
                  <a:ext cx="468398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370996" y="353124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0996" y="3531244"/>
                  <a:ext cx="468398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563342" y="2830558"/>
                  <a:ext cx="3597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3342" y="2830558"/>
                  <a:ext cx="359714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53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936093" y="2826469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36093" y="2826469"/>
                  <a:ext cx="468398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100473" y="3200400"/>
                  <a:ext cx="35599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0473" y="3200400"/>
                  <a:ext cx="355995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>
              <a:off x="3949608" y="3279066"/>
              <a:ext cx="337477" cy="296690"/>
              <a:chOff x="6324600" y="3310354"/>
              <a:chExt cx="337477" cy="2966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6324600" y="3310354"/>
                <a:ext cx="0" cy="2966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324600" y="3310354"/>
                <a:ext cx="337477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 rot="10800000">
              <a:off x="2743200" y="3361967"/>
              <a:ext cx="265378" cy="213787"/>
              <a:chOff x="1066800" y="2590800"/>
              <a:chExt cx="152400" cy="1524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066800" y="2743200"/>
                <a:ext cx="15240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219200" y="25908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3272828" y="218720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16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2828" y="2187204"/>
                  <a:ext cx="468398" cy="338554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>
              <a:off x="4267200" y="2473504"/>
              <a:ext cx="0" cy="11022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2133600" y="3575756"/>
              <a:ext cx="21336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2139545" y="2455277"/>
              <a:ext cx="471595" cy="10924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605195" y="2473504"/>
              <a:ext cx="1662005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21089" y="3135358"/>
              <a:ext cx="68748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2999087" y="3148180"/>
              <a:ext cx="0" cy="42757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932916" y="3135358"/>
                  <a:ext cx="3436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2916" y="3135358"/>
                  <a:ext cx="343684" cy="338554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4179802" y="2661949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79802" y="2661949"/>
                  <a:ext cx="468398" cy="338554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48" name="Straight Connector 1047"/>
            <p:cNvCxnSpPr/>
            <p:nvPr/>
          </p:nvCxnSpPr>
          <p:spPr>
            <a:xfrm flipV="1">
              <a:off x="1906945" y="3146557"/>
              <a:ext cx="193528" cy="406643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2210963" y="2473504"/>
              <a:ext cx="164380" cy="372599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55" name="Straight Connector 1054"/>
            <p:cNvCxnSpPr/>
            <p:nvPr/>
          </p:nvCxnSpPr>
          <p:spPr>
            <a:xfrm>
              <a:off x="2252873" y="2473504"/>
              <a:ext cx="2861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763857" y="3544434"/>
              <a:ext cx="28617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109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Triangles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b="1" u="sng" dirty="0" smtClean="0"/>
              <a:t>Content Objective:</a:t>
            </a:r>
            <a:r>
              <a:rPr lang="en-US" dirty="0" smtClean="0"/>
              <a:t> Students will be able to solve for missing side lengths and angle measures in similar polygons. </a:t>
            </a:r>
            <a:endParaRPr lang="en-US" b="1" u="sng" dirty="0" smtClean="0"/>
          </a:p>
          <a:p>
            <a:endParaRPr lang="en-US" dirty="0"/>
          </a:p>
          <a:p>
            <a:r>
              <a:rPr lang="en-US" b="1" u="sng" dirty="0" smtClean="0"/>
              <a:t>Language Objective:</a:t>
            </a:r>
            <a:r>
              <a:rPr lang="en-US" dirty="0" smtClean="0"/>
              <a:t> Students will be able to state and write equations using corresponding parts of similar polygons.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3969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90" y="1616733"/>
            <a:ext cx="8839200" cy="4953000"/>
          </a:xfrm>
        </p:spPr>
        <p:txBody>
          <a:bodyPr/>
          <a:lstStyle/>
          <a:p>
            <a:r>
              <a:rPr lang="en-US" sz="2200" dirty="0" smtClean="0"/>
              <a:t>Two polygons are </a:t>
            </a:r>
            <a:r>
              <a:rPr lang="en-US" sz="2200" b="1" dirty="0" smtClean="0"/>
              <a:t>similar</a:t>
            </a:r>
            <a:r>
              <a:rPr lang="en-US" sz="2200" dirty="0" smtClean="0"/>
              <a:t> if their vertices can be paired so that:</a:t>
            </a:r>
          </a:p>
          <a:p>
            <a:pPr marL="114300" indent="0">
              <a:buNone/>
            </a:pPr>
            <a:r>
              <a:rPr lang="en-US" sz="2200" dirty="0" smtClean="0"/>
              <a:t>1.) Corresponding angles are congruent.</a:t>
            </a:r>
          </a:p>
          <a:p>
            <a:pPr marL="114300" indent="0">
              <a:buNone/>
            </a:pPr>
            <a:r>
              <a:rPr lang="en-US" sz="2200" dirty="0" smtClean="0"/>
              <a:t>2.) Corresponding  sides are in proportion.</a:t>
            </a:r>
          </a:p>
          <a:p>
            <a:pPr marL="114300" indent="0">
              <a:buNone/>
            </a:pPr>
            <a:r>
              <a:rPr lang="en-US" sz="2200" dirty="0" smtClean="0"/>
              <a:t>(i.e. Their side lengths have the same ratio.)</a:t>
            </a:r>
          </a:p>
          <a:p>
            <a:pPr marL="114300" indent="0">
              <a:buNone/>
            </a:pPr>
            <a:r>
              <a:rPr lang="en-US" dirty="0" smtClean="0"/>
              <a:t>Ex:</a:t>
            </a:r>
          </a:p>
          <a:p>
            <a:pPr marL="114300" indent="0">
              <a:buNone/>
            </a:pP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49640" y="4369983"/>
            <a:ext cx="4191000" cy="2044612"/>
            <a:chOff x="228600" y="4532310"/>
            <a:chExt cx="4191000" cy="2044612"/>
          </a:xfrm>
        </p:grpSpPr>
        <p:sp>
          <p:nvSpPr>
            <p:cNvPr id="4" name="Regular Pentagon 3"/>
            <p:cNvSpPr/>
            <p:nvPr/>
          </p:nvSpPr>
          <p:spPr>
            <a:xfrm>
              <a:off x="519023" y="4993975"/>
              <a:ext cx="3505200" cy="1143000"/>
            </a:xfrm>
            <a:prstGeom prst="pen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" y="5181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43023" y="453231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S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62400" y="5181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R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2038" y="6019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6019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Q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5038" y="6115257"/>
              <a:ext cx="608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20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76604" y="3654055"/>
            <a:ext cx="4664014" cy="2698456"/>
            <a:chOff x="3925020" y="3742993"/>
            <a:chExt cx="5218980" cy="2886404"/>
          </a:xfrm>
        </p:grpSpPr>
        <p:sp>
          <p:nvSpPr>
            <p:cNvPr id="12" name="Regular Pentagon 11"/>
            <p:cNvSpPr/>
            <p:nvPr/>
          </p:nvSpPr>
          <p:spPr>
            <a:xfrm>
              <a:off x="4222630" y="4160882"/>
              <a:ext cx="4648200" cy="2057400"/>
            </a:xfrm>
            <a:prstGeom prst="pentagon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25020" y="4712746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Z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67656" y="3742993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86800" y="5079368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00600" y="6096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V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24800" y="611381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66296" y="6167732"/>
              <a:ext cx="60816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32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374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sz="2200" dirty="0" smtClean="0"/>
                  <a:t>Ex Cont.:</a:t>
                </a:r>
                <a:r>
                  <a:rPr lang="en-US" sz="2200" dirty="0"/>
                  <a:t> </a:t>
                </a:r>
                <a:r>
                  <a:rPr lang="en-US" sz="2200" dirty="0" smtClean="0"/>
                  <a:t>I give you that polygon PQRST is similar to polygon VWXYZ, written as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polygon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𝑃𝑄𝑅𝑆𝑇</m:t>
                      </m:r>
                      <m:r>
                        <a:rPr lang="en-US" b="0" i="1" smtClean="0">
                          <a:latin typeface="Cambria Math"/>
                        </a:rPr>
                        <m:t> ~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  <a:ea typeface="Cambria Math"/>
                        </a:rPr>
                        <m:t>polygon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𝑉𝑊𝑋𝑌𝑍</m:t>
                      </m:r>
                    </m:oMath>
                  </m:oMathPara>
                </a14:m>
                <a:endParaRPr lang="en-US" dirty="0" smtClean="0"/>
              </a:p>
              <a:p>
                <a:pPr marL="114300" indent="0">
                  <a:buNone/>
                </a:pPr>
                <a:endParaRPr lang="en-US" sz="2200" dirty="0" smtClean="0"/>
              </a:p>
              <a:p>
                <a:pPr marL="114300" indent="0">
                  <a:buNone/>
                </a:pPr>
                <a:r>
                  <a:rPr lang="en-US" sz="2200" dirty="0" smtClean="0"/>
                  <a:t>Thus, by the definition of similar polygons, we know that</a:t>
                </a:r>
              </a:p>
              <a:p>
                <a:pPr marL="114300" indent="0">
                  <a:buNone/>
                </a:pPr>
                <a:r>
                  <a:rPr lang="en-US" sz="2200" dirty="0" smtClean="0"/>
                  <a:t>(1) </a:t>
                </a:r>
              </a:p>
              <a:p>
                <a:pPr marL="114300" indent="0">
                  <a:buNone/>
                </a:pPr>
                <a:r>
                  <a:rPr lang="en-US" sz="2200" dirty="0" smtClean="0"/>
                  <a:t>(2)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𝑃𝑄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𝑉𝑊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𝑄𝑅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𝑊𝑋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𝑅𝑆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𝑋𝑌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𝑆𝑇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𝑌𝑍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𝑇𝑃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𝑍𝑉</m:t>
                        </m:r>
                      </m:den>
                    </m:f>
                  </m:oMath>
                </a14:m>
                <a:endParaRPr lang="en-US" sz="2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  <a:blipFill rotWithShape="1">
                <a:blip r:embed="rId2"/>
                <a:stretch>
                  <a:fillRect t="-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26" y="4724400"/>
            <a:ext cx="3686774" cy="187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75670"/>
            <a:ext cx="4684712" cy="2662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2000" y="35814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581400"/>
                <a:ext cx="12954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096218" y="3582036"/>
                <a:ext cx="14089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𝑄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6218" y="3582036"/>
                <a:ext cx="1408981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526765" y="3582672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𝑅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𝑋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765" y="3582672"/>
                <a:ext cx="12954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826478" y="35814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𝑌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478" y="3581400"/>
                <a:ext cx="1295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80956" y="3593068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&lt;</m:t>
                      </m:r>
                      <m:r>
                        <a:rPr lang="en-US" b="0" i="1" smtClean="0">
                          <a:latin typeface="Cambria Math"/>
                        </a:rPr>
                        <m:t>𝑇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≅ &lt;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0956" y="3593068"/>
                <a:ext cx="1295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953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If two polygons are similar, then the ratio of the lengths of the corresponding sides is called the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Ex: The Scale Factor from PQRST to VWXYZ is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𝑃𝑄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𝑉𝑊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800" dirty="0" smtClean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*Note: This ratio should be exactly the same between all sets of corresponding sides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  <a:blipFill rotWithShape="1">
                <a:blip r:embed="rId2"/>
                <a:stretch>
                  <a:fillRect t="-984" r="-5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5562600" y="1976735"/>
            <a:ext cx="21531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indent="0">
              <a:buNone/>
            </a:pPr>
            <a:r>
              <a:rPr lang="en-US" sz="2400" b="1" dirty="0"/>
              <a:t>scale factor</a:t>
            </a:r>
            <a:r>
              <a:rPr lang="en-US" sz="2400" dirty="0"/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692366" y="2421802"/>
                <a:ext cx="1179554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366" y="2421802"/>
                <a:ext cx="1179554" cy="7936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97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Example: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Quad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ABCD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~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Quad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A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B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C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D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dirty="0" smtClean="0"/>
                  <a:t>. Find: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a.) Their Scale Factor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b.) the values of x, y, and z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c.) the perimeters of the two quadrilaterals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d.) the ratio of the perimeters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  <a:blipFill rotWithShape="1">
                <a:blip r:embed="rId2"/>
                <a:stretch>
                  <a:fillRect t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56" name="Group 2055"/>
          <p:cNvGrpSpPr/>
          <p:nvPr/>
        </p:nvGrpSpPr>
        <p:grpSpPr>
          <a:xfrm>
            <a:off x="381000" y="4648200"/>
            <a:ext cx="2939091" cy="1771710"/>
            <a:chOff x="381000" y="4648200"/>
            <a:chExt cx="2939091" cy="1771710"/>
          </a:xfrm>
        </p:grpSpPr>
        <p:sp>
          <p:nvSpPr>
            <p:cNvPr id="14" name="Freeform 13"/>
            <p:cNvSpPr/>
            <p:nvPr/>
          </p:nvSpPr>
          <p:spPr>
            <a:xfrm>
              <a:off x="800100" y="5831247"/>
              <a:ext cx="379804" cy="293298"/>
            </a:xfrm>
            <a:custGeom>
              <a:avLst/>
              <a:gdLst>
                <a:gd name="connsiteX0" fmla="*/ 0 w 379804"/>
                <a:gd name="connsiteY0" fmla="*/ 0 h 293298"/>
                <a:gd name="connsiteX1" fmla="*/ 189781 w 379804"/>
                <a:gd name="connsiteY1" fmla="*/ 17253 h 293298"/>
                <a:gd name="connsiteX2" fmla="*/ 293298 w 379804"/>
                <a:gd name="connsiteY2" fmla="*/ 51758 h 293298"/>
                <a:gd name="connsiteX3" fmla="*/ 362309 w 379804"/>
                <a:gd name="connsiteY3" fmla="*/ 207034 h 293298"/>
                <a:gd name="connsiteX4" fmla="*/ 379562 w 379804"/>
                <a:gd name="connsiteY4" fmla="*/ 293298 h 29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804" h="293298">
                  <a:moveTo>
                    <a:pt x="0" y="0"/>
                  </a:moveTo>
                  <a:cubicBezTo>
                    <a:pt x="63260" y="5751"/>
                    <a:pt x="127226" y="6214"/>
                    <a:pt x="189781" y="17253"/>
                  </a:cubicBezTo>
                  <a:cubicBezTo>
                    <a:pt x="225600" y="23574"/>
                    <a:pt x="293298" y="51758"/>
                    <a:pt x="293298" y="51758"/>
                  </a:cubicBezTo>
                  <a:cubicBezTo>
                    <a:pt x="347978" y="133781"/>
                    <a:pt x="321246" y="83845"/>
                    <a:pt x="362309" y="207034"/>
                  </a:cubicBezTo>
                  <a:cubicBezTo>
                    <a:pt x="383199" y="269704"/>
                    <a:pt x="379562" y="240606"/>
                    <a:pt x="379562" y="293298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55" name="Group 2054"/>
            <p:cNvGrpSpPr/>
            <p:nvPr/>
          </p:nvGrpSpPr>
          <p:grpSpPr>
            <a:xfrm>
              <a:off x="381000" y="4648200"/>
              <a:ext cx="2939091" cy="1771710"/>
              <a:chOff x="381000" y="4648200"/>
              <a:chExt cx="2939091" cy="177171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782128" y="5029200"/>
                <a:ext cx="2113472" cy="1066800"/>
                <a:chOff x="1467928" y="5257800"/>
                <a:chExt cx="2113472" cy="1066800"/>
              </a:xfrm>
            </p:grpSpPr>
            <p:cxnSp>
              <p:nvCxnSpPr>
                <p:cNvPr id="5" name="Straight Connector 4"/>
                <p:cNvCxnSpPr/>
                <p:nvPr/>
              </p:nvCxnSpPr>
              <p:spPr>
                <a:xfrm flipH="1">
                  <a:off x="1467928" y="5257800"/>
                  <a:ext cx="152400" cy="1066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Connector 6"/>
                <p:cNvCxnSpPr/>
                <p:nvPr/>
              </p:nvCxnSpPr>
              <p:spPr>
                <a:xfrm>
                  <a:off x="1467928" y="6324600"/>
                  <a:ext cx="1427672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2895600" y="5562600"/>
                  <a:ext cx="685800" cy="7620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>
                  <a:off x="1620328" y="5257800"/>
                  <a:ext cx="1961072" cy="30480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724978" y="4648200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/>
                  <a:t>D</a:t>
                </a:r>
                <a:endParaRPr lang="en-US" sz="20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00991" y="5133945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C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81000" y="5924490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209800" y="6003865"/>
                <a:ext cx="4191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05514" y="4835315"/>
                <a:ext cx="504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20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320560" y="6019800"/>
                <a:ext cx="504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x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57200" y="5238690"/>
                <a:ext cx="504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10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619914" y="5543490"/>
                <a:ext cx="5042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087076" y="5882041"/>
                <a:ext cx="328320" cy="242714"/>
              </a:xfrm>
              <a:custGeom>
                <a:avLst/>
                <a:gdLst>
                  <a:gd name="connsiteX0" fmla="*/ 516 w 328320"/>
                  <a:gd name="connsiteY0" fmla="*/ 242714 h 242714"/>
                  <a:gd name="connsiteX1" fmla="*/ 17769 w 328320"/>
                  <a:gd name="connsiteY1" fmla="*/ 52933 h 242714"/>
                  <a:gd name="connsiteX2" fmla="*/ 121286 w 328320"/>
                  <a:gd name="connsiteY2" fmla="*/ 18427 h 242714"/>
                  <a:gd name="connsiteX3" fmla="*/ 328320 w 328320"/>
                  <a:gd name="connsiteY3" fmla="*/ 1174 h 242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28320" h="242714">
                    <a:moveTo>
                      <a:pt x="516" y="242714"/>
                    </a:moveTo>
                    <a:cubicBezTo>
                      <a:pt x="6267" y="179454"/>
                      <a:pt x="-12346" y="108862"/>
                      <a:pt x="17769" y="52933"/>
                    </a:cubicBezTo>
                    <a:cubicBezTo>
                      <a:pt x="35013" y="20908"/>
                      <a:pt x="85620" y="25560"/>
                      <a:pt x="121286" y="18427"/>
                    </a:cubicBezTo>
                    <a:cubicBezTo>
                      <a:pt x="247025" y="-6721"/>
                      <a:pt x="178226" y="1174"/>
                      <a:pt x="328320" y="1174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51" name="Freeform 2050"/>
              <p:cNvSpPr/>
              <p:nvPr/>
            </p:nvSpPr>
            <p:spPr>
              <a:xfrm>
                <a:off x="1949570" y="5693434"/>
                <a:ext cx="586596" cy="431321"/>
              </a:xfrm>
              <a:custGeom>
                <a:avLst/>
                <a:gdLst>
                  <a:gd name="connsiteX0" fmla="*/ 0 w 586596"/>
                  <a:gd name="connsiteY0" fmla="*/ 431321 h 431321"/>
                  <a:gd name="connsiteX1" fmla="*/ 17253 w 586596"/>
                  <a:gd name="connsiteY1" fmla="*/ 241540 h 431321"/>
                  <a:gd name="connsiteX2" fmla="*/ 34505 w 586596"/>
                  <a:gd name="connsiteY2" fmla="*/ 189781 h 431321"/>
                  <a:gd name="connsiteX3" fmla="*/ 86264 w 586596"/>
                  <a:gd name="connsiteY3" fmla="*/ 155275 h 431321"/>
                  <a:gd name="connsiteX4" fmla="*/ 189781 w 586596"/>
                  <a:gd name="connsiteY4" fmla="*/ 51758 h 431321"/>
                  <a:gd name="connsiteX5" fmla="*/ 293298 w 586596"/>
                  <a:gd name="connsiteY5" fmla="*/ 17253 h 431321"/>
                  <a:gd name="connsiteX6" fmla="*/ 345056 w 586596"/>
                  <a:gd name="connsiteY6" fmla="*/ 0 h 431321"/>
                  <a:gd name="connsiteX7" fmla="*/ 500332 w 586596"/>
                  <a:gd name="connsiteY7" fmla="*/ 34506 h 431321"/>
                  <a:gd name="connsiteX8" fmla="*/ 552090 w 586596"/>
                  <a:gd name="connsiteY8" fmla="*/ 69011 h 431321"/>
                  <a:gd name="connsiteX9" fmla="*/ 586596 w 586596"/>
                  <a:gd name="connsiteY9" fmla="*/ 86264 h 4313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86596" h="431321">
                    <a:moveTo>
                      <a:pt x="0" y="431321"/>
                    </a:moveTo>
                    <a:cubicBezTo>
                      <a:pt x="5751" y="368061"/>
                      <a:pt x="8270" y="304423"/>
                      <a:pt x="17253" y="241540"/>
                    </a:cubicBezTo>
                    <a:cubicBezTo>
                      <a:pt x="19825" y="223537"/>
                      <a:pt x="23144" y="203982"/>
                      <a:pt x="34505" y="189781"/>
                    </a:cubicBezTo>
                    <a:cubicBezTo>
                      <a:pt x="47458" y="173589"/>
                      <a:pt x="70766" y="169051"/>
                      <a:pt x="86264" y="155275"/>
                    </a:cubicBezTo>
                    <a:cubicBezTo>
                      <a:pt x="122736" y="122855"/>
                      <a:pt x="143487" y="67189"/>
                      <a:pt x="189781" y="51758"/>
                    </a:cubicBezTo>
                    <a:lnTo>
                      <a:pt x="293298" y="17253"/>
                    </a:lnTo>
                    <a:lnTo>
                      <a:pt x="345056" y="0"/>
                    </a:lnTo>
                    <a:cubicBezTo>
                      <a:pt x="384815" y="6627"/>
                      <a:pt x="457859" y="13270"/>
                      <a:pt x="500332" y="34506"/>
                    </a:cubicBezTo>
                    <a:cubicBezTo>
                      <a:pt x="518878" y="43779"/>
                      <a:pt x="534310" y="58343"/>
                      <a:pt x="552090" y="69011"/>
                    </a:cubicBezTo>
                    <a:cubicBezTo>
                      <a:pt x="563117" y="75627"/>
                      <a:pt x="575094" y="80513"/>
                      <a:pt x="586596" y="86264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57" name="Group 2056"/>
          <p:cNvGrpSpPr/>
          <p:nvPr/>
        </p:nvGrpSpPr>
        <p:grpSpPr>
          <a:xfrm>
            <a:off x="4137558" y="4261029"/>
            <a:ext cx="4349624" cy="2324220"/>
            <a:chOff x="4184776" y="4400490"/>
            <a:chExt cx="4349624" cy="232422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4721225"/>
              <a:ext cx="3316007" cy="1682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5977860" y="4606505"/>
              <a:ext cx="5042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3</a:t>
              </a:r>
              <a:r>
                <a:rPr lang="en-US" sz="2000" dirty="0" smtClean="0">
                  <a:solidFill>
                    <a:srgbClr val="FF0000"/>
                  </a:solidFill>
                </a:rPr>
                <a:t>0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473574" y="6324600"/>
              <a:ext cx="5042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21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19857" y="5238690"/>
              <a:ext cx="5042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z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33400" y="5715000"/>
              <a:ext cx="5042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y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48200" y="4400490"/>
              <a:ext cx="692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D’</a:t>
              </a:r>
              <a:endParaRPr lang="en-US" sz="2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84776" y="6253821"/>
              <a:ext cx="692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A</a:t>
              </a:r>
              <a:r>
                <a:rPr lang="en-US" sz="2000" dirty="0" smtClean="0"/>
                <a:t>’</a:t>
              </a:r>
              <a:endParaRPr lang="en-US" sz="2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42376" y="4933890"/>
              <a:ext cx="692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C</a:t>
              </a:r>
              <a:r>
                <a:rPr lang="en-US" sz="2000" dirty="0" smtClean="0"/>
                <a:t>’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93519" y="6253821"/>
              <a:ext cx="6920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B</a:t>
              </a:r>
              <a:r>
                <a:rPr lang="en-US" sz="2000" dirty="0" smtClean="0"/>
                <a:t>’</a:t>
              </a:r>
              <a:endParaRPr lang="en-US" sz="20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4572000" y="6087374"/>
              <a:ext cx="379804" cy="293298"/>
            </a:xfrm>
            <a:custGeom>
              <a:avLst/>
              <a:gdLst>
                <a:gd name="connsiteX0" fmla="*/ 0 w 379804"/>
                <a:gd name="connsiteY0" fmla="*/ 0 h 293298"/>
                <a:gd name="connsiteX1" fmla="*/ 189781 w 379804"/>
                <a:gd name="connsiteY1" fmla="*/ 17253 h 293298"/>
                <a:gd name="connsiteX2" fmla="*/ 293298 w 379804"/>
                <a:gd name="connsiteY2" fmla="*/ 51758 h 293298"/>
                <a:gd name="connsiteX3" fmla="*/ 362309 w 379804"/>
                <a:gd name="connsiteY3" fmla="*/ 207034 h 293298"/>
                <a:gd name="connsiteX4" fmla="*/ 379562 w 379804"/>
                <a:gd name="connsiteY4" fmla="*/ 293298 h 29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804" h="293298">
                  <a:moveTo>
                    <a:pt x="0" y="0"/>
                  </a:moveTo>
                  <a:cubicBezTo>
                    <a:pt x="63260" y="5751"/>
                    <a:pt x="127226" y="6214"/>
                    <a:pt x="189781" y="17253"/>
                  </a:cubicBezTo>
                  <a:cubicBezTo>
                    <a:pt x="225600" y="23574"/>
                    <a:pt x="293298" y="51758"/>
                    <a:pt x="293298" y="51758"/>
                  </a:cubicBezTo>
                  <a:cubicBezTo>
                    <a:pt x="347978" y="133781"/>
                    <a:pt x="321246" y="83845"/>
                    <a:pt x="362309" y="207034"/>
                  </a:cubicBezTo>
                  <a:cubicBezTo>
                    <a:pt x="383199" y="269704"/>
                    <a:pt x="379562" y="240606"/>
                    <a:pt x="379562" y="293298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2" name="Freeform 2051"/>
            <p:cNvSpPr/>
            <p:nvPr/>
          </p:nvSpPr>
          <p:spPr>
            <a:xfrm>
              <a:off x="6694098" y="6150414"/>
              <a:ext cx="345057" cy="267639"/>
            </a:xfrm>
            <a:custGeom>
              <a:avLst/>
              <a:gdLst>
                <a:gd name="connsiteX0" fmla="*/ 0 w 345057"/>
                <a:gd name="connsiteY0" fmla="*/ 267639 h 267639"/>
                <a:gd name="connsiteX1" fmla="*/ 17253 w 345057"/>
                <a:gd name="connsiteY1" fmla="*/ 112363 h 267639"/>
                <a:gd name="connsiteX2" fmla="*/ 103517 w 345057"/>
                <a:gd name="connsiteY2" fmla="*/ 43352 h 267639"/>
                <a:gd name="connsiteX3" fmla="*/ 345057 w 345057"/>
                <a:gd name="connsiteY3" fmla="*/ 8846 h 26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5057" h="267639">
                  <a:moveTo>
                    <a:pt x="0" y="267639"/>
                  </a:moveTo>
                  <a:cubicBezTo>
                    <a:pt x="5751" y="215880"/>
                    <a:pt x="4622" y="162885"/>
                    <a:pt x="17253" y="112363"/>
                  </a:cubicBezTo>
                  <a:cubicBezTo>
                    <a:pt x="33872" y="45887"/>
                    <a:pt x="56623" y="66799"/>
                    <a:pt x="103517" y="43352"/>
                  </a:cubicBezTo>
                  <a:cubicBezTo>
                    <a:pt x="242709" y="-26245"/>
                    <a:pt x="28381" y="8846"/>
                    <a:pt x="345057" y="8846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4" name="Freeform 2053"/>
            <p:cNvSpPr/>
            <p:nvPr/>
          </p:nvSpPr>
          <p:spPr>
            <a:xfrm>
              <a:off x="6452558" y="5934974"/>
              <a:ext cx="741872" cy="465826"/>
            </a:xfrm>
            <a:custGeom>
              <a:avLst/>
              <a:gdLst>
                <a:gd name="connsiteX0" fmla="*/ 0 w 741872"/>
                <a:gd name="connsiteY0" fmla="*/ 465826 h 465826"/>
                <a:gd name="connsiteX1" fmla="*/ 17253 w 741872"/>
                <a:gd name="connsiteY1" fmla="*/ 293298 h 465826"/>
                <a:gd name="connsiteX2" fmla="*/ 34506 w 741872"/>
                <a:gd name="connsiteY2" fmla="*/ 241539 h 465826"/>
                <a:gd name="connsiteX3" fmla="*/ 86265 w 741872"/>
                <a:gd name="connsiteY3" fmla="*/ 189781 h 465826"/>
                <a:gd name="connsiteX4" fmla="*/ 120770 w 741872"/>
                <a:gd name="connsiteY4" fmla="*/ 138022 h 465826"/>
                <a:gd name="connsiteX5" fmla="*/ 241540 w 741872"/>
                <a:gd name="connsiteY5" fmla="*/ 69011 h 465826"/>
                <a:gd name="connsiteX6" fmla="*/ 293299 w 741872"/>
                <a:gd name="connsiteY6" fmla="*/ 34505 h 465826"/>
                <a:gd name="connsiteX7" fmla="*/ 414068 w 741872"/>
                <a:gd name="connsiteY7" fmla="*/ 0 h 465826"/>
                <a:gd name="connsiteX8" fmla="*/ 690114 w 741872"/>
                <a:gd name="connsiteY8" fmla="*/ 17252 h 465826"/>
                <a:gd name="connsiteX9" fmla="*/ 724619 w 741872"/>
                <a:gd name="connsiteY9" fmla="*/ 69011 h 465826"/>
                <a:gd name="connsiteX10" fmla="*/ 741872 w 741872"/>
                <a:gd name="connsiteY10" fmla="*/ 69011 h 465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1872" h="465826">
                  <a:moveTo>
                    <a:pt x="0" y="465826"/>
                  </a:moveTo>
                  <a:cubicBezTo>
                    <a:pt x="5751" y="408317"/>
                    <a:pt x="8465" y="350422"/>
                    <a:pt x="17253" y="293298"/>
                  </a:cubicBezTo>
                  <a:cubicBezTo>
                    <a:pt x="20018" y="275323"/>
                    <a:pt x="24418" y="256671"/>
                    <a:pt x="34506" y="241539"/>
                  </a:cubicBezTo>
                  <a:cubicBezTo>
                    <a:pt x="48040" y="221238"/>
                    <a:pt x="70645" y="208525"/>
                    <a:pt x="86265" y="189781"/>
                  </a:cubicBezTo>
                  <a:cubicBezTo>
                    <a:pt x="99539" y="173852"/>
                    <a:pt x="106108" y="152684"/>
                    <a:pt x="120770" y="138022"/>
                  </a:cubicBezTo>
                  <a:cubicBezTo>
                    <a:pt x="148788" y="110004"/>
                    <a:pt x="209972" y="87050"/>
                    <a:pt x="241540" y="69011"/>
                  </a:cubicBezTo>
                  <a:cubicBezTo>
                    <a:pt x="259543" y="58723"/>
                    <a:pt x="274753" y="43778"/>
                    <a:pt x="293299" y="34505"/>
                  </a:cubicBezTo>
                  <a:cubicBezTo>
                    <a:pt x="318053" y="22128"/>
                    <a:pt x="391952" y="5529"/>
                    <a:pt x="414068" y="0"/>
                  </a:cubicBezTo>
                  <a:cubicBezTo>
                    <a:pt x="506083" y="5751"/>
                    <a:pt x="600115" y="-2748"/>
                    <a:pt x="690114" y="17252"/>
                  </a:cubicBezTo>
                  <a:cubicBezTo>
                    <a:pt x="710356" y="21750"/>
                    <a:pt x="709957" y="54349"/>
                    <a:pt x="724619" y="69011"/>
                  </a:cubicBezTo>
                  <a:cubicBezTo>
                    <a:pt x="728686" y="73078"/>
                    <a:pt x="736121" y="69011"/>
                    <a:pt x="741872" y="69011"/>
                  </a:cubicBezTo>
                </a:path>
              </a:pathLst>
            </a:cu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940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990" y="1616733"/>
            <a:ext cx="88392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Solutions</a:t>
            </a:r>
            <a:r>
              <a:rPr lang="en-US" dirty="0"/>
              <a:t>: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a.) Scale Factor:</a:t>
            </a:r>
            <a:endParaRPr lang="en-US" sz="3200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26952" y="3034651"/>
                <a:ext cx="2362200" cy="268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𝐷𝐶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en-US" sz="2400" i="1">
                          <a:solidFill>
                            <a:srgbClr val="564B3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𝐴𝐵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pPr>
                  <a:spcBef>
                    <a:spcPts val="6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21</m:t>
                          </m:r>
                        </m:den>
                      </m:f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>
                  <a:spcBef>
                    <a:spcPts val="6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=42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:pPr>
                  <a:spcBef>
                    <a:spcPts val="60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952" y="3034651"/>
                <a:ext cx="2362200" cy="268034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276600" y="3048000"/>
                <a:ext cx="2362200" cy="2743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𝐷𝐶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en-US" sz="2400" i="1">
                          <a:solidFill>
                            <a:srgbClr val="564B3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2400" b="0" i="1" smtClean="0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=24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3048000"/>
                <a:ext cx="2362200" cy="27435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019800" y="3048000"/>
                <a:ext cx="2362200" cy="26803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𝐷𝐶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𝐶</m:t>
                          </m:r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en-US" sz="2400" i="1">
                          <a:solidFill>
                            <a:srgbClr val="564B3C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𝐴</m:t>
                          </m:r>
                          <m:r>
                            <a:rPr lang="en-US" sz="2400" b="0" i="1" smtClean="0">
                              <a:solidFill>
                                <a:srgbClr val="564B3C"/>
                              </a:solidFill>
                              <a:latin typeface="Cambria Math"/>
                            </a:rPr>
                            <m:t>𝐷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564B3C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i="1" dirty="0" smtClean="0">
                  <a:latin typeface="Cambria Math"/>
                </a:endParaRPr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=30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048000"/>
                <a:ext cx="2362200" cy="268034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57018" y="1905000"/>
                <a:ext cx="839164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𝐷𝐶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018" y="1905000"/>
                <a:ext cx="839164" cy="7861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1904999"/>
                <a:ext cx="1494255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20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904999"/>
                <a:ext cx="1494255" cy="7861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1631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60672" cy="734628"/>
          </a:xfrm>
        </p:spPr>
        <p:txBody>
          <a:bodyPr/>
          <a:lstStyle/>
          <a:p>
            <a:r>
              <a:rPr lang="en-US" dirty="0" smtClean="0"/>
              <a:t>Similar Polygons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</p:spPr>
            <p:txBody>
              <a:bodyPr/>
              <a:lstStyle/>
              <a:p>
                <a:pPr marL="114300" indent="0">
                  <a:buNone/>
                </a:pPr>
                <a:r>
                  <a:rPr lang="en-US" dirty="0" smtClean="0"/>
                  <a:t>Solutions: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c.) the perimeters of the two quadrilaterals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Perimeter of Quad. ABCD is</a:t>
                </a:r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Perimeter of Quad A’B’C’D’ is  </a:t>
                </a:r>
                <a:endParaRPr lang="en-US" dirty="0"/>
              </a:p>
              <a:p>
                <a:pPr marL="114300" indent="0">
                  <a:buNone/>
                </a:pPr>
                <a:endParaRPr lang="en-US" dirty="0" smtClean="0"/>
              </a:p>
              <a:p>
                <a:pPr marL="114300" indent="0">
                  <a:buNone/>
                </a:pPr>
                <a:r>
                  <a:rPr lang="en-US" dirty="0" smtClean="0"/>
                  <a:t>d.) the ratio of the perimeters</a:t>
                </a:r>
              </a:p>
              <a:p>
                <a:pPr marL="114300" indent="0">
                  <a:buNone/>
                </a:pPr>
                <a:r>
                  <a:rPr lang="en-US" dirty="0" smtClean="0"/>
                  <a:t>The ratio of the perimeters is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𝐴𝐵𝐶𝐷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′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78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2990" y="1616733"/>
                <a:ext cx="8839200" cy="4953000"/>
              </a:xfrm>
              <a:blipFill rotWithShape="1">
                <a:blip r:embed="rId2"/>
                <a:stretch>
                  <a:fillRect t="-9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67200" y="244858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10+20+8+14=52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448580"/>
                <a:ext cx="3962400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2154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33528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15+30+12+21=78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352800"/>
                <a:ext cx="39624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06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533399"/>
            <a:ext cx="8260672" cy="685801"/>
          </a:xfrm>
        </p:spPr>
        <p:txBody>
          <a:bodyPr/>
          <a:lstStyle/>
          <a:p>
            <a:r>
              <a:rPr lang="en-US" dirty="0" smtClean="0"/>
              <a:t>Similar Polygon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839200" cy="4953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Two similar polygons are shown. Find the values of x, y, and z. 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762000" y="2328446"/>
            <a:ext cx="2209800" cy="1064215"/>
            <a:chOff x="762000" y="2328446"/>
            <a:chExt cx="2209800" cy="106421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2590800"/>
              <a:ext cx="1905000" cy="8018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612767" y="2328446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12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2767" y="2328446"/>
                  <a:ext cx="468398" cy="33855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762000" y="2743200"/>
                  <a:ext cx="35458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5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2000" y="2743200"/>
                  <a:ext cx="354584" cy="3385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752600" y="2971800"/>
                  <a:ext cx="35971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𝑦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2971800"/>
                  <a:ext cx="359714" cy="338554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545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" name="Group 26"/>
            <p:cNvGrpSpPr/>
            <p:nvPr/>
          </p:nvGrpSpPr>
          <p:grpSpPr>
            <a:xfrm>
              <a:off x="1066800" y="2590800"/>
              <a:ext cx="152400" cy="152400"/>
              <a:chOff x="1066800" y="2590800"/>
              <a:chExt cx="152400" cy="1524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1066800" y="2743200"/>
                <a:ext cx="152400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1219200" y="2590800"/>
                <a:ext cx="0" cy="15240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990600" y="3014246"/>
                  <a:ext cx="54534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60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600" y="3014246"/>
                  <a:ext cx="545342" cy="338554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TextBox 29"/>
          <p:cNvSpPr txBox="1"/>
          <p:nvPr/>
        </p:nvSpPr>
        <p:spPr>
          <a:xfrm>
            <a:off x="212261" y="4267200"/>
            <a:ext cx="8779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Find x and y, we first need the scale factor between the two triangles. </a:t>
            </a:r>
          </a:p>
          <a:p>
            <a:r>
              <a:rPr lang="en-US" dirty="0" smtClean="0"/>
              <a:t>Using the pair of known corresponding sides, we get </a:t>
            </a:r>
          </a:p>
          <a:p>
            <a:endParaRPr lang="en-US" dirty="0" smtClean="0"/>
          </a:p>
          <a:p>
            <a:r>
              <a:rPr lang="en-US" dirty="0" smtClean="0"/>
              <a:t>Scale Factor:</a:t>
            </a:r>
            <a:endParaRPr lang="en-US" sz="28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3352800" y="2209800"/>
            <a:ext cx="3665272" cy="1735798"/>
            <a:chOff x="3352800" y="2209800"/>
            <a:chExt cx="3665272" cy="1735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352800" y="2209800"/>
              <a:ext cx="3319462" cy="1397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012531" y="3607044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36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12531" y="3607044"/>
                  <a:ext cx="468398" cy="338554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662077" y="2743200"/>
                  <a:ext cx="355995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62077" y="2743200"/>
                  <a:ext cx="355995" cy="338554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708260" y="3268490"/>
                  <a:ext cx="41710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8260" y="3268490"/>
                  <a:ext cx="417102" cy="338554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/>
            <p:cNvGrpSpPr/>
            <p:nvPr/>
          </p:nvGrpSpPr>
          <p:grpSpPr>
            <a:xfrm>
              <a:off x="6324600" y="3310354"/>
              <a:ext cx="337477" cy="296690"/>
              <a:chOff x="6324600" y="3310354"/>
              <a:chExt cx="337477" cy="29669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flipV="1">
                <a:off x="6324600" y="3310354"/>
                <a:ext cx="0" cy="29669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324600" y="3310354"/>
                <a:ext cx="337477" cy="0"/>
              </a:xfrm>
              <a:prstGeom prst="line">
                <a:avLst/>
              </a:pr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4876800" y="2557046"/>
                  <a:ext cx="46839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39</m:t>
                        </m:r>
                      </m:oMath>
                    </m:oMathPara>
                  </a14:m>
                  <a:endParaRPr lang="en-US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76800" y="2557046"/>
                  <a:ext cx="468398" cy="338554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/>
              <p:cNvSpPr/>
              <p:nvPr/>
            </p:nvSpPr>
            <p:spPr>
              <a:xfrm>
                <a:off x="1881671" y="5006566"/>
                <a:ext cx="1179554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36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1671" y="5006566"/>
                <a:ext cx="1179554" cy="7861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22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1418</TotalTime>
  <Words>859</Words>
  <Application>Microsoft Office PowerPoint</Application>
  <PresentationFormat>On-screen Show (4:3)</PresentationFormat>
  <Paragraphs>188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Apothecary</vt:lpstr>
      <vt:lpstr>Geometry Unit 7</vt:lpstr>
      <vt:lpstr>Similar Triangles</vt:lpstr>
      <vt:lpstr>Similar Polygons</vt:lpstr>
      <vt:lpstr>Similar Polygons</vt:lpstr>
      <vt:lpstr>Similar Polygons</vt:lpstr>
      <vt:lpstr>Similar Polygons</vt:lpstr>
      <vt:lpstr>Similar Polygons</vt:lpstr>
      <vt:lpstr>Similar Polygons</vt:lpstr>
      <vt:lpstr>Similar Polygon examples</vt:lpstr>
      <vt:lpstr>Similar Polygon examples</vt:lpstr>
      <vt:lpstr>Similar Polygon examples</vt:lpstr>
      <vt:lpstr>Similar Polygon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7</dc:title>
  <dc:creator>David Leon</dc:creator>
  <cp:lastModifiedBy>David Leon</cp:lastModifiedBy>
  <cp:revision>45</cp:revision>
  <dcterms:created xsi:type="dcterms:W3CDTF">2015-12-31T05:15:37Z</dcterms:created>
  <dcterms:modified xsi:type="dcterms:W3CDTF">2016-01-07T01:39:55Z</dcterms:modified>
</cp:coreProperties>
</file>