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8147DABA-A199-47B4-A754-EDB14746C02D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D9A5D5B-8246-44EC-8197-E51061FCE6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4495800" cy="1069975"/>
          </a:xfrm>
        </p:spPr>
        <p:txBody>
          <a:bodyPr/>
          <a:lstStyle/>
          <a:p>
            <a:r>
              <a:rPr lang="en-US" dirty="0" smtClean="0"/>
              <a:t>Geometry Unit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7467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7-4 and 7-5: Postulates and Theorems for Similar Triangles.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8792"/>
            <a:ext cx="838200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triangles are NOT similar because 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18894" y="2668383"/>
            <a:ext cx="2497603" cy="1436132"/>
            <a:chOff x="780568" y="2662443"/>
            <a:chExt cx="2497603" cy="1436132"/>
          </a:xfrm>
        </p:grpSpPr>
        <p:grpSp>
          <p:nvGrpSpPr>
            <p:cNvPr id="11" name="Group 10"/>
            <p:cNvGrpSpPr/>
            <p:nvPr/>
          </p:nvGrpSpPr>
          <p:grpSpPr>
            <a:xfrm>
              <a:off x="1066800" y="2662443"/>
              <a:ext cx="2211371" cy="1138443"/>
              <a:chOff x="1446229" y="2747757"/>
              <a:chExt cx="2211371" cy="1138443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446229" y="2747757"/>
                <a:ext cx="153971" cy="11384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1446229" y="2747757"/>
                <a:ext cx="2211371" cy="1138443"/>
                <a:chOff x="1446229" y="2747757"/>
                <a:chExt cx="2211371" cy="113844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446229" y="2747757"/>
                  <a:ext cx="2211371" cy="11384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600200" y="3886200"/>
                  <a:ext cx="20574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TextBox 28"/>
            <p:cNvSpPr txBox="1"/>
            <p:nvPr/>
          </p:nvSpPr>
          <p:spPr>
            <a:xfrm>
              <a:off x="780568" y="3066871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85138" y="2931666"/>
              <a:ext cx="531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05000" y="3729243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81000" y="5237170"/>
            <a:ext cx="732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sides of the triangles are NOT in proportion.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126536" y="2533928"/>
            <a:ext cx="3880654" cy="1496757"/>
            <a:chOff x="3963971" y="2530175"/>
            <a:chExt cx="3880654" cy="1496757"/>
          </a:xfrm>
        </p:grpSpPr>
        <p:sp>
          <p:nvSpPr>
            <p:cNvPr id="32" name="TextBox 31"/>
            <p:cNvSpPr txBox="1"/>
            <p:nvPr/>
          </p:nvSpPr>
          <p:spPr>
            <a:xfrm>
              <a:off x="4377458" y="2763347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89510" y="2838499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15000" y="36576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963971" y="2530175"/>
              <a:ext cx="3880654" cy="1205008"/>
              <a:chOff x="3963971" y="2530175"/>
              <a:chExt cx="3880654" cy="120500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3963971" y="3735183"/>
                <a:ext cx="388065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3963971" y="2530175"/>
                <a:ext cx="1293829" cy="1205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257800" y="2530175"/>
                <a:ext cx="2586825" cy="12050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644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8792"/>
            <a:ext cx="838200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Georgia"/>
              </a:rPr>
              <a:t>These triangles are congruent by the _____ _________ ________  because</a:t>
            </a: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3786" y="5410200"/>
            <a:ext cx="6132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2 Angles of the 1</a:t>
            </a:r>
            <a:r>
              <a:rPr lang="en-US" sz="2400" baseline="30000" dirty="0" smtClean="0">
                <a:solidFill>
                  <a:prstClr val="black"/>
                </a:solidFill>
                <a:latin typeface="Georgia"/>
              </a:rPr>
              <a:t>st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 triangle are congruent to 2 Angles of the 2</a:t>
            </a:r>
            <a:r>
              <a:rPr lang="en-US" sz="2400" baseline="30000" dirty="0" smtClean="0">
                <a:solidFill>
                  <a:prstClr val="black"/>
                </a:solidFill>
                <a:latin typeface="Georgia"/>
              </a:rPr>
              <a:t>nd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 triangle.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62200"/>
            <a:ext cx="2292350" cy="167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59755"/>
            <a:ext cx="2169840" cy="127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5410200" y="4338934"/>
            <a:ext cx="102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AA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54713" y="4334469"/>
            <a:ext cx="179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Similarity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89" y="4717699"/>
            <a:ext cx="1911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Postulate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96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8792"/>
            <a:ext cx="838200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Georgia"/>
              </a:rPr>
              <a:t>These triangles are congruent by the _____ _________ ________  because</a:t>
            </a: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8289" y="543120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proportional sides are between the congruent angles.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338934"/>
            <a:ext cx="102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SAS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54713" y="4334469"/>
            <a:ext cx="179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Similarity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89" y="4715539"/>
            <a:ext cx="1911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Theorem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71600" y="2422236"/>
            <a:ext cx="5451556" cy="1447800"/>
            <a:chOff x="1371600" y="2422236"/>
            <a:chExt cx="5451556" cy="1447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371600" y="2422236"/>
              <a:ext cx="5451556" cy="1447800"/>
              <a:chOff x="1254044" y="2590800"/>
              <a:chExt cx="5451556" cy="14478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60971" y="2590800"/>
                <a:ext cx="4953000" cy="1066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752600" y="2667000"/>
                <a:ext cx="4953000" cy="1371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6213971" y="2667000"/>
                <a:ext cx="491629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54044" y="2590800"/>
                <a:ext cx="498556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2819400" y="245918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97827" y="33253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81600" y="31842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6400" y="2526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15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4" grpId="0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38792"/>
            <a:ext cx="876531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Georgia"/>
              </a:rPr>
              <a:t>The triangles are NOT similar because </a:t>
            </a: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100935"/>
            <a:ext cx="868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proportional sides are not between the congruent angles.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71600" y="2422236"/>
            <a:ext cx="5562600" cy="1447800"/>
            <a:chOff x="1371600" y="2422236"/>
            <a:chExt cx="5562600" cy="1447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371600" y="2422236"/>
              <a:ext cx="5451556" cy="1447800"/>
              <a:chOff x="1254044" y="2590800"/>
              <a:chExt cx="5451556" cy="14478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60971" y="2590800"/>
                <a:ext cx="4953000" cy="1066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752600" y="2667000"/>
                <a:ext cx="4953000" cy="1371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6213971" y="2667000"/>
                <a:ext cx="491629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54044" y="2590800"/>
                <a:ext cx="498556" cy="1447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2819400" y="245918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1600" y="31461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81600" y="318423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7000" y="293054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41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38792"/>
            <a:ext cx="861060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Georgia"/>
              </a:rPr>
              <a:t>These triangles are congruent by the _____ _________ ________  because</a:t>
            </a: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4338934"/>
            <a:ext cx="102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SSS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54713" y="4334469"/>
            <a:ext cx="179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Similarity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89" y="4715539"/>
            <a:ext cx="1911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Theorem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156370" y="2323451"/>
            <a:ext cx="3780350" cy="1927921"/>
            <a:chOff x="2129267" y="2297668"/>
            <a:chExt cx="3280933" cy="1927921"/>
          </a:xfrm>
        </p:grpSpPr>
        <p:sp>
          <p:nvSpPr>
            <p:cNvPr id="19" name="TextBox 18"/>
            <p:cNvSpPr txBox="1"/>
            <p:nvPr/>
          </p:nvSpPr>
          <p:spPr>
            <a:xfrm>
              <a:off x="2129267" y="3148329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63900" y="290289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285781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85625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209800" y="2482334"/>
              <a:ext cx="3200400" cy="1408300"/>
              <a:chOff x="609600" y="2667000"/>
              <a:chExt cx="2743200" cy="123761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609600" y="2819400"/>
                <a:ext cx="381000" cy="10712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990600" y="3890634"/>
                <a:ext cx="2362200" cy="139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609600" y="2667000"/>
                <a:ext cx="1295400" cy="152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905000" y="2667000"/>
                <a:ext cx="1447800" cy="12236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990600" y="2667000"/>
                <a:ext cx="914400" cy="123761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743200" y="2297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20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92194" y="5264803"/>
            <a:ext cx="609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sides of the triangles are in proportion.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1069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F. A. Unit 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3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Postulates and Theorems for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181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Content Objective:</a:t>
            </a:r>
            <a:r>
              <a:rPr lang="en-US" sz="2800" dirty="0" smtClean="0"/>
              <a:t> Students will be able to prove that two triangles are similar using postulates and theorems.</a:t>
            </a:r>
            <a:endParaRPr lang="en-US" sz="2800" b="1" u="sng" dirty="0" smtClean="0"/>
          </a:p>
          <a:p>
            <a:endParaRPr lang="en-US" sz="2800" dirty="0"/>
          </a:p>
          <a:p>
            <a:r>
              <a:rPr lang="en-US" sz="2800" b="1" u="sng" dirty="0" smtClean="0"/>
              <a:t>Language Objective:</a:t>
            </a:r>
            <a:r>
              <a:rPr lang="en-US" sz="2800" dirty="0" smtClean="0"/>
              <a:t> Students will be able to write similarity statements using the AA postulate, as well as the SSS and SAS theorems.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8815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Postulates and Theorems for Similar Triangles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1219200"/>
            <a:ext cx="4267200" cy="42672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Congruent</a:t>
            </a:r>
          </a:p>
          <a:p>
            <a:pPr lvl="1"/>
            <a:r>
              <a:rPr lang="en-US" sz="2000" dirty="0" smtClean="0"/>
              <a:t>Corresponding Angles are </a:t>
            </a:r>
          </a:p>
          <a:p>
            <a:pPr lvl="1"/>
            <a:r>
              <a:rPr lang="en-US" sz="2000" dirty="0" smtClean="0"/>
              <a:t>Corresponding Sides are</a:t>
            </a:r>
          </a:p>
          <a:p>
            <a:pPr lvl="1"/>
            <a:r>
              <a:rPr lang="en-US" sz="2000" dirty="0" smtClean="0"/>
              <a:t>Same Shape and Size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18891" y="1219200"/>
            <a:ext cx="4320309" cy="40386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Similarity</a:t>
            </a:r>
          </a:p>
          <a:p>
            <a:pPr lvl="1"/>
            <a:r>
              <a:rPr lang="en-US" sz="2000" dirty="0" smtClean="0"/>
              <a:t>Corresponding Angles are </a:t>
            </a:r>
          </a:p>
          <a:p>
            <a:pPr lvl="1"/>
            <a:r>
              <a:rPr lang="en-US" sz="2000" dirty="0" smtClean="0"/>
              <a:t>Corresponding Sides are </a:t>
            </a:r>
          </a:p>
          <a:p>
            <a:pPr lvl="1"/>
            <a:r>
              <a:rPr lang="en-US" sz="2000" dirty="0" smtClean="0"/>
              <a:t>Same Shape…but not necessarily same 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182" y="3962400"/>
            <a:ext cx="2059034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45" y="3810000"/>
            <a:ext cx="2176824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145" y="3352800"/>
            <a:ext cx="22098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4709"/>
            <a:ext cx="2824361" cy="171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9416" y="5648397"/>
            <a:ext cx="518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short, all Congruent figures are always Similar…</a:t>
            </a:r>
          </a:p>
          <a:p>
            <a:r>
              <a:rPr lang="en-US" dirty="0" smtClean="0"/>
              <a:t>But Similar figures are not always Congruent.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05200" y="18288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828800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2800" y="2267772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267772"/>
                <a:ext cx="685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72400" y="1782679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82679"/>
                <a:ext cx="6858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791199" y="2971800"/>
            <a:ext cx="79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Size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2233788"/>
            <a:ext cx="1483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Proportional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99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Much like Congruence, Similarity between two triangles must also be proven…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And we do it using the following postulate and theorems.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9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Postulate for Similar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8897" y="1428829"/>
                <a:ext cx="8763000" cy="4876800"/>
              </a:xfrm>
            </p:spPr>
            <p:txBody>
              <a:bodyPr/>
              <a:lstStyle/>
              <a:p>
                <a:r>
                  <a:rPr lang="en-US" b="1" u="sng" dirty="0" smtClean="0"/>
                  <a:t>AA </a:t>
                </a:r>
                <a:r>
                  <a:rPr lang="en-US" b="1" u="sng" dirty="0"/>
                  <a:t>Similarity </a:t>
                </a:r>
                <a:r>
                  <a:rPr lang="en-US" b="1" u="sng" dirty="0" smtClean="0"/>
                  <a:t>Postulate:</a:t>
                </a:r>
                <a:r>
                  <a:rPr lang="en-US" dirty="0" smtClean="0"/>
                  <a:t> If two angles of one triangle are congruent to two angles of another triangle, then the triangles are similar. 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Example: 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 smtClean="0"/>
                  <a:t> ___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&lt;</m:t>
                    </m:r>
                  </m:oMath>
                </a14:m>
                <a:r>
                  <a:rPr lang="en-US" dirty="0" smtClean="0"/>
                  <a:t> ___   (Why?)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_____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≅ &lt;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_____   </a:t>
                </a:r>
                <a:r>
                  <a:rPr lang="en-US" dirty="0"/>
                  <a:t>(Why</a:t>
                </a:r>
                <a:r>
                  <a:rPr lang="en-US" dirty="0" smtClean="0"/>
                  <a:t>?)</a:t>
                </a:r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Thus</a:t>
                </a: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897" y="1428829"/>
                <a:ext cx="8763000" cy="4876800"/>
              </a:xfrm>
              <a:blipFill rotWithShape="1">
                <a:blip r:embed="rId2"/>
                <a:stretch>
                  <a:fillRect l="-1670" t="-625" r="-1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835897" y="39434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065497" y="2648029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274297" y="2470345"/>
            <a:ext cx="3390900" cy="3511513"/>
            <a:chOff x="5257800" y="2794116"/>
            <a:chExt cx="3390900" cy="3511513"/>
          </a:xfrm>
        </p:grpSpPr>
        <p:grpSp>
          <p:nvGrpSpPr>
            <p:cNvPr id="15" name="Group 14"/>
            <p:cNvGrpSpPr/>
            <p:nvPr/>
          </p:nvGrpSpPr>
          <p:grpSpPr>
            <a:xfrm>
              <a:off x="5867400" y="3135273"/>
              <a:ext cx="2463004" cy="2970301"/>
              <a:chOff x="3896711" y="2629085"/>
              <a:chExt cx="2463004" cy="2970301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44168">
                <a:off x="3896711" y="2629085"/>
                <a:ext cx="963611" cy="1497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8516" y="4227786"/>
                <a:ext cx="1981199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6286500" y="2794116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K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49205" y="449580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57800" y="403860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9600" y="5867400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19800" y="5905519"/>
              <a:ext cx="419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F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33400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27511" y="25938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3697" y="348399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348399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FOG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5707" y="4372084"/>
                <a:ext cx="4800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𝐻𝑂𝐾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~ 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𝐹𝑂𝐺</m:t>
                    </m:r>
                  </m:oMath>
                </a14:m>
                <a:r>
                  <a:rPr lang="en-US" sz="2400" dirty="0" smtClean="0"/>
                  <a:t>	</a:t>
                </a:r>
              </a:p>
              <a:p>
                <a:r>
                  <a:rPr lang="en-US" sz="2400" dirty="0" smtClean="0"/>
                  <a:t>by the </a:t>
                </a:r>
                <a:r>
                  <a:rPr lang="en-US" sz="2400" b="1" dirty="0" smtClean="0"/>
                  <a:t>AA Similarity </a:t>
                </a:r>
                <a:r>
                  <a:rPr lang="en-US" sz="2400" dirty="0" smtClean="0"/>
                  <a:t>Postulate</a:t>
                </a:r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07" y="4372084"/>
                <a:ext cx="48006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033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9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Theorems for Similar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3006" y="1380732"/>
                <a:ext cx="8763000" cy="4876800"/>
              </a:xfrm>
            </p:spPr>
            <p:txBody>
              <a:bodyPr/>
              <a:lstStyle/>
              <a:p>
                <a:r>
                  <a:rPr lang="en-US" b="1" u="sng" dirty="0" smtClean="0"/>
                  <a:t>Theorem 7-1  SAS Similarity Theorem:</a:t>
                </a:r>
                <a:r>
                  <a:rPr lang="en-US" dirty="0" smtClean="0"/>
                  <a:t> If an angle of one triangle is congruent to an angle of another triangle and the sides including those angles are in proportion, then the triangles are similar.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 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𝐷𝐸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114300" indent="0">
                  <a:buNone/>
                </a:pPr>
                <a:endParaRPr lang="en-US" sz="2400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Then: </a:t>
                </a:r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006" y="1380732"/>
                <a:ext cx="8763000" cy="4876800"/>
              </a:xfrm>
              <a:blipFill rotWithShape="1">
                <a:blip r:embed="rId2"/>
                <a:stretch>
                  <a:fillRect l="-1670" t="-625" r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830006" y="394796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059606" y="265256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29719" y="4583878"/>
                <a:ext cx="194893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~ ∆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𝐷𝐸𝐹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719" y="4583878"/>
                <a:ext cx="1948931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065310" y="2536866"/>
            <a:ext cx="1864151" cy="1777333"/>
            <a:chOff x="4150151" y="3264976"/>
            <a:chExt cx="1864151" cy="1777333"/>
          </a:xfrm>
        </p:grpSpPr>
        <p:grpSp>
          <p:nvGrpSpPr>
            <p:cNvPr id="5" name="Group 4"/>
            <p:cNvGrpSpPr/>
            <p:nvPr/>
          </p:nvGrpSpPr>
          <p:grpSpPr>
            <a:xfrm>
              <a:off x="4150151" y="3264976"/>
              <a:ext cx="1864151" cy="1777333"/>
              <a:chOff x="5184742" y="2514600"/>
              <a:chExt cx="1864151" cy="1777333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794342" y="2514600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>
                <a:off x="5413342" y="2804899"/>
                <a:ext cx="1219200" cy="1345464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84742" y="3886200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594835" y="3922601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9" name="Arc 8"/>
            <p:cNvSpPr/>
            <p:nvPr/>
          </p:nvSpPr>
          <p:spPr>
            <a:xfrm rot="9238268">
              <a:off x="4876800" y="3581400"/>
              <a:ext cx="337009" cy="228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62308" y="2257309"/>
            <a:ext cx="2574304" cy="3046188"/>
            <a:chOff x="6351702" y="2576544"/>
            <a:chExt cx="2574304" cy="3046188"/>
          </a:xfrm>
        </p:grpSpPr>
        <p:grpSp>
          <p:nvGrpSpPr>
            <p:cNvPr id="6" name="Group 5"/>
            <p:cNvGrpSpPr/>
            <p:nvPr/>
          </p:nvGrpSpPr>
          <p:grpSpPr>
            <a:xfrm>
              <a:off x="6351702" y="2576544"/>
              <a:ext cx="2574304" cy="3046188"/>
              <a:chOff x="6351702" y="2576544"/>
              <a:chExt cx="2574304" cy="3046188"/>
            </a:xfrm>
          </p:grpSpPr>
          <p:sp>
            <p:nvSpPr>
              <p:cNvPr id="33" name="Isosceles Triangle 32"/>
              <p:cNvSpPr/>
              <p:nvPr/>
            </p:nvSpPr>
            <p:spPr>
              <a:xfrm>
                <a:off x="6629400" y="2838668"/>
                <a:ext cx="1905000" cy="2599398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354871" y="2576544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351702" y="5253400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471948" y="5253400"/>
                <a:ext cx="454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en-US" dirty="0"/>
              </a:p>
            </p:txBody>
          </p:sp>
        </p:grpSp>
        <p:sp>
          <p:nvSpPr>
            <p:cNvPr id="37" name="Arc 36"/>
            <p:cNvSpPr/>
            <p:nvPr/>
          </p:nvSpPr>
          <p:spPr>
            <a:xfrm rot="9238268">
              <a:off x="7464776" y="2901018"/>
              <a:ext cx="337009" cy="2286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22396" y="3332035"/>
                <a:ext cx="58740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𝐴𝐶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96" y="3332035"/>
                <a:ext cx="587404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8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Theorems for Similar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99967"/>
                <a:ext cx="8763000" cy="4876800"/>
              </a:xfrm>
            </p:spPr>
            <p:txBody>
              <a:bodyPr/>
              <a:lstStyle/>
              <a:p>
                <a:r>
                  <a:rPr lang="en-US" b="1" u="sng" dirty="0" smtClean="0"/>
                  <a:t>Theorem 7-2  SSS Similarity Theorem:</a:t>
                </a:r>
                <a:r>
                  <a:rPr lang="en-US" dirty="0" smtClean="0"/>
                  <a:t> If the sides of two triangles are in proportion, then the triangles are similar.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 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Given: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𝐷𝐸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pPr marL="114300" indent="0">
                  <a:buNone/>
                </a:pPr>
                <a:endParaRPr lang="en-US" sz="2400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Then: </a:t>
                </a:r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99967"/>
                <a:ext cx="8763000" cy="4876800"/>
              </a:xfrm>
              <a:blipFill rotWithShape="1">
                <a:blip r:embed="rId2"/>
                <a:stretch>
                  <a:fillRect l="-1599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819400" y="4267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049000" y="2971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150151" y="2963679"/>
            <a:ext cx="1864151" cy="1777333"/>
            <a:chOff x="5184742" y="2514600"/>
            <a:chExt cx="1864151" cy="1777333"/>
          </a:xfrm>
        </p:grpSpPr>
        <p:sp>
          <p:nvSpPr>
            <p:cNvPr id="22" name="TextBox 21"/>
            <p:cNvSpPr txBox="1"/>
            <p:nvPr/>
          </p:nvSpPr>
          <p:spPr>
            <a:xfrm>
              <a:off x="5794342" y="25146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5413342" y="2804899"/>
              <a:ext cx="1219200" cy="1345464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4742" y="38862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94835" y="3922601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51702" y="2576544"/>
            <a:ext cx="2574304" cy="3046188"/>
            <a:chOff x="6351702" y="2576544"/>
            <a:chExt cx="2574304" cy="3046188"/>
          </a:xfrm>
        </p:grpSpPr>
        <p:sp>
          <p:nvSpPr>
            <p:cNvPr id="33" name="Isosceles Triangle 32"/>
            <p:cNvSpPr/>
            <p:nvPr/>
          </p:nvSpPr>
          <p:spPr>
            <a:xfrm>
              <a:off x="6629400" y="2838668"/>
              <a:ext cx="1905000" cy="2599398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354871" y="2576544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51702" y="52534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71948" y="52534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07882" y="4125459"/>
                <a:ext cx="194893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~ ∆</m:t>
                      </m:r>
                      <m:r>
                        <a:rPr lang="en-US" sz="2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𝐷𝐸𝐹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82" y="4125459"/>
                <a:ext cx="1948931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93554" y="2881824"/>
                <a:ext cx="125412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𝐸𝐹</m:t>
                          </m:r>
                        </m:den>
                      </m:f>
                      <m:r>
                        <a:rPr lang="en-US" sz="2000" i="1">
                          <a:solidFill>
                            <a:srgbClr val="3F3F4D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𝐴𝐶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3F3F4D"/>
                              </a:solidFill>
                              <a:latin typeface="Cambria Math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554" y="2881824"/>
                <a:ext cx="1254126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1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Practice using the Postulates and Theorems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05400"/>
          </a:xfrm>
        </p:spPr>
        <p:txBody>
          <a:bodyPr/>
          <a:lstStyle/>
          <a:p>
            <a:r>
              <a:rPr lang="en-US" dirty="0"/>
              <a:t>Can the two triangles given be proven similar? If so, state the similarity and tell which similarity postulate or theorem you would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Georgia"/>
            </a:endParaRPr>
          </a:p>
          <a:p>
            <a:pPr marL="109728" lvl="0" indent="0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These </a:t>
            </a:r>
            <a:r>
              <a:rPr lang="en-US" sz="2400" dirty="0">
                <a:solidFill>
                  <a:prstClr val="black"/>
                </a:solidFill>
                <a:latin typeface="Georgia"/>
              </a:rPr>
              <a:t>triangles are congruent by the _____ _________ 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________  because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20771" y="2734086"/>
            <a:ext cx="2057400" cy="1364489"/>
            <a:chOff x="1447800" y="2847109"/>
            <a:chExt cx="2057400" cy="1364489"/>
          </a:xfrm>
        </p:grpSpPr>
        <p:grpSp>
          <p:nvGrpSpPr>
            <p:cNvPr id="11" name="Group 10"/>
            <p:cNvGrpSpPr/>
            <p:nvPr/>
          </p:nvGrpSpPr>
          <p:grpSpPr>
            <a:xfrm>
              <a:off x="1447800" y="2847109"/>
              <a:ext cx="2057400" cy="1066800"/>
              <a:chOff x="1600200" y="2819400"/>
              <a:chExt cx="2057400" cy="10668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1600200" y="2819400"/>
                <a:ext cx="609600" cy="1066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1600200" y="2819400"/>
                <a:ext cx="2057400" cy="1066800"/>
                <a:chOff x="1600200" y="2819400"/>
                <a:chExt cx="2057400" cy="106680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2209800" y="2819400"/>
                  <a:ext cx="1447800" cy="1066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1600200" y="3886200"/>
                  <a:ext cx="20574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TextBox 28"/>
            <p:cNvSpPr txBox="1"/>
            <p:nvPr/>
          </p:nvSpPr>
          <p:spPr>
            <a:xfrm>
              <a:off x="1525571" y="3112532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7000" y="311253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10.5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32029" y="3842266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610100" y="2826603"/>
            <a:ext cx="1600200" cy="1186566"/>
            <a:chOff x="4991100" y="3048000"/>
            <a:chExt cx="1600200" cy="1186566"/>
          </a:xfrm>
        </p:grpSpPr>
        <p:grpSp>
          <p:nvGrpSpPr>
            <p:cNvPr id="18" name="Group 17"/>
            <p:cNvGrpSpPr/>
            <p:nvPr/>
          </p:nvGrpSpPr>
          <p:grpSpPr>
            <a:xfrm>
              <a:off x="4991100" y="3048000"/>
              <a:ext cx="1600200" cy="865909"/>
              <a:chOff x="4495800" y="3048000"/>
              <a:chExt cx="1600200" cy="86590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V="1">
                <a:off x="4495800" y="3048000"/>
                <a:ext cx="609600" cy="8659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105400" y="3048000"/>
                <a:ext cx="990600" cy="8659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495800" y="3913909"/>
                <a:ext cx="1600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5108542" y="3153063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43600" y="3124200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47174" y="3865234"/>
              <a:ext cx="45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486400" y="4343400"/>
            <a:ext cx="102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SSS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30913" y="4338935"/>
            <a:ext cx="179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Similarity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4489" y="4722165"/>
            <a:ext cx="1911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Georgia"/>
              </a:rPr>
              <a:t>Theorem</a:t>
            </a:r>
            <a:endParaRPr lang="en-US" sz="2400" b="1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30244" y="5486400"/>
            <a:ext cx="609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The sides of the triangles are in proportion.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0442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1346</TotalTime>
  <Words>667</Words>
  <Application>Microsoft Office PowerPoint</Application>
  <PresentationFormat>On-screen Show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Macro</vt:lpstr>
      <vt:lpstr>Geometry Unit 7</vt:lpstr>
      <vt:lpstr>Warm-up</vt:lpstr>
      <vt:lpstr>Postulates and Theorems for Similar Triangles</vt:lpstr>
      <vt:lpstr>Postulates and Theorems for Similar Triangles</vt:lpstr>
      <vt:lpstr>PowerPoint Presentation</vt:lpstr>
      <vt:lpstr>A Postulate for Similar Triangles</vt:lpstr>
      <vt:lpstr>Theorems for Similar Triangles</vt:lpstr>
      <vt:lpstr>Theorems for Similar Triangles</vt:lpstr>
      <vt:lpstr>Practice using the Postulates and Theorems</vt:lpstr>
      <vt:lpstr>Practice using the Postulates and Theorems</vt:lpstr>
      <vt:lpstr>Practice using the Postulates and Theorems</vt:lpstr>
      <vt:lpstr>Practice using the Postulates and Theorems</vt:lpstr>
      <vt:lpstr>Practice using the Postulates and Theorems</vt:lpstr>
      <vt:lpstr>Practice using the Postulates and Theorems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7</dc:title>
  <dc:creator>David Leon</dc:creator>
  <cp:lastModifiedBy>David Leon</cp:lastModifiedBy>
  <cp:revision>30</cp:revision>
  <dcterms:created xsi:type="dcterms:W3CDTF">2016-01-06T00:11:00Z</dcterms:created>
  <dcterms:modified xsi:type="dcterms:W3CDTF">2016-01-11T23:49:27Z</dcterms:modified>
</cp:coreProperties>
</file>