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5" r:id="rId11"/>
    <p:sldId id="266" r:id="rId12"/>
    <p:sldId id="264" r:id="rId13"/>
    <p:sldId id="269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05D2C7-205C-4D33-8E73-D344DE27F16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93ED97-9DDE-475F-AB2C-10B68020DE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0.png"/><Relationship Id="rId7" Type="http://schemas.openxmlformats.org/officeDocument/2006/relationships/image" Target="../media/image42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tmp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tmp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276600"/>
            <a:ext cx="8686800" cy="1143000"/>
          </a:xfrm>
        </p:spPr>
        <p:txBody>
          <a:bodyPr/>
          <a:lstStyle/>
          <a:p>
            <a:r>
              <a:rPr lang="en-US" dirty="0" smtClean="0"/>
              <a:t>Geometry Unit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001000" cy="533400"/>
          </a:xfrm>
        </p:spPr>
        <p:txBody>
          <a:bodyPr/>
          <a:lstStyle/>
          <a:p>
            <a:r>
              <a:rPr lang="en-US" dirty="0" smtClean="0"/>
              <a:t>7-6: Proportional Lengths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dirty="0" smtClean="0">
                    <a:latin typeface="Arial Narrow" panose="020B0606020202030204" pitchFamily="34" charset="0"/>
                  </a:rPr>
                  <a:t>Make a proportion and solve for the value of x</a:t>
                </a:r>
              </a:p>
              <a:p>
                <a:endParaRPr lang="en-US" b="1" dirty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1" dirty="0" smtClean="0">
                    <a:latin typeface="Arial Narrow" panose="020B0606020202030204" pitchFamily="34" charset="0"/>
                  </a:rPr>
                  <a:t>Solution: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2?=90</m:t>
                      </m:r>
                    </m:oMath>
                  </m:oMathPara>
                </a14:m>
                <a:endParaRPr lang="en-US" dirty="0" smtClean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?=45</m:t>
                      </m:r>
                    </m:oMath>
                  </m:oMathPara>
                </a14:m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438399"/>
            <a:ext cx="3318001" cy="220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2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dirty="0" smtClean="0">
                    <a:latin typeface="Arial Narrow" panose="020B0606020202030204" pitchFamily="34" charset="0"/>
                  </a:rPr>
                  <a:t>Make a proportion and solve for the value of x</a:t>
                </a:r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1" dirty="0">
                    <a:latin typeface="Arial Narrow" panose="020B0606020202030204" pitchFamily="34" charset="0"/>
                  </a:rPr>
                  <a:t>Solution: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i="1">
                          <a:latin typeface="Cambria Math"/>
                        </a:rPr>
                        <m:t>?=</m:t>
                      </m:r>
                      <m:r>
                        <a:rPr lang="en-US" b="0" i="1" smtClean="0">
                          <a:latin typeface="Cambria Math"/>
                        </a:rPr>
                        <m:t>50</m:t>
                      </m:r>
                    </m:oMath>
                  </m:oMathPara>
                </a14:m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?=</m:t>
                      </m:r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37761"/>
            <a:ext cx="3681576" cy="223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2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dirty="0" smtClean="0">
                    <a:latin typeface="Arial Narrow" panose="020B0606020202030204" pitchFamily="34" charset="0"/>
                  </a:rPr>
                  <a:t>Make a proportion and solve for the value of x</a:t>
                </a:r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:r>
                  <a:rPr lang="en-US" b="1" dirty="0">
                    <a:solidFill>
                      <a:srgbClr val="55554A"/>
                    </a:solidFill>
                    <a:latin typeface="Arial Narrow" panose="020B0606020202030204" pitchFamily="34" charset="0"/>
                  </a:rPr>
                  <a:t>Solution:</a:t>
                </a: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10−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10−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=20−2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dirty="0" smtClean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096709" y="2386010"/>
            <a:ext cx="3604491" cy="2262664"/>
            <a:chOff x="4114800" y="3516868"/>
            <a:chExt cx="3604491" cy="2262664"/>
          </a:xfrm>
        </p:grpSpPr>
        <p:grpSp>
          <p:nvGrpSpPr>
            <p:cNvPr id="5" name="Group 4"/>
            <p:cNvGrpSpPr/>
            <p:nvPr/>
          </p:nvGrpSpPr>
          <p:grpSpPr>
            <a:xfrm>
              <a:off x="4114800" y="3516868"/>
              <a:ext cx="3604491" cy="2262664"/>
              <a:chOff x="4114800" y="3516868"/>
              <a:chExt cx="3604491" cy="226266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867400" y="3516868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67400" y="3516868"/>
                    <a:ext cx="6858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/>
              <p:nvPr/>
            </p:nvSpPr>
            <p:spPr>
              <a:xfrm>
                <a:off x="7185891" y="528332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114800" y="5301734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4800" y="5301734"/>
                    <a:ext cx="685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5676900" y="54102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76900" y="5410200"/>
                    <a:ext cx="6858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" name="Group 3"/>
              <p:cNvGrpSpPr/>
              <p:nvPr/>
            </p:nvGrpSpPr>
            <p:grpSpPr>
              <a:xfrm>
                <a:off x="4572000" y="3810000"/>
                <a:ext cx="2590800" cy="1699491"/>
                <a:chOff x="4572000" y="3810000"/>
                <a:chExt cx="2590800" cy="1699491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4572000" y="3810000"/>
                  <a:ext cx="2590800" cy="1699491"/>
                  <a:chOff x="4572000" y="3810000"/>
                  <a:chExt cx="2590800" cy="1699491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4572000" y="3810000"/>
                    <a:ext cx="2590800" cy="1699491"/>
                    <a:chOff x="3810000" y="3810000"/>
                    <a:chExt cx="2590800" cy="1699491"/>
                  </a:xfrm>
                </p:grpSpPr>
                <p:cxnSp>
                  <p:nvCxnSpPr>
                    <p:cNvPr id="7" name="Straight Connector 6"/>
                    <p:cNvCxnSpPr/>
                    <p:nvPr/>
                  </p:nvCxnSpPr>
                  <p:spPr>
                    <a:xfrm flipH="1">
                      <a:off x="3810000" y="3810000"/>
                      <a:ext cx="1600200" cy="167640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>
                      <a:off x="5410200" y="3810000"/>
                      <a:ext cx="990600" cy="1699491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>
                      <a:off x="3810000" y="5486400"/>
                      <a:ext cx="2590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" name="Straight Connector 8"/>
                  <p:cNvCxnSpPr/>
                  <p:nvPr/>
                </p:nvCxnSpPr>
                <p:spPr>
                  <a:xfrm flipH="1">
                    <a:off x="6019800" y="3810000"/>
                    <a:ext cx="152400" cy="165798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Freeform 23"/>
                <p:cNvSpPr/>
                <p:nvPr/>
              </p:nvSpPr>
              <p:spPr>
                <a:xfrm>
                  <a:off x="5818909" y="4152962"/>
                  <a:ext cx="341362" cy="142947"/>
                </a:xfrm>
                <a:custGeom>
                  <a:avLst/>
                  <a:gdLst>
                    <a:gd name="connsiteX0" fmla="*/ 0 w 341362"/>
                    <a:gd name="connsiteY0" fmla="*/ 41067 h 142947"/>
                    <a:gd name="connsiteX1" fmla="*/ 147782 w 341362"/>
                    <a:gd name="connsiteY1" fmla="*/ 142667 h 142947"/>
                    <a:gd name="connsiteX2" fmla="*/ 332509 w 341362"/>
                    <a:gd name="connsiteY2" fmla="*/ 13358 h 142947"/>
                    <a:gd name="connsiteX3" fmla="*/ 314036 w 341362"/>
                    <a:gd name="connsiteY3" fmla="*/ 4122 h 142947"/>
                    <a:gd name="connsiteX4" fmla="*/ 314036 w 341362"/>
                    <a:gd name="connsiteY4" fmla="*/ 4122 h 14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1362" h="142947">
                      <a:moveTo>
                        <a:pt x="0" y="41067"/>
                      </a:moveTo>
                      <a:cubicBezTo>
                        <a:pt x="46182" y="94176"/>
                        <a:pt x="92364" y="147285"/>
                        <a:pt x="147782" y="142667"/>
                      </a:cubicBezTo>
                      <a:cubicBezTo>
                        <a:pt x="203200" y="138049"/>
                        <a:pt x="304800" y="36449"/>
                        <a:pt x="332509" y="13358"/>
                      </a:cubicBezTo>
                      <a:cubicBezTo>
                        <a:pt x="360218" y="-9733"/>
                        <a:pt x="314036" y="4122"/>
                        <a:pt x="314036" y="4122"/>
                      </a:cubicBezTo>
                      <a:lnTo>
                        <a:pt x="314036" y="4122"/>
                      </a:lnTo>
                    </a:path>
                  </a:pathLst>
                </a:cu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6125345" y="4027842"/>
                  <a:ext cx="220710" cy="142947"/>
                </a:xfrm>
                <a:custGeom>
                  <a:avLst/>
                  <a:gdLst>
                    <a:gd name="connsiteX0" fmla="*/ 0 w 341362"/>
                    <a:gd name="connsiteY0" fmla="*/ 41067 h 142947"/>
                    <a:gd name="connsiteX1" fmla="*/ 147782 w 341362"/>
                    <a:gd name="connsiteY1" fmla="*/ 142667 h 142947"/>
                    <a:gd name="connsiteX2" fmla="*/ 332509 w 341362"/>
                    <a:gd name="connsiteY2" fmla="*/ 13358 h 142947"/>
                    <a:gd name="connsiteX3" fmla="*/ 314036 w 341362"/>
                    <a:gd name="connsiteY3" fmla="*/ 4122 h 142947"/>
                    <a:gd name="connsiteX4" fmla="*/ 314036 w 341362"/>
                    <a:gd name="connsiteY4" fmla="*/ 4122 h 142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1362" h="142947">
                      <a:moveTo>
                        <a:pt x="0" y="41067"/>
                      </a:moveTo>
                      <a:cubicBezTo>
                        <a:pt x="46182" y="94176"/>
                        <a:pt x="92364" y="147285"/>
                        <a:pt x="147782" y="142667"/>
                      </a:cubicBezTo>
                      <a:cubicBezTo>
                        <a:pt x="203200" y="138049"/>
                        <a:pt x="304800" y="36449"/>
                        <a:pt x="332509" y="13358"/>
                      </a:cubicBezTo>
                      <a:cubicBezTo>
                        <a:pt x="360218" y="-9733"/>
                        <a:pt x="314036" y="4122"/>
                        <a:pt x="314036" y="4122"/>
                      </a:cubicBezTo>
                      <a:lnTo>
                        <a:pt x="314036" y="4122"/>
                      </a:lnTo>
                    </a:path>
                  </a:pathLst>
                </a:cu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235700" y="54102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5700" y="5410200"/>
                  <a:ext cx="685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400800" y="4341931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0800" y="4341931"/>
                  <a:ext cx="6858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052291" y="4295909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2291" y="4295909"/>
                  <a:ext cx="6858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876800" y="5401964"/>
                  <a:ext cx="9421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5401964"/>
                  <a:ext cx="942109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5076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dirty="0" smtClean="0">
                    <a:latin typeface="Arial Narrow" panose="020B0606020202030204" pitchFamily="34" charset="0"/>
                  </a:rPr>
                  <a:t>Make a proportion and solve for the value of x</a:t>
                </a:r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:r>
                  <a:rPr lang="en-US" b="1" dirty="0">
                    <a:solidFill>
                      <a:srgbClr val="55554A"/>
                    </a:solidFill>
                    <a:latin typeface="Arial Narrow" panose="020B0606020202030204" pitchFamily="34" charset="0"/>
                  </a:rPr>
                  <a:t>Solution:</a:t>
                </a: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14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−35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105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14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=140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38400"/>
            <a:ext cx="3195765" cy="24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4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 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dirty="0" smtClean="0">
                    <a:latin typeface="Arial Narrow" panose="020B0606020202030204" pitchFamily="34" charset="0"/>
                  </a:rPr>
                  <a:t>Make a proportion and solve for the value of x</a:t>
                </a:r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:r>
                  <a:rPr lang="en-US" b="1" dirty="0">
                    <a:solidFill>
                      <a:srgbClr val="55554A"/>
                    </a:solidFill>
                    <a:latin typeface="Arial Narrow" panose="020B0606020202030204" pitchFamily="34" charset="0"/>
                  </a:rPr>
                  <a:t>Solution:</a:t>
                </a: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6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10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5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6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0"/>
            <a:ext cx="2643291" cy="298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dirty="0" smtClean="0">
                    <a:latin typeface="Arial Narrow" panose="020B0606020202030204" pitchFamily="34" charset="0"/>
                  </a:rPr>
                  <a:t>Make a proportion and solve for the value of x</a:t>
                </a:r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7+14</m:t>
                          </m:r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22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35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7+14</m:t>
                          </m:r>
                          <m: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22</m:t>
                          </m:r>
                        </m:den>
                      </m:f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55554A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55554A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14+28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=154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5554A"/>
                          </a:solidFill>
                          <a:latin typeface="Cambria Math"/>
                        </a:rPr>
                        <m:t>28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=140</m:t>
                      </m:r>
                    </m:oMath>
                  </m:oMathPara>
                </a14:m>
                <a:endParaRPr lang="en-US" dirty="0">
                  <a:solidFill>
                    <a:srgbClr val="55554A"/>
                  </a:solidFill>
                  <a:latin typeface="Arial Narrow" panose="020B0606020202030204" pitchFamily="34" charset="0"/>
                </a:endParaRPr>
              </a:p>
              <a:p>
                <a:pPr marL="0" lvl="0" indent="0">
                  <a:spcAft>
                    <a:spcPts val="1200"/>
                  </a:spcAft>
                  <a:buClr>
                    <a:srgbClr val="F4680B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55554A"/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483" t="-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62200"/>
            <a:ext cx="3981613" cy="285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4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8153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Fill in the blanks.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latin typeface="Comic Sans MS" panose="030F0702030302020204" pitchFamily="66" charset="0"/>
              </a:rPr>
              <a:t>1.) </a:t>
            </a:r>
            <a:r>
              <a:rPr lang="en-US" sz="2200" dirty="0" smtClean="0">
                <a:latin typeface="Comic Sans MS" panose="030F0702030302020204" pitchFamily="66" charset="0"/>
              </a:rPr>
              <a:t>In similar figures, we say that the corresponding angles are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200" b="1" dirty="0" smtClean="0">
                <a:latin typeface="Comic Sans MS" panose="030F0702030302020204" pitchFamily="66" charset="0"/>
              </a:rPr>
              <a:t>Congruent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latin typeface="Comic Sans MS" panose="030F0702030302020204" pitchFamily="66" charset="0"/>
              </a:rPr>
              <a:t>2.) In similar figures, we say that the corresponding </a:t>
            </a:r>
            <a:r>
              <a:rPr lang="en-US" sz="2200" dirty="0" smtClean="0">
                <a:latin typeface="Comic Sans MS" panose="030F0702030302020204" pitchFamily="66" charset="0"/>
              </a:rPr>
              <a:t>sides </a:t>
            </a:r>
            <a:r>
              <a:rPr lang="en-US" sz="2200" dirty="0" smtClean="0">
                <a:latin typeface="Comic Sans MS" panose="030F0702030302020204" pitchFamily="66" charset="0"/>
              </a:rPr>
              <a:t>are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200" b="1" dirty="0" smtClean="0">
                <a:latin typeface="Comic Sans MS" panose="030F0702030302020204" pitchFamily="66" charset="0"/>
              </a:rPr>
              <a:t>Proportional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latin typeface="Comic Sans MS" panose="030F0702030302020204" pitchFamily="66" charset="0"/>
              </a:rPr>
              <a:t>3.) A line that intersects two or more lines in different points is known as a 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46482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</a:rPr>
              <a:t>Transversal</a:t>
            </a:r>
            <a:endParaRPr lang="en-US" sz="2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5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Content Objectives: Students will be able to find missing side lengths by using proportions in triangles and parallel lines.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Language Objectives: Students will be able to write and solve various proportions from given triangles and parallel lines.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dirty="0" smtClean="0">
                    <a:latin typeface="Comic Sans MS" panose="030F0702030302020204" pitchFamily="66" charset="0"/>
                  </a:rPr>
                  <a:t>Points L and M lie 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, respectively. 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 smtClean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r>
                  <a:rPr lang="en-US" dirty="0" smtClean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𝐴𝐿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𝐿𝐵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𝐶𝑀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𝑀𝐷</m:t>
                        </m:r>
                      </m:den>
                    </m:f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, then we say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55554A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55554A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55554A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55554A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55554A"/>
                            </a:solidFill>
                            <a:latin typeface="Cambria Math"/>
                          </a:rPr>
                          <m:t>𝐶𝐷</m:t>
                        </m:r>
                      </m:e>
                    </m:acc>
                    <m:r>
                      <a:rPr lang="en-US" b="0" i="0" smtClean="0">
                        <a:solidFill>
                          <a:srgbClr val="55554A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Comic Sans MS" panose="030F0702030302020204" pitchFamily="66" charset="0"/>
                  </a:rPr>
                  <a:t>are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 smtClean="0">
                    <a:latin typeface="Comic Sans MS" panose="030F0702030302020204" pitchFamily="66" charset="0"/>
                  </a:rPr>
                  <a:t>    </a:t>
                </a:r>
                <a:r>
                  <a:rPr lang="en-US" b="1" dirty="0" smtClean="0">
                    <a:latin typeface="Comic Sans MS" panose="030F0702030302020204" pitchFamily="66" charset="0"/>
                  </a:rPr>
                  <a:t>divided proportionally.</a:t>
                </a:r>
                <a:endParaRPr lang="en-US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483" t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33400" y="2590800"/>
            <a:ext cx="2971800" cy="381000"/>
            <a:chOff x="381000" y="3124200"/>
            <a:chExt cx="2971800" cy="381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33400" y="3124200"/>
              <a:ext cx="25908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1000" y="3124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3124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3124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91000" y="2590800"/>
            <a:ext cx="4648200" cy="415636"/>
            <a:chOff x="4191000" y="3089564"/>
            <a:chExt cx="4648200" cy="41563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267200" y="3124200"/>
              <a:ext cx="4343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91000" y="3124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0" y="3089564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3124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420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Theorem 7-3 </a:t>
                </a:r>
                <a:r>
                  <a:rPr lang="en-US" b="1" dirty="0" smtClean="0">
                    <a:latin typeface="Comic Sans MS" panose="030F0702030302020204" pitchFamily="66" charset="0"/>
                  </a:rPr>
                  <a:t>Triangle Proportionality Theorem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If a line parallel to one side of a triangle intersects the other two sides, then it divides them proportionally.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𝑅𝑆𝑇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 </m:t>
                    </m:r>
                    <m:acc>
                      <m:accPr>
                        <m:chr m:val="⃡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𝑃𝑄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 // </m:t>
                    </m:r>
                    <m:acc>
                      <m:accPr>
                        <m:chr m:val="⃡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𝑅𝑆</m:t>
                        </m:r>
                      </m:e>
                    </m:acc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Prove: 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 r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38200" y="3901385"/>
                <a:ext cx="1981200" cy="841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𝑅𝑃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𝑃𝑇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𝑆𝑄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𝑄𝑇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01385"/>
                <a:ext cx="1981200" cy="841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4114800" y="2482334"/>
            <a:ext cx="4724400" cy="3232666"/>
            <a:chOff x="4114800" y="2482334"/>
            <a:chExt cx="4724400" cy="3232666"/>
          </a:xfrm>
        </p:grpSpPr>
        <p:grpSp>
          <p:nvGrpSpPr>
            <p:cNvPr id="32" name="Group 31"/>
            <p:cNvGrpSpPr/>
            <p:nvPr/>
          </p:nvGrpSpPr>
          <p:grpSpPr>
            <a:xfrm>
              <a:off x="4572000" y="2667000"/>
              <a:ext cx="3810000" cy="2819400"/>
              <a:chOff x="4572000" y="2667000"/>
              <a:chExt cx="3810000" cy="28194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572000" y="2667000"/>
                <a:ext cx="3810000" cy="2819400"/>
                <a:chOff x="3810000" y="2667000"/>
                <a:chExt cx="3810000" cy="2819400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flipH="1">
                  <a:off x="3810000" y="2667000"/>
                  <a:ext cx="2667000" cy="2819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477000" y="2667000"/>
                  <a:ext cx="1143000" cy="2819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810000" y="5486400"/>
                  <a:ext cx="381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5359400" y="4648200"/>
                <a:ext cx="2667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7062355" y="2482334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2355" y="2482334"/>
                  <a:ext cx="685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/>
            <p:cNvSpPr txBox="1"/>
            <p:nvPr/>
          </p:nvSpPr>
          <p:spPr>
            <a:xfrm>
              <a:off x="8305800" y="53456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114800" y="5301734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800" y="5301734"/>
                  <a:ext cx="6858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953000" y="44196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3000" y="4419600"/>
                  <a:ext cx="6858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7837055" y="4387334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7055" y="4387334"/>
                  <a:ext cx="6858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0" name="Straight Arrow Connector 39"/>
          <p:cNvCxnSpPr/>
          <p:nvPr/>
        </p:nvCxnSpPr>
        <p:spPr>
          <a:xfrm>
            <a:off x="6350000" y="4648200"/>
            <a:ext cx="6858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350000" y="5486400"/>
            <a:ext cx="6858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8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1054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Use the triangle proportionality theorem to find proportions that are equivalent to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10200" y="1828800"/>
                <a:ext cx="1447800" cy="71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𝑅𝑃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𝑃𝑇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𝑆𝑄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𝑄𝑇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828800"/>
                <a:ext cx="1447800" cy="7163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3860225" y="2740036"/>
            <a:ext cx="5036128" cy="3453703"/>
            <a:chOff x="3974522" y="2261297"/>
            <a:chExt cx="5036128" cy="3453703"/>
          </a:xfrm>
        </p:grpSpPr>
        <p:grpSp>
          <p:nvGrpSpPr>
            <p:cNvPr id="38" name="Group 37"/>
            <p:cNvGrpSpPr/>
            <p:nvPr/>
          </p:nvGrpSpPr>
          <p:grpSpPr>
            <a:xfrm>
              <a:off x="4114800" y="2482334"/>
              <a:ext cx="4724400" cy="3232666"/>
              <a:chOff x="4114800" y="2482334"/>
              <a:chExt cx="4724400" cy="3232666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4572000" y="2667000"/>
                <a:ext cx="3810000" cy="2819400"/>
                <a:chOff x="4572000" y="2667000"/>
                <a:chExt cx="3810000" cy="2819400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4572000" y="2667000"/>
                  <a:ext cx="3810000" cy="2819400"/>
                  <a:chOff x="3810000" y="2667000"/>
                  <a:chExt cx="3810000" cy="2819400"/>
                </a:xfrm>
              </p:grpSpPr>
              <p:cxnSp>
                <p:nvCxnSpPr>
                  <p:cNvPr id="7" name="Straight Connector 6"/>
                  <p:cNvCxnSpPr/>
                  <p:nvPr/>
                </p:nvCxnSpPr>
                <p:spPr>
                  <a:xfrm flipH="1">
                    <a:off x="3810000" y="2667000"/>
                    <a:ext cx="2667000" cy="28194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6477000" y="2667000"/>
                    <a:ext cx="1143000" cy="28194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810000" y="5486400"/>
                    <a:ext cx="381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359400" y="4648200"/>
                  <a:ext cx="2667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7062355" y="2482334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/>
                            </a:rPr>
                            <m:t>𝑇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62355" y="2482334"/>
                    <a:ext cx="68580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/>
              <p:nvPr/>
            </p:nvSpPr>
            <p:spPr>
              <a:xfrm>
                <a:off x="8305800" y="534566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</a:t>
                </a:r>
                <a:endParaRPr lang="en-US" dirty="0" smtClean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114800" y="5301734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4800" y="5301734"/>
                    <a:ext cx="685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4953000" y="44196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53000" y="4419600"/>
                    <a:ext cx="6858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7837055" y="4387334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7055" y="4387334"/>
                    <a:ext cx="685800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0" name="Straight Arrow Connector 39"/>
            <p:cNvCxnSpPr/>
            <p:nvPr/>
          </p:nvCxnSpPr>
          <p:spPr>
            <a:xfrm>
              <a:off x="6350000" y="4648200"/>
              <a:ext cx="6858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350000" y="5486400"/>
              <a:ext cx="68580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898573" y="34290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8573" y="3429000"/>
                  <a:ext cx="6858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610100" y="4805096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100" y="4805096"/>
                  <a:ext cx="6858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7391400" y="3445164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445164"/>
                  <a:ext cx="6858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8001000" y="4812023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1000" y="4812023"/>
                  <a:ext cx="68580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/>
            <p:cNvCxnSpPr/>
            <p:nvPr/>
          </p:nvCxnSpPr>
          <p:spPr>
            <a:xfrm flipH="1">
              <a:off x="4142509" y="2362200"/>
              <a:ext cx="2768600" cy="298346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34" idx="3"/>
            </p:cNvCxnSpPr>
            <p:nvPr/>
          </p:nvCxnSpPr>
          <p:spPr>
            <a:xfrm>
              <a:off x="7734300" y="2482334"/>
              <a:ext cx="1104900" cy="3048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781800" y="2261297"/>
              <a:ext cx="280555" cy="2210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974522" y="5235149"/>
              <a:ext cx="280555" cy="2210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7562850" y="2362200"/>
              <a:ext cx="342900" cy="14278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8667750" y="5456186"/>
              <a:ext cx="342900" cy="14278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861791" y="3611235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1791" y="3611235"/>
                  <a:ext cx="68580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8089900" y="3611235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9900" y="3611235"/>
                  <a:ext cx="68580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2209800" y="3849667"/>
                <a:ext cx="1447800" cy="61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49667"/>
                <a:ext cx="1447800" cy="61523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209800" y="4776298"/>
                <a:ext cx="1447800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776298"/>
                <a:ext cx="1447800" cy="6365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28600" y="2920629"/>
                <a:ext cx="14478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920629"/>
                <a:ext cx="1447800" cy="61824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04800" y="3786232"/>
                <a:ext cx="1447800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86232"/>
                <a:ext cx="1447800" cy="61831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2133600" y="2938506"/>
                <a:ext cx="1447800" cy="566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938506"/>
                <a:ext cx="1447800" cy="56669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417945" y="4766344"/>
                <a:ext cx="1447800" cy="666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45" y="4766344"/>
                <a:ext cx="1447800" cy="66678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92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17696"/>
                <a:ext cx="8839200" cy="5105400"/>
              </a:xfrm>
            </p:spPr>
            <p:txBody>
              <a:bodyPr/>
              <a:lstStyle/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Corollary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If three parallel lines intersect two transversals, then they divide the transversals proportionally.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𝑅𝑋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 //  </m:t>
                    </m:r>
                    <m:acc>
                      <m:accPr>
                        <m:chr m:val="⃡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 //  </m:t>
                    </m:r>
                    <m:acc>
                      <m:accPr>
                        <m:chr m:val="⃡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</m:acc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Prove: 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17696"/>
                <a:ext cx="8839200" cy="5105400"/>
              </a:xfrm>
              <a:blipFill rotWithShape="1">
                <a:blip r:embed="rId2"/>
                <a:stretch>
                  <a:fillRect l="-1034" t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186381" y="2715999"/>
            <a:ext cx="4114800" cy="3015734"/>
            <a:chOff x="4191000" y="2286000"/>
            <a:chExt cx="4114800" cy="30157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572000" y="4202668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4202668"/>
                  <a:ext cx="6858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/>
            <p:cNvSpPr txBox="1"/>
            <p:nvPr/>
          </p:nvSpPr>
          <p:spPr>
            <a:xfrm>
              <a:off x="4800600" y="35930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648200" y="26670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2667000"/>
                  <a:ext cx="685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7025986" y="3581400"/>
                  <a:ext cx="3429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5986" y="3581400"/>
                  <a:ext cx="3429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553200" y="2667000"/>
                  <a:ext cx="3429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3200" y="2667000"/>
                  <a:ext cx="3429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/>
            <p:cNvCxnSpPr/>
            <p:nvPr/>
          </p:nvCxnSpPr>
          <p:spPr>
            <a:xfrm>
              <a:off x="4191000" y="2971800"/>
              <a:ext cx="403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267200" y="3886200"/>
              <a:ext cx="403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267200" y="4495800"/>
              <a:ext cx="4038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953000" y="2362200"/>
              <a:ext cx="228600" cy="27499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286500" y="2286000"/>
              <a:ext cx="1562100" cy="30157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7349836" y="4202668"/>
                  <a:ext cx="3429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9836" y="4202668"/>
                  <a:ext cx="3429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2000" y="4131533"/>
                <a:ext cx="1981200" cy="728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𝑅𝑆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𝑆𝑇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𝑋𝑌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𝑌𝑍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31533"/>
                <a:ext cx="1981200" cy="7285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>
            <a:off x="7407562" y="3401799"/>
            <a:ext cx="6858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635007" y="4316199"/>
            <a:ext cx="6858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677726" y="4925799"/>
            <a:ext cx="6858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2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Proportional Lengths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</p:spPr>
            <p:txBody>
              <a:bodyPr/>
              <a:lstStyle/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Theorem 7-4 </a:t>
                </a:r>
                <a:r>
                  <a:rPr lang="en-US" b="1" dirty="0" smtClean="0">
                    <a:latin typeface="Comic Sans MS" panose="030F0702030302020204" pitchFamily="66" charset="0"/>
                  </a:rPr>
                  <a:t>Triangle Angle-Bisector Theorem</a:t>
                </a:r>
                <a:r>
                  <a:rPr lang="en-US" dirty="0" smtClean="0">
                    <a:latin typeface="Comic Sans MS" panose="030F0702030302020204" pitchFamily="66" charset="0"/>
                  </a:rPr>
                  <a:t>: If a ray bisects an angle of a triangle, then it divides the opposite side into segments proportional to the other two sides.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𝐷𝐺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bisects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𝐹𝐷𝐸</m:t>
                    </m:r>
                  </m:oMath>
                </a14:m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mic Sans MS" panose="030F0702030302020204" pitchFamily="66" charset="0"/>
                  </a:rPr>
                  <a:t>Prove: </a:t>
                </a:r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 smtClean="0">
                  <a:latin typeface="Arial Narrow" panose="020B0606020202030204" pitchFamily="34" charset="0"/>
                </a:endParaRPr>
              </a:p>
              <a:p>
                <a:endParaRPr lang="en-US" dirty="0">
                  <a:latin typeface="Arial Narrow" panose="020B0606020202030204" pitchFamily="34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0"/>
                <a:ext cx="8839200" cy="5105400"/>
              </a:xfrm>
              <a:blipFill rotWithShape="1">
                <a:blip r:embed="rId2"/>
                <a:stretch>
                  <a:fillRect l="-1103" t="-955" r="-1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400" y="3910682"/>
                <a:ext cx="1981200" cy="786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𝐺𝐹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𝐺𝐸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𝐷𝐹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𝐷𝐸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910682"/>
                <a:ext cx="1981200" cy="7863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4052454" y="3558003"/>
            <a:ext cx="3604491" cy="2161981"/>
            <a:chOff x="4052454" y="3558003"/>
            <a:chExt cx="3604491" cy="2161981"/>
          </a:xfrm>
        </p:grpSpPr>
        <p:grpSp>
          <p:nvGrpSpPr>
            <p:cNvPr id="28" name="Group 27"/>
            <p:cNvGrpSpPr/>
            <p:nvPr/>
          </p:nvGrpSpPr>
          <p:grpSpPr>
            <a:xfrm>
              <a:off x="4052454" y="3558003"/>
              <a:ext cx="3604491" cy="2161981"/>
              <a:chOff x="4114800" y="3509085"/>
              <a:chExt cx="3604491" cy="216198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892800" y="3509085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92800" y="3509085"/>
                    <a:ext cx="685800" cy="369332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/>
              <p:nvPr/>
            </p:nvSpPr>
            <p:spPr>
              <a:xfrm>
                <a:off x="7185891" y="5283323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114800" y="5301734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4800" y="5301734"/>
                    <a:ext cx="6858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9" name="Group 28"/>
            <p:cNvGrpSpPr/>
            <p:nvPr/>
          </p:nvGrpSpPr>
          <p:grpSpPr>
            <a:xfrm>
              <a:off x="4535054" y="3817416"/>
              <a:ext cx="2590800" cy="1699491"/>
              <a:chOff x="4572000" y="3789248"/>
              <a:chExt cx="2590800" cy="169949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572000" y="3789248"/>
                <a:ext cx="2590800" cy="1699491"/>
                <a:chOff x="4572000" y="3810000"/>
                <a:chExt cx="2590800" cy="1699491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flipH="1">
                  <a:off x="4572000" y="3810000"/>
                  <a:ext cx="1600200" cy="1676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172200" y="3810000"/>
                  <a:ext cx="990600" cy="1699491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4572000" y="5486400"/>
                  <a:ext cx="25908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Connector 8"/>
              <p:cNvCxnSpPr/>
              <p:nvPr/>
            </p:nvCxnSpPr>
            <p:spPr>
              <a:xfrm flipH="1">
                <a:off x="6019800" y="3810000"/>
                <a:ext cx="152400" cy="165798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76900" y="54102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00" y="5410200"/>
                <a:ext cx="68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>
            <a:off x="5783983" y="4099315"/>
            <a:ext cx="341362" cy="142947"/>
          </a:xfrm>
          <a:custGeom>
            <a:avLst/>
            <a:gdLst>
              <a:gd name="connsiteX0" fmla="*/ 0 w 341362"/>
              <a:gd name="connsiteY0" fmla="*/ 41067 h 142947"/>
              <a:gd name="connsiteX1" fmla="*/ 147782 w 341362"/>
              <a:gd name="connsiteY1" fmla="*/ 142667 h 142947"/>
              <a:gd name="connsiteX2" fmla="*/ 332509 w 341362"/>
              <a:gd name="connsiteY2" fmla="*/ 13358 h 142947"/>
              <a:gd name="connsiteX3" fmla="*/ 314036 w 341362"/>
              <a:gd name="connsiteY3" fmla="*/ 4122 h 142947"/>
              <a:gd name="connsiteX4" fmla="*/ 314036 w 341362"/>
              <a:gd name="connsiteY4" fmla="*/ 4122 h 14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62" h="142947">
                <a:moveTo>
                  <a:pt x="0" y="41067"/>
                </a:moveTo>
                <a:cubicBezTo>
                  <a:pt x="46182" y="94176"/>
                  <a:pt x="92364" y="147285"/>
                  <a:pt x="147782" y="142667"/>
                </a:cubicBezTo>
                <a:cubicBezTo>
                  <a:pt x="203200" y="138049"/>
                  <a:pt x="304800" y="36449"/>
                  <a:pt x="332509" y="13358"/>
                </a:cubicBezTo>
                <a:cubicBezTo>
                  <a:pt x="360218" y="-9733"/>
                  <a:pt x="314036" y="4122"/>
                  <a:pt x="314036" y="4122"/>
                </a:cubicBezTo>
                <a:lnTo>
                  <a:pt x="314036" y="4122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125345" y="4027842"/>
            <a:ext cx="220710" cy="142947"/>
          </a:xfrm>
          <a:custGeom>
            <a:avLst/>
            <a:gdLst>
              <a:gd name="connsiteX0" fmla="*/ 0 w 341362"/>
              <a:gd name="connsiteY0" fmla="*/ 41067 h 142947"/>
              <a:gd name="connsiteX1" fmla="*/ 147782 w 341362"/>
              <a:gd name="connsiteY1" fmla="*/ 142667 h 142947"/>
              <a:gd name="connsiteX2" fmla="*/ 332509 w 341362"/>
              <a:gd name="connsiteY2" fmla="*/ 13358 h 142947"/>
              <a:gd name="connsiteX3" fmla="*/ 314036 w 341362"/>
              <a:gd name="connsiteY3" fmla="*/ 4122 h 142947"/>
              <a:gd name="connsiteX4" fmla="*/ 314036 w 341362"/>
              <a:gd name="connsiteY4" fmla="*/ 4122 h 14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62" h="142947">
                <a:moveTo>
                  <a:pt x="0" y="41067"/>
                </a:moveTo>
                <a:cubicBezTo>
                  <a:pt x="46182" y="94176"/>
                  <a:pt x="92364" y="147285"/>
                  <a:pt x="147782" y="142667"/>
                </a:cubicBezTo>
                <a:cubicBezTo>
                  <a:pt x="203200" y="138049"/>
                  <a:pt x="304800" y="36449"/>
                  <a:pt x="332509" y="13358"/>
                </a:cubicBezTo>
                <a:cubicBezTo>
                  <a:pt x="360218" y="-9733"/>
                  <a:pt x="314036" y="4122"/>
                  <a:pt x="314036" y="4122"/>
                </a:cubicBezTo>
                <a:lnTo>
                  <a:pt x="314036" y="4122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622</TotalTime>
  <Words>679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Decatur</vt:lpstr>
      <vt:lpstr>Geometry Unit 7</vt:lpstr>
      <vt:lpstr>PowerPoint Presentation</vt:lpstr>
      <vt:lpstr>Warm-ups</vt:lpstr>
      <vt:lpstr>Proportional Lengths</vt:lpstr>
      <vt:lpstr>Proportional Lengths</vt:lpstr>
      <vt:lpstr>Proportional Lengths</vt:lpstr>
      <vt:lpstr>Proportional Lengths</vt:lpstr>
      <vt:lpstr>Proportional Lengths</vt:lpstr>
      <vt:lpstr>Proportional Lengths</vt:lpstr>
      <vt:lpstr>Proportional Lengths Examples</vt:lpstr>
      <vt:lpstr>Proportional Lengths Examples</vt:lpstr>
      <vt:lpstr>Proportional Lengths Examples</vt:lpstr>
      <vt:lpstr>Proportional Lengths Examples</vt:lpstr>
      <vt:lpstr>Proportional Lengths Examples</vt:lpstr>
      <vt:lpstr>Proportional Lengths Examples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7</dc:title>
  <dc:creator>David Leon</dc:creator>
  <cp:lastModifiedBy>David Leon</cp:lastModifiedBy>
  <cp:revision>24</cp:revision>
  <dcterms:created xsi:type="dcterms:W3CDTF">2016-01-08T19:03:03Z</dcterms:created>
  <dcterms:modified xsi:type="dcterms:W3CDTF">2016-01-14T22:46:30Z</dcterms:modified>
</cp:coreProperties>
</file>