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D9FF-358F-4AA2-AD8E-C46AA1631A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031C-90BF-43C1-A595-70D52B6013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D9FF-358F-4AA2-AD8E-C46AA1631A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031C-90BF-43C1-A595-70D52B601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D9FF-358F-4AA2-AD8E-C46AA1631A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031C-90BF-43C1-A595-70D52B601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D9FF-358F-4AA2-AD8E-C46AA1631A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031C-90BF-43C1-A595-70D52B601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D9FF-358F-4AA2-AD8E-C46AA1631A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031C-90BF-43C1-A595-70D52B6013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D9FF-358F-4AA2-AD8E-C46AA1631A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031C-90BF-43C1-A595-70D52B601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D9FF-358F-4AA2-AD8E-C46AA1631A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031C-90BF-43C1-A595-70D52B6013B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D9FF-358F-4AA2-AD8E-C46AA1631A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031C-90BF-43C1-A595-70D52B601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D9FF-358F-4AA2-AD8E-C46AA1631A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031C-90BF-43C1-A595-70D52B601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D9FF-358F-4AA2-AD8E-C46AA1631A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031C-90BF-43C1-A595-70D52B6013B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D9FF-358F-4AA2-AD8E-C46AA1631A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031C-90BF-43C1-A595-70D52B6013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97FD9FF-358F-4AA2-AD8E-C46AA1631AE6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225031C-90BF-43C1-A595-70D52B6013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Geometry Unit 8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8-1: Similarity in Right Triangles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894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457200"/>
            <a:ext cx="8229600" cy="76200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534400" cy="5410200"/>
              </a:xfrm>
            </p:spPr>
            <p:txBody>
              <a:bodyPr/>
              <a:lstStyle/>
              <a:p>
                <a:r>
                  <a:rPr lang="en-US" dirty="0" smtClean="0"/>
                  <a:t>Prove the following similarities (Using one of the postulates/theorems)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1.)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</a:rPr>
                      <m:t>𝐴𝐶𝐵</m:t>
                    </m:r>
                    <m:r>
                      <a:rPr lang="en-US" dirty="0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𝐴𝑁𝐶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</a:t>
                </a:r>
                <a:r>
                  <a:rPr lang="en-US" dirty="0" smtClean="0"/>
                  <a:t>.)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𝐴𝐶𝐵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~∆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𝐶𝑁𝐵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</a:t>
                </a:r>
                <a:r>
                  <a:rPr lang="en-US" dirty="0" smtClean="0"/>
                  <a:t>.)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𝐴𝑁𝐶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~∆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𝐶𝑁𝐵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534400" cy="5410200"/>
              </a:xfrm>
              <a:blipFill rotWithShape="1">
                <a:blip r:embed="rId2"/>
                <a:stretch>
                  <a:fillRect l="-1071" t="-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587846" y="1988415"/>
            <a:ext cx="3844871" cy="2805536"/>
            <a:chOff x="4648200" y="2849603"/>
            <a:chExt cx="3844871" cy="2805536"/>
          </a:xfrm>
        </p:grpSpPr>
        <p:grpSp>
          <p:nvGrpSpPr>
            <p:cNvPr id="5" name="Group 4"/>
            <p:cNvGrpSpPr/>
            <p:nvPr/>
          </p:nvGrpSpPr>
          <p:grpSpPr>
            <a:xfrm>
              <a:off x="4648200" y="2849603"/>
              <a:ext cx="3844871" cy="2805536"/>
              <a:chOff x="4648200" y="2849603"/>
              <a:chExt cx="3844871" cy="280553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648200" y="2849603"/>
                <a:ext cx="3844871" cy="2805536"/>
                <a:chOff x="1447800" y="2602468"/>
                <a:chExt cx="3844871" cy="2805536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 rot="13202281">
                  <a:off x="2112850" y="3426804"/>
                  <a:ext cx="2362200" cy="1981200"/>
                  <a:chOff x="3886200" y="2819400"/>
                  <a:chExt cx="2362200" cy="1981200"/>
                </a:xfrm>
              </p:grpSpPr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6248400" y="2819400"/>
                    <a:ext cx="0" cy="198120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 flipH="1">
                    <a:off x="3886200" y="4800600"/>
                    <a:ext cx="23622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 flipH="1">
                    <a:off x="3886200" y="2819400"/>
                    <a:ext cx="2362200" cy="198120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" name="TextBox 15"/>
                <p:cNvSpPr txBox="1"/>
                <p:nvPr/>
              </p:nvSpPr>
              <p:spPr>
                <a:xfrm>
                  <a:off x="1447800" y="4231362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4835471" y="4246324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2971800" y="26024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6019800" y="3327462"/>
                <a:ext cx="381000" cy="228600"/>
                <a:chOff x="1676400" y="3048000"/>
                <a:chExt cx="381000" cy="228600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676400" y="3124200"/>
                  <a:ext cx="207528" cy="1524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1883928" y="3048000"/>
                  <a:ext cx="173472" cy="2286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" name="Straight Connector 8"/>
              <p:cNvCxnSpPr/>
              <p:nvPr/>
            </p:nvCxnSpPr>
            <p:spPr>
              <a:xfrm flipH="1">
                <a:off x="6227327" y="3175062"/>
                <a:ext cx="2" cy="150306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9"/>
              <p:cNvGrpSpPr/>
              <p:nvPr/>
            </p:nvGrpSpPr>
            <p:grpSpPr>
              <a:xfrm>
                <a:off x="6227329" y="4394262"/>
                <a:ext cx="267021" cy="271653"/>
                <a:chOff x="1883929" y="4114800"/>
                <a:chExt cx="267021" cy="271653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883929" y="4114800"/>
                  <a:ext cx="267021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2150950" y="4114800"/>
                  <a:ext cx="0" cy="271653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" name="TextBox 5"/>
            <p:cNvSpPr txBox="1"/>
            <p:nvPr/>
          </p:nvSpPr>
          <p:spPr>
            <a:xfrm>
              <a:off x="6019800" y="464955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212436" y="4901946"/>
                <a:ext cx="304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𝐴𝐶𝐵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𝐶𝑁𝐵</m:t>
                    </m:r>
                  </m:oMath>
                </a14:m>
                <a:r>
                  <a:rPr lang="en-US" dirty="0" smtClean="0"/>
                  <a:t> (Why?)</a:t>
                </a:r>
                <a:endParaRPr lang="en-US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36" y="4901946"/>
                <a:ext cx="3048000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228600" y="3668900"/>
                <a:ext cx="304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(How?)</a:t>
                </a:r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668900"/>
                <a:ext cx="30480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2422236" y="2546103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By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AA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~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236" y="2546103"/>
                <a:ext cx="1295400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235527" y="3212056"/>
                <a:ext cx="304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𝐴𝐶𝐵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𝐴𝑁𝐶</m:t>
                    </m:r>
                  </m:oMath>
                </a14:m>
                <a:r>
                  <a:rPr lang="en-US" dirty="0" smtClean="0"/>
                  <a:t> (Why?)</a:t>
                </a:r>
                <a:endParaRPr lang="en-US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527" y="3212056"/>
                <a:ext cx="304800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212436" y="5321569"/>
                <a:ext cx="3048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(How?)</a:t>
                </a:r>
                <a:endParaRPr lang="en-US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36" y="5321569"/>
                <a:ext cx="304800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2424545" y="4271665"/>
                <a:ext cx="1295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By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AA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~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545" y="4271665"/>
                <a:ext cx="1295400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515755" y="6104930"/>
            <a:ext cx="5601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substitution form 1) and 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501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8674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Similarity in Right Triangles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1816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Content Objective:</a:t>
            </a:r>
            <a:r>
              <a:rPr lang="en-US" sz="3200" dirty="0" smtClean="0"/>
              <a:t> Students will be able to </a:t>
            </a:r>
            <a:r>
              <a:rPr lang="en-US" sz="3200" dirty="0" smtClean="0"/>
              <a:t>find the geometric mean of two numbers and of the sides of triangles.</a:t>
            </a:r>
            <a:endParaRPr lang="en-US" sz="3200" b="1" u="sng" dirty="0" smtClean="0"/>
          </a:p>
          <a:p>
            <a:endParaRPr lang="en-US" sz="3200" b="1" u="sng" dirty="0"/>
          </a:p>
          <a:p>
            <a:r>
              <a:rPr lang="en-US" sz="3200" b="1" u="sng" dirty="0" smtClean="0"/>
              <a:t>Language Objective:</a:t>
            </a:r>
            <a:r>
              <a:rPr lang="en-US" sz="3200" dirty="0" smtClean="0"/>
              <a:t> Students will be able </a:t>
            </a:r>
            <a:r>
              <a:rPr lang="en-US" sz="3200" dirty="0" smtClean="0"/>
              <a:t>write simplified expressions using radicals.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21803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762000"/>
          </a:xfrm>
        </p:spPr>
        <p:txBody>
          <a:bodyPr/>
          <a:lstStyle/>
          <a:p>
            <a:r>
              <a:rPr lang="en-US" dirty="0" smtClean="0"/>
              <a:t>Triangles Similarity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3470" y="1373892"/>
                <a:ext cx="8575730" cy="5255507"/>
              </a:xfrm>
            </p:spPr>
            <p:txBody>
              <a:bodyPr/>
              <a:lstStyle/>
              <a:p>
                <a:r>
                  <a:rPr lang="en-US" b="1" u="sng" dirty="0" smtClean="0"/>
                  <a:t>Theorem 8-1:</a:t>
                </a:r>
                <a:r>
                  <a:rPr lang="en-US" dirty="0" smtClean="0"/>
                  <a:t> If the altitude of a right triangle is drawn on the hypotenuse, then the two triangles formed are similar to the original triangle and to each other.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Given: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 with rt.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𝐴𝐶𝐵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altitude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𝐶𝑁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Prove: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𝐴𝐶𝐵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~∆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𝐴𝑁𝐶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~∆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𝐶𝑁𝐵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3470" y="1373892"/>
                <a:ext cx="8575730" cy="5255507"/>
              </a:xfrm>
              <a:blipFill rotWithShape="1">
                <a:blip r:embed="rId2"/>
                <a:stretch>
                  <a:fillRect l="-1066" t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4648200" y="2849603"/>
            <a:ext cx="3844871" cy="2805536"/>
            <a:chOff x="4648200" y="2849603"/>
            <a:chExt cx="3844871" cy="2805536"/>
          </a:xfrm>
        </p:grpSpPr>
        <p:grpSp>
          <p:nvGrpSpPr>
            <p:cNvPr id="31" name="Group 30"/>
            <p:cNvGrpSpPr/>
            <p:nvPr/>
          </p:nvGrpSpPr>
          <p:grpSpPr>
            <a:xfrm>
              <a:off x="4648200" y="2849603"/>
              <a:ext cx="3844871" cy="2805536"/>
              <a:chOff x="4648200" y="2849603"/>
              <a:chExt cx="3844871" cy="2805536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648200" y="2849603"/>
                <a:ext cx="3844871" cy="2805536"/>
                <a:chOff x="1447800" y="2602468"/>
                <a:chExt cx="3844871" cy="2805536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 rot="13202281">
                  <a:off x="2112850" y="3426804"/>
                  <a:ext cx="2362200" cy="1981200"/>
                  <a:chOff x="3886200" y="2819400"/>
                  <a:chExt cx="2362200" cy="1981200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>
                    <a:off x="6248400" y="2819400"/>
                    <a:ext cx="0" cy="198120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/>
                  <p:cNvCxnSpPr/>
                  <p:nvPr/>
                </p:nvCxnSpPr>
                <p:spPr>
                  <a:xfrm flipH="1">
                    <a:off x="3886200" y="4800600"/>
                    <a:ext cx="23622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 flipH="1">
                    <a:off x="3886200" y="2819400"/>
                    <a:ext cx="2362200" cy="198120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TextBox 11"/>
                <p:cNvSpPr txBox="1"/>
                <p:nvPr/>
              </p:nvSpPr>
              <p:spPr>
                <a:xfrm>
                  <a:off x="1447800" y="4231362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835471" y="4246324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</a:t>
                  </a:r>
                  <a:endParaRPr lang="en-US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971800" y="2602468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6019800" y="3327462"/>
                <a:ext cx="381000" cy="228600"/>
                <a:chOff x="1676400" y="3048000"/>
                <a:chExt cx="381000" cy="228600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1676400" y="3124200"/>
                  <a:ext cx="207528" cy="1524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883928" y="3048000"/>
                  <a:ext cx="173472" cy="2286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Connector 20"/>
              <p:cNvCxnSpPr/>
              <p:nvPr/>
            </p:nvCxnSpPr>
            <p:spPr>
              <a:xfrm flipH="1">
                <a:off x="6227327" y="3175062"/>
                <a:ext cx="2" cy="150306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up 27"/>
              <p:cNvGrpSpPr/>
              <p:nvPr/>
            </p:nvGrpSpPr>
            <p:grpSpPr>
              <a:xfrm>
                <a:off x="6227329" y="4394262"/>
                <a:ext cx="267021" cy="271653"/>
                <a:chOff x="1883929" y="4114800"/>
                <a:chExt cx="267021" cy="271653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>
                  <a:off x="1883929" y="4114800"/>
                  <a:ext cx="267021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150950" y="4114800"/>
                  <a:ext cx="0" cy="271653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" name="TextBox 29"/>
            <p:cNvSpPr txBox="1"/>
            <p:nvPr/>
          </p:nvSpPr>
          <p:spPr>
            <a:xfrm>
              <a:off x="6019800" y="464955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1597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Geometric Mean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</p:spPr>
            <p:txBody>
              <a:bodyPr/>
              <a:lstStyle/>
              <a:p>
                <a:r>
                  <a:rPr lang="en-US" dirty="0" smtClean="0"/>
                  <a:t>Recall that in the proportions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 smtClean="0"/>
                  <a:t>, the terms in red (x and y) are called the </a:t>
                </a:r>
              </a:p>
              <a:p>
                <a:r>
                  <a:rPr lang="en-US" dirty="0" smtClean="0"/>
                  <a:t>If </a:t>
                </a:r>
                <a:r>
                  <a:rPr lang="en-US" i="1" dirty="0" smtClean="0"/>
                  <a:t>a, b</a:t>
                </a:r>
                <a:r>
                  <a:rPr lang="en-US" dirty="0" smtClean="0"/>
                  <a:t>, and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are positive numbers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292934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i="1">
                        <a:solidFill>
                          <a:srgbClr val="292934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solidFill>
                              <a:srgbClr val="292934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 smtClean="0"/>
                  <a:t>, then x is called the</a:t>
                </a:r>
              </a:p>
              <a:p>
                <a:r>
                  <a:rPr lang="en-US" dirty="0" smtClean="0"/>
                  <a:t>If you solve this proportion for x…</a:t>
                </a:r>
              </a:p>
              <a:p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Try it – Find the Geometric mean for these numbers: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  <a:blipFill rotWithShape="1">
                <a:blip r:embed="rId2"/>
                <a:stretch>
                  <a:fillRect l="-593" t="-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505200" y="182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Means.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2819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Geometric Mean.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05000" y="3657600"/>
                <a:ext cx="762000" cy="512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𝒂𝒃</m:t>
                          </m:r>
                        </m:e>
                      </m:rad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57600"/>
                <a:ext cx="762000" cy="5128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0" y="4724400"/>
                <a:ext cx="1600200" cy="15733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dirty="0" smtClean="0"/>
                  <a:t>2 and 18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2∗18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724400"/>
                <a:ext cx="1600200" cy="1573379"/>
              </a:xfrm>
              <a:prstGeom prst="rect">
                <a:avLst/>
              </a:prstGeom>
              <a:blipFill rotWithShape="1">
                <a:blip r:embed="rId4"/>
                <a:stretch>
                  <a:fillRect l="-3042" t="-1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95964" y="4742873"/>
                <a:ext cx="1409700" cy="1496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dirty="0" smtClean="0"/>
                  <a:t>3 and 27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3∗27</m:t>
                          </m:r>
                        </m:e>
                      </m:rad>
                    </m:oMath>
                  </m:oMathPara>
                </a14:m>
                <a:endParaRPr lang="en-US" b="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81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600"/>
                  </a:spcAft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964" y="4742873"/>
                <a:ext cx="1409700" cy="1496435"/>
              </a:xfrm>
              <a:prstGeom prst="rect">
                <a:avLst/>
              </a:prstGeom>
              <a:blipFill rotWithShape="1">
                <a:blip r:embed="rId5"/>
                <a:stretch>
                  <a:fillRect l="-3448" t="-2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400800" y="4724400"/>
                <a:ext cx="2438400" cy="1607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dirty="0" smtClean="0"/>
                  <a:t>22 and 55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22∗55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>
                  <a:spcAft>
                    <a:spcPts val="600"/>
                  </a:spcAft>
                </a:pPr>
                <a:r>
                  <a:rPr lang="en-US" b="0" dirty="0" smtClean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2∗11∗5∗11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=11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724400"/>
                <a:ext cx="2438400" cy="1607812"/>
              </a:xfrm>
              <a:prstGeom prst="rect">
                <a:avLst/>
              </a:prstGeom>
              <a:blipFill rotWithShape="1">
                <a:blip r:embed="rId6"/>
                <a:stretch>
                  <a:fillRect l="-2000" t="-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04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Corollaries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371600"/>
                <a:ext cx="8915400" cy="5334000"/>
              </a:xfrm>
            </p:spPr>
            <p:txBody>
              <a:bodyPr/>
              <a:lstStyle/>
              <a:p>
                <a:r>
                  <a:rPr lang="en-US" b="1" u="sng" dirty="0" smtClean="0"/>
                  <a:t>Corollary 1:</a:t>
                </a:r>
                <a:r>
                  <a:rPr lang="en-US" dirty="0"/>
                  <a:t> </a:t>
                </a:r>
                <a:r>
                  <a:rPr lang="en-US" dirty="0" smtClean="0"/>
                  <a:t>When the altitude is drawn to the hypotenuse of a right triangle, the length of the altitude is the geometric mean between the segments of the hypotenuse.</a:t>
                </a:r>
              </a:p>
              <a:p>
                <a:endParaRPr lang="en-US" dirty="0"/>
              </a:p>
              <a:p>
                <a:pPr marL="0" lvl="0" indent="0">
                  <a:buClr>
                    <a:srgbClr val="93A299"/>
                  </a:buClr>
                  <a:buNone/>
                </a:pPr>
                <a:r>
                  <a:rPr lang="en-US" dirty="0">
                    <a:solidFill>
                      <a:srgbClr val="292934"/>
                    </a:solidFill>
                  </a:rPr>
                  <a:t>Given: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292934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i="1">
                        <a:solidFill>
                          <a:srgbClr val="292934"/>
                        </a:solidFill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>
                    <a:solidFill>
                      <a:srgbClr val="292934"/>
                    </a:solidFill>
                  </a:rPr>
                  <a:t> with rt.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292934"/>
                        </a:solidFill>
                        <a:latin typeface="Cambria Math"/>
                      </a:rPr>
                      <m:t>&lt;</m:t>
                    </m:r>
                    <m:r>
                      <a:rPr lang="en-US" i="1">
                        <a:solidFill>
                          <a:srgbClr val="292934"/>
                        </a:solidFill>
                        <a:latin typeface="Cambria Math"/>
                      </a:rPr>
                      <m:t>𝐴𝐶𝐵</m:t>
                    </m:r>
                  </m:oMath>
                </a14:m>
                <a:endParaRPr lang="en-US" dirty="0">
                  <a:solidFill>
                    <a:srgbClr val="292934"/>
                  </a:solidFill>
                </a:endParaRPr>
              </a:p>
              <a:p>
                <a:pPr marL="0" lvl="0" indent="0">
                  <a:buClr>
                    <a:srgbClr val="93A299"/>
                  </a:buClr>
                  <a:buNone/>
                </a:pPr>
                <a:r>
                  <a:rPr lang="en-US" dirty="0">
                    <a:solidFill>
                      <a:srgbClr val="292934"/>
                    </a:solidFill>
                  </a:rPr>
                  <a:t>	altitude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292934"/>
                            </a:solidFill>
                            <a:latin typeface="Cambria Math"/>
                          </a:rPr>
                          <m:t>𝐶𝑁</m:t>
                        </m:r>
                      </m:e>
                    </m:acc>
                  </m:oMath>
                </a14:m>
                <a:endParaRPr lang="en-US" dirty="0">
                  <a:solidFill>
                    <a:srgbClr val="292934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Prove: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371600"/>
                <a:ext cx="8915400" cy="5334000"/>
              </a:xfrm>
              <a:blipFill rotWithShape="1">
                <a:blip r:embed="rId2"/>
                <a:stretch>
                  <a:fillRect l="-1094" t="-800" r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648200" y="2849603"/>
            <a:ext cx="3844871" cy="2805536"/>
            <a:chOff x="1447800" y="2602468"/>
            <a:chExt cx="3844871" cy="2805536"/>
          </a:xfrm>
        </p:grpSpPr>
        <p:grpSp>
          <p:nvGrpSpPr>
            <p:cNvPr id="5" name="Group 4"/>
            <p:cNvGrpSpPr/>
            <p:nvPr/>
          </p:nvGrpSpPr>
          <p:grpSpPr>
            <a:xfrm rot="13202281">
              <a:off x="2112850" y="3426804"/>
              <a:ext cx="2362200" cy="1981200"/>
              <a:chOff x="3886200" y="2819400"/>
              <a:chExt cx="2362200" cy="19812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6248400" y="2819400"/>
                <a:ext cx="0" cy="1981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3886200" y="4800600"/>
                <a:ext cx="23622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3886200" y="2819400"/>
                <a:ext cx="2362200" cy="1981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447800" y="423136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35471" y="424632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71800" y="26024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19800" y="3327462"/>
            <a:ext cx="381000" cy="228600"/>
            <a:chOff x="1676400" y="3048000"/>
            <a:chExt cx="381000" cy="2286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676400" y="3124200"/>
              <a:ext cx="207528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883928" y="3048000"/>
              <a:ext cx="173472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flipH="1">
            <a:off x="6227327" y="3175062"/>
            <a:ext cx="2" cy="15030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227329" y="4394262"/>
            <a:ext cx="267021" cy="271653"/>
            <a:chOff x="1883929" y="4114800"/>
            <a:chExt cx="267021" cy="271653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883929" y="4114800"/>
              <a:ext cx="26702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150950" y="4114800"/>
              <a:ext cx="0" cy="27165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019800" y="46495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90600" y="4136999"/>
                <a:ext cx="1447800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𝐴𝑁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𝐶𝑁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𝐶𝑁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𝐵𝑁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136999"/>
                <a:ext cx="1447800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281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Corollaries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37742"/>
                <a:ext cx="8915400" cy="5334000"/>
              </a:xfrm>
            </p:spPr>
            <p:txBody>
              <a:bodyPr/>
              <a:lstStyle/>
              <a:p>
                <a:r>
                  <a:rPr lang="en-US" b="1" u="sng" dirty="0" smtClean="0"/>
                  <a:t>Corollary 2:</a:t>
                </a:r>
                <a:r>
                  <a:rPr lang="en-US" dirty="0" smtClean="0"/>
                  <a:t> When the altitude is drawn to the hypotenuse of a right triangle, each leg is the geometric mean between the hypotenuse and the segment of the hypotenuse that is adjacent to that leg.</a:t>
                </a:r>
              </a:p>
              <a:p>
                <a:endParaRPr lang="en-US" dirty="0"/>
              </a:p>
              <a:p>
                <a:pPr marL="0" lvl="0" indent="0">
                  <a:buClr>
                    <a:srgbClr val="93A299"/>
                  </a:buClr>
                  <a:buNone/>
                </a:pPr>
                <a:r>
                  <a:rPr lang="en-US" dirty="0">
                    <a:solidFill>
                      <a:srgbClr val="292934"/>
                    </a:solidFill>
                  </a:rPr>
                  <a:t>Given: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292934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i="1">
                        <a:solidFill>
                          <a:srgbClr val="292934"/>
                        </a:solidFill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>
                    <a:solidFill>
                      <a:srgbClr val="292934"/>
                    </a:solidFill>
                  </a:rPr>
                  <a:t> with rt.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292934"/>
                        </a:solidFill>
                        <a:latin typeface="Cambria Math"/>
                      </a:rPr>
                      <m:t>&lt;</m:t>
                    </m:r>
                    <m:r>
                      <a:rPr lang="en-US" i="1">
                        <a:solidFill>
                          <a:srgbClr val="292934"/>
                        </a:solidFill>
                        <a:latin typeface="Cambria Math"/>
                      </a:rPr>
                      <m:t>𝐴𝐶𝐵</m:t>
                    </m:r>
                  </m:oMath>
                </a14:m>
                <a:endParaRPr lang="en-US" dirty="0">
                  <a:solidFill>
                    <a:srgbClr val="292934"/>
                  </a:solidFill>
                </a:endParaRPr>
              </a:p>
              <a:p>
                <a:pPr marL="0" lvl="0" indent="0">
                  <a:buClr>
                    <a:srgbClr val="93A299"/>
                  </a:buClr>
                  <a:buNone/>
                </a:pPr>
                <a:r>
                  <a:rPr lang="en-US" dirty="0">
                    <a:solidFill>
                      <a:srgbClr val="292934"/>
                    </a:solidFill>
                  </a:rPr>
                  <a:t>	altitude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rgbClr val="292934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292934"/>
                            </a:solidFill>
                            <a:latin typeface="Cambria Math"/>
                          </a:rPr>
                          <m:t>𝐶𝑁</m:t>
                        </m:r>
                      </m:e>
                    </m:acc>
                  </m:oMath>
                </a14:m>
                <a:endParaRPr lang="en-US" dirty="0">
                  <a:solidFill>
                    <a:srgbClr val="292934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Prove: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37742"/>
                <a:ext cx="8915400" cy="5334000"/>
              </a:xfrm>
              <a:blipFill rotWithShape="1">
                <a:blip r:embed="rId2"/>
                <a:stretch>
                  <a:fillRect l="-1025" t="-800" r="-1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648200" y="2849603"/>
            <a:ext cx="3844871" cy="2805536"/>
            <a:chOff x="1447800" y="2602468"/>
            <a:chExt cx="3844871" cy="2805536"/>
          </a:xfrm>
        </p:grpSpPr>
        <p:grpSp>
          <p:nvGrpSpPr>
            <p:cNvPr id="5" name="Group 4"/>
            <p:cNvGrpSpPr/>
            <p:nvPr/>
          </p:nvGrpSpPr>
          <p:grpSpPr>
            <a:xfrm rot="13202281">
              <a:off x="2112850" y="3426804"/>
              <a:ext cx="2362200" cy="1981200"/>
              <a:chOff x="3886200" y="2819400"/>
              <a:chExt cx="2362200" cy="19812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6248400" y="2819400"/>
                <a:ext cx="0" cy="1981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3886200" y="4800600"/>
                <a:ext cx="23622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3886200" y="2819400"/>
                <a:ext cx="2362200" cy="1981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447800" y="423136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35471" y="424632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71800" y="26024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019800" y="3327462"/>
            <a:ext cx="381000" cy="228600"/>
            <a:chOff x="1676400" y="3048000"/>
            <a:chExt cx="381000" cy="2286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676400" y="3124200"/>
              <a:ext cx="207528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883928" y="3048000"/>
              <a:ext cx="173472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flipH="1">
            <a:off x="6227327" y="3175062"/>
            <a:ext cx="2" cy="15030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227329" y="4394262"/>
            <a:ext cx="267021" cy="271653"/>
            <a:chOff x="1883929" y="4114800"/>
            <a:chExt cx="267021" cy="271653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883929" y="4114800"/>
              <a:ext cx="26702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150950" y="4114800"/>
              <a:ext cx="0" cy="27165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019800" y="46495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196108" y="4310374"/>
                <a:ext cx="2025073" cy="795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1.)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𝐴𝐵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𝐴𝐶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𝐴𝐶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𝐴𝑁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108" y="4310374"/>
                <a:ext cx="2025073" cy="795026"/>
              </a:xfrm>
              <a:prstGeom prst="rect">
                <a:avLst/>
              </a:prstGeom>
              <a:blipFill rotWithShape="1">
                <a:blip r:embed="rId3"/>
                <a:stretch>
                  <a:fillRect l="-4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98417" y="5181600"/>
                <a:ext cx="2025073" cy="795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2.)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𝐴𝐵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𝐵𝐶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𝐵𝐶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𝐵𝑁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417" y="5181600"/>
                <a:ext cx="2025073" cy="795026"/>
              </a:xfrm>
              <a:prstGeom prst="rect">
                <a:avLst/>
              </a:prstGeom>
              <a:blipFill rotWithShape="1">
                <a:blip r:embed="rId4"/>
                <a:stretch>
                  <a:fillRect l="-4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23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Geometric Mean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Use the proportions given in corollaries 1 and 2 to find the values of w, x, y, and z.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313045" y="2172944"/>
            <a:ext cx="4349667" cy="2140906"/>
            <a:chOff x="381000" y="2297804"/>
            <a:chExt cx="4349667" cy="2140906"/>
          </a:xfrm>
        </p:grpSpPr>
        <p:grpSp>
          <p:nvGrpSpPr>
            <p:cNvPr id="34" name="Group 33"/>
            <p:cNvGrpSpPr/>
            <p:nvPr/>
          </p:nvGrpSpPr>
          <p:grpSpPr>
            <a:xfrm>
              <a:off x="615867" y="2297804"/>
              <a:ext cx="4114800" cy="1831109"/>
              <a:chOff x="615867" y="2311142"/>
              <a:chExt cx="4114800" cy="1831109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615867" y="2311142"/>
                <a:ext cx="4114800" cy="1831109"/>
                <a:chOff x="609600" y="2286000"/>
                <a:chExt cx="4114800" cy="1831109"/>
              </a:xfrm>
            </p:grpSpPr>
            <p:sp>
              <p:nvSpPr>
                <p:cNvPr id="5" name="Right Triangle 4"/>
                <p:cNvSpPr/>
                <p:nvPr/>
              </p:nvSpPr>
              <p:spPr>
                <a:xfrm>
                  <a:off x="685800" y="2821709"/>
                  <a:ext cx="3733800" cy="1295400"/>
                </a:xfrm>
                <a:prstGeom prst="rtTriangl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685800" y="3812309"/>
                  <a:ext cx="304800" cy="304800"/>
                  <a:chOff x="4876800" y="3352800"/>
                  <a:chExt cx="304800" cy="304800"/>
                </a:xfrm>
              </p:grpSpPr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4876800" y="3352800"/>
                    <a:ext cx="304800" cy="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>
                    <a:off x="5181600" y="3352800"/>
                    <a:ext cx="0" cy="30480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" name="Straight Connector 13"/>
                <p:cNvCxnSpPr>
                  <a:stCxn id="5" idx="2"/>
                </p:cNvCxnSpPr>
                <p:nvPr/>
              </p:nvCxnSpPr>
              <p:spPr>
                <a:xfrm flipV="1">
                  <a:off x="685800" y="3050309"/>
                  <a:ext cx="609600" cy="1066800"/>
                </a:xfrm>
                <a:prstGeom prst="line">
                  <a:avLst/>
                </a:prstGeom>
                <a:ln>
                  <a:prstDash val="lgDash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0" name="Group 19"/>
                <p:cNvGrpSpPr/>
                <p:nvPr/>
              </p:nvGrpSpPr>
              <p:grpSpPr>
                <a:xfrm>
                  <a:off x="609600" y="2286000"/>
                  <a:ext cx="4114800" cy="1678709"/>
                  <a:chOff x="609600" y="2286000"/>
                  <a:chExt cx="4114800" cy="1678709"/>
                </a:xfrm>
              </p:grpSpPr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685800" y="2438400"/>
                    <a:ext cx="3962400" cy="1373909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flipH="1">
                    <a:off x="609600" y="2286000"/>
                    <a:ext cx="152400" cy="30480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 flipH="1">
                    <a:off x="4572000" y="3659909"/>
                    <a:ext cx="152400" cy="304800"/>
                  </a:xfrm>
                  <a:prstGeom prst="lin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" name="TextBox 21"/>
                <p:cNvSpPr txBox="1"/>
                <p:nvPr/>
              </p:nvSpPr>
              <p:spPr>
                <a:xfrm>
                  <a:off x="2552700" y="3188217"/>
                  <a:ext cx="381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rgbClr val="FF0000"/>
                      </a:solidFill>
                    </a:rPr>
                    <a:t>x</a:t>
                  </a:r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838200" y="2615562"/>
                  <a:ext cx="381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rgbClr val="FF0000"/>
                      </a:solidFill>
                    </a:rPr>
                    <a:t>w</a:t>
                  </a:r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2514600" y="2788107"/>
                  <a:ext cx="5334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rgbClr val="FF0000"/>
                      </a:solidFill>
                    </a:rPr>
                    <a:t>18</a:t>
                  </a:r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914400" y="3383654"/>
                  <a:ext cx="381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rgbClr val="FF0000"/>
                      </a:solidFill>
                    </a:rPr>
                    <a:t>y</a:t>
                  </a:r>
                  <a:endParaRPr lang="en-US" sz="2000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 rot="7032084">
                <a:off x="1238535" y="3093624"/>
                <a:ext cx="304800" cy="304800"/>
                <a:chOff x="4876800" y="3352800"/>
                <a:chExt cx="304800" cy="304800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4876800" y="3352800"/>
                  <a:ext cx="3048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181600" y="3352800"/>
                  <a:ext cx="0" cy="3048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6" name="TextBox 35"/>
            <p:cNvSpPr txBox="1"/>
            <p:nvPr/>
          </p:nvSpPr>
          <p:spPr>
            <a:xfrm>
              <a:off x="381000" y="3311208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6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83079" y="40386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z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638800" y="1914320"/>
                <a:ext cx="2286000" cy="1678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For w: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den>
                    </m:f>
                  </m:oMath>
                </a14:m>
                <a:r>
                  <a:rPr lang="en-US" sz="2400" dirty="0" smtClean="0"/>
                  <a:t>  </a:t>
                </a:r>
                <a:r>
                  <a:rPr lang="en-US" dirty="0" smtClean="0"/>
                  <a:t>(Why?)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18=36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US" dirty="0" smtClean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914320"/>
                <a:ext cx="2286000" cy="1678793"/>
              </a:xfrm>
              <a:prstGeom prst="rect">
                <a:avLst/>
              </a:prstGeom>
              <a:blipFill rotWithShape="1">
                <a:blip r:embed="rId2"/>
                <a:stretch>
                  <a:fillRect l="-2133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493327" y="3819387"/>
                <a:ext cx="29117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For x: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=18−2=16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3327" y="3819387"/>
                <a:ext cx="291176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674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76512" y="4419600"/>
                <a:ext cx="2286000" cy="21774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For y: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>  </a:t>
                </a:r>
                <a:r>
                  <a:rPr lang="en-US" dirty="0" smtClean="0"/>
                  <a:t>(Why?)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=32</m:t>
                      </m:r>
                    </m:oMath>
                  </m:oMathPara>
                </a14:m>
                <a:endParaRPr lang="en-US" dirty="0" smtClean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32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16∗2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512" y="4419600"/>
                <a:ext cx="2286000" cy="2177456"/>
              </a:xfrm>
              <a:prstGeom prst="rect">
                <a:avLst/>
              </a:prstGeom>
              <a:blipFill rotWithShape="1">
                <a:blip r:embed="rId4"/>
                <a:stretch>
                  <a:fillRect l="-2133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977409" y="4313848"/>
                <a:ext cx="2971800" cy="2484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For z: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2400" dirty="0" smtClean="0"/>
                  <a:t>  </a:t>
                </a:r>
                <a:r>
                  <a:rPr lang="en-US" dirty="0" smtClean="0"/>
                  <a:t>(Why?)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=18∗16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18∗16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2∗9∗16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=3∗4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=12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409" y="4313848"/>
                <a:ext cx="2971800" cy="2484591"/>
              </a:xfrm>
              <a:prstGeom prst="rect">
                <a:avLst/>
              </a:prstGeom>
              <a:blipFill rotWithShape="1">
                <a:blip r:embed="rId5"/>
                <a:stretch>
                  <a:fillRect l="-1639" t="-1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83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Geometric Mean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Use the proportions given in corollaries 1 and 2 to find the values of x, y, and z.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867400" y="1857836"/>
                <a:ext cx="2956791" cy="30942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For x: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+7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 smtClean="0"/>
                  <a:t>  </a:t>
                </a:r>
                <a:endParaRPr lang="en-US" dirty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144=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+7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+7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−144=0</m:t>
                      </m:r>
                    </m:oMath>
                  </m:oMathPara>
                </a14:m>
                <a:endParaRPr lang="en-US" dirty="0" smtClean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+16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−9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/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+16=0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−9=0</m:t>
                    </m:r>
                  </m:oMath>
                </a14:m>
                <a:endParaRPr lang="en-US" b="0" dirty="0" smtClean="0"/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=9</m:t>
                    </m:r>
                  </m:oMath>
                </a14:m>
                <a:r>
                  <a:rPr lang="en-US" dirty="0" smtClean="0"/>
                  <a:t> and 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=−16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857836"/>
                <a:ext cx="2956791" cy="3094245"/>
              </a:xfrm>
              <a:prstGeom prst="rect">
                <a:avLst/>
              </a:prstGeom>
              <a:blipFill rotWithShape="1">
                <a:blip r:embed="rId2"/>
                <a:stretch>
                  <a:fillRect l="-1856" t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2340" y="4405745"/>
                <a:ext cx="2667000" cy="2144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For y: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400" dirty="0" smtClean="0"/>
                  <a:t>  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=225</m:t>
                      </m:r>
                    </m:oMath>
                  </m:oMathPara>
                </a14:m>
                <a:endParaRPr lang="en-US" dirty="0" smtClean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225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40" y="4405745"/>
                <a:ext cx="2667000" cy="2144177"/>
              </a:xfrm>
              <a:prstGeom prst="rect">
                <a:avLst/>
              </a:prstGeom>
              <a:blipFill rotWithShape="1">
                <a:blip r:embed="rId3"/>
                <a:stretch>
                  <a:fillRect l="-1826" t="-1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246045" y="4405745"/>
                <a:ext cx="2971800" cy="2376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For z: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=400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400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US" dirty="0" smtClean="0"/>
              </a:p>
              <a:p>
                <a:pPr algn="ctr">
                  <a:spcAft>
                    <a:spcPts val="600"/>
                  </a:spcAft>
                </a:pPr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045" y="4405745"/>
                <a:ext cx="2971800" cy="2376356"/>
              </a:xfrm>
              <a:prstGeom prst="rect">
                <a:avLst/>
              </a:prstGeom>
              <a:blipFill rotWithShape="1">
                <a:blip r:embed="rId4"/>
                <a:stretch>
                  <a:fillRect l="-1639" t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Triangle 3"/>
          <p:cNvSpPr/>
          <p:nvPr/>
        </p:nvSpPr>
        <p:spPr>
          <a:xfrm>
            <a:off x="1048327" y="2209799"/>
            <a:ext cx="3048000" cy="1794253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48327" y="3657599"/>
            <a:ext cx="304800" cy="346453"/>
            <a:chOff x="609600" y="3657600"/>
            <a:chExt cx="304800" cy="34645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609600" y="3657600"/>
              <a:ext cx="3048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14400" y="3657600"/>
              <a:ext cx="0" cy="34645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>
            <a:stCxn id="4" idx="2"/>
          </p:cNvCxnSpPr>
          <p:nvPr/>
        </p:nvCxnSpPr>
        <p:spPr>
          <a:xfrm flipV="1">
            <a:off x="1048327" y="2723698"/>
            <a:ext cx="877454" cy="1280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3900" y="2916425"/>
            <a:ext cx="419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62363" y="2133600"/>
            <a:ext cx="419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52962" y="3012545"/>
            <a:ext cx="804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+ 7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70008" y="3897868"/>
            <a:ext cx="402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30481" y="3158782"/>
            <a:ext cx="550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12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 rot="7190251">
            <a:off x="1798619" y="2767170"/>
            <a:ext cx="304800" cy="346453"/>
            <a:chOff x="609600" y="3657600"/>
            <a:chExt cx="304800" cy="346453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609600" y="3657600"/>
              <a:ext cx="3048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914400" y="3657600"/>
              <a:ext cx="0" cy="34645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511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403</TotalTime>
  <Words>729</Words>
  <Application>Microsoft Office PowerPoint</Application>
  <PresentationFormat>On-screen Show (4:3)</PresentationFormat>
  <Paragraphs>135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Geometry Unit 8</vt:lpstr>
      <vt:lpstr>Warm-up</vt:lpstr>
      <vt:lpstr>Similarity in Right Triangles</vt:lpstr>
      <vt:lpstr>Triangles Similarity Theorem</vt:lpstr>
      <vt:lpstr>Geometric Mean</vt:lpstr>
      <vt:lpstr>Corollaries</vt:lpstr>
      <vt:lpstr>Corollaries</vt:lpstr>
      <vt:lpstr>Geometric Mean Examples</vt:lpstr>
      <vt:lpstr>Geometric Mean Examples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8</dc:title>
  <dc:creator>David Leon</dc:creator>
  <cp:lastModifiedBy>David Leon</cp:lastModifiedBy>
  <cp:revision>18</cp:revision>
  <dcterms:created xsi:type="dcterms:W3CDTF">2016-01-18T20:23:18Z</dcterms:created>
  <dcterms:modified xsi:type="dcterms:W3CDTF">2016-01-21T00:57:09Z</dcterms:modified>
</cp:coreProperties>
</file>