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B363953-5D6A-431D-901A-8C7D9447690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0E8D715-937D-470E-AB87-26854F1F4D6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3953-5D6A-431D-901A-8C7D9447690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D715-937D-470E-AB87-26854F1F4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3953-5D6A-431D-901A-8C7D9447690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D715-937D-470E-AB87-26854F1F4D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3953-5D6A-431D-901A-8C7D9447690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D715-937D-470E-AB87-26854F1F4D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B363953-5D6A-431D-901A-8C7D9447690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0E8D715-937D-470E-AB87-26854F1F4D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3953-5D6A-431D-901A-8C7D9447690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D715-937D-470E-AB87-26854F1F4D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3953-5D6A-431D-901A-8C7D9447690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D715-937D-470E-AB87-26854F1F4D6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3953-5D6A-431D-901A-8C7D9447690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D715-937D-470E-AB87-26854F1F4D6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3953-5D6A-431D-901A-8C7D9447690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D715-937D-470E-AB87-26854F1F4D6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3953-5D6A-431D-901A-8C7D9447690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D715-937D-470E-AB87-26854F1F4D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3953-5D6A-431D-901A-8C7D9447690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D715-937D-470E-AB87-26854F1F4D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363953-5D6A-431D-901A-8C7D9447690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E8D715-937D-470E-AB87-26854F1F4D6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Geometry Unit 8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Pythagorean Theorem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026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dirty="0" smtClean="0"/>
              <a:t>More Pythagorean Theorem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066800"/>
                <a:ext cx="8534400" cy="5257800"/>
              </a:xfrm>
            </p:spPr>
            <p:txBody>
              <a:bodyPr>
                <a:noAutofit/>
              </a:bodyPr>
              <a:lstStyle/>
              <a:p>
                <a:r>
                  <a:rPr lang="en-US" sz="3000" dirty="0" smtClean="0"/>
                  <a:t>Find the value of x.</a:t>
                </a:r>
              </a:p>
              <a:p>
                <a:pPr marL="0" indent="0">
                  <a:buNone/>
                </a:pPr>
                <a:r>
                  <a:rPr lang="en-US" sz="3000" dirty="0" smtClean="0"/>
                  <a:t>5.)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000" dirty="0" smtClean="0"/>
              </a:p>
              <a:p>
                <a:pPr marL="0" indent="0">
                  <a:buNone/>
                </a:pPr>
                <a:r>
                  <a:rPr lang="en-US" sz="3000" dirty="0"/>
                  <a:t> </a:t>
                </a:r>
                <a:r>
                  <a:rPr lang="en-US" sz="3000" dirty="0" smtClean="0"/>
                  <a:t>     </a:t>
                </a:r>
                <a14:m>
                  <m:oMath xmlns:m="http://schemas.openxmlformats.org/officeDocument/2006/math">
                    <m:r>
                      <a:rPr lang="en-US" sz="3000" b="0" i="0" smtClean="0">
                        <a:latin typeface="Cambria Math"/>
                      </a:rPr>
                      <m:t>64</m:t>
                    </m:r>
                    <m:r>
                      <a:rPr lang="en-US" sz="3000" i="1">
                        <a:latin typeface="Cambria Math"/>
                      </a:rPr>
                      <m:t>+</m:t>
                    </m:r>
                    <m:r>
                      <a:rPr lang="en-US" sz="3000" b="0" i="1" smtClean="0">
                        <a:latin typeface="Cambria Math"/>
                      </a:rPr>
                      <m:t>64=</m:t>
                    </m:r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000" dirty="0" smtClean="0"/>
              </a:p>
              <a:p>
                <a:pPr marL="0" indent="0">
                  <a:buNone/>
                </a:pPr>
                <a:r>
                  <a:rPr lang="en-US" sz="300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000" b="0" i="1" smtClean="0">
                        <a:latin typeface="Cambria Math"/>
                        <a:ea typeface="Cambria Math"/>
                      </a:rPr>
                      <m:t>128</m:t>
                    </m:r>
                  </m:oMath>
                </a14:m>
                <a:endParaRPr lang="en-US" sz="3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𝑥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128</m:t>
                          </m:r>
                        </m:e>
                      </m:rad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64∗2</m:t>
                          </m:r>
                        </m:e>
                      </m:rad>
                      <m:r>
                        <a:rPr lang="en-US" sz="3000" b="0" i="1" smtClean="0">
                          <a:latin typeface="Cambria Math"/>
                        </a:rPr>
                        <m:t>=8</m:t>
                      </m:r>
                      <m:rad>
                        <m:radPr>
                          <m:degHide m:val="on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3000" dirty="0" smtClean="0"/>
              </a:p>
              <a:p>
                <a:pPr marL="0" indent="0">
                  <a:buNone/>
                </a:pPr>
                <a:endParaRPr lang="en-US" sz="3000" dirty="0"/>
              </a:p>
              <a:p>
                <a:pPr marL="0" indent="0">
                  <a:buNone/>
                </a:pPr>
                <a:r>
                  <a:rPr lang="en-US" sz="3000" dirty="0" smtClean="0"/>
                  <a:t>6.)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7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24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000" dirty="0"/>
              </a:p>
              <a:p>
                <a:pPr marL="0" indent="0">
                  <a:buNone/>
                </a:pPr>
                <a:r>
                  <a:rPr lang="en-US" sz="3000" dirty="0"/>
                  <a:t>      </a:t>
                </a:r>
                <a14:m>
                  <m:oMath xmlns:m="http://schemas.openxmlformats.org/officeDocument/2006/math">
                    <m:r>
                      <a:rPr lang="en-US" sz="3000" b="0" i="0" smtClean="0">
                        <a:latin typeface="Cambria Math"/>
                      </a:rPr>
                      <m:t>49</m:t>
                    </m:r>
                    <m:r>
                      <a:rPr lang="en-US" sz="3000" i="1">
                        <a:latin typeface="Cambria Math"/>
                      </a:rPr>
                      <m:t>+</m:t>
                    </m:r>
                    <m:r>
                      <a:rPr lang="en-US" sz="3000" b="0" i="1" smtClean="0">
                        <a:latin typeface="Cambria Math"/>
                      </a:rPr>
                      <m:t>576</m:t>
                    </m:r>
                    <m:r>
                      <a:rPr lang="en-US" sz="3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000" dirty="0"/>
              </a:p>
              <a:p>
                <a:pPr marL="0" indent="0">
                  <a:buNone/>
                </a:pPr>
                <a:r>
                  <a:rPr lang="en-US" sz="3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000" b="0" i="1" smtClean="0">
                        <a:latin typeface="Cambria Math"/>
                        <a:ea typeface="Cambria Math"/>
                      </a:rPr>
                      <m:t>625</m:t>
                    </m:r>
                  </m:oMath>
                </a14:m>
                <a:endParaRPr lang="en-US" sz="3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</a:rPr>
                      <m:t>𝑥</m:t>
                    </m:r>
                    <m:r>
                      <a:rPr lang="en-US" sz="30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000" b="0" i="1" smtClean="0">
                            <a:latin typeface="Cambria Math"/>
                          </a:rPr>
                          <m:t>625</m:t>
                        </m:r>
                      </m:e>
                    </m:rad>
                    <m:r>
                      <a:rPr lang="en-US" sz="30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3000" dirty="0" smtClean="0"/>
                  <a:t>25</a:t>
                </a:r>
                <a:endParaRPr lang="en-US" sz="3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066800"/>
                <a:ext cx="8534400" cy="5257800"/>
              </a:xfrm>
              <a:blipFill rotWithShape="1">
                <a:blip r:embed="rId2"/>
                <a:stretch>
                  <a:fillRect l="-1643" t="-1506" b="-5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4450768" y="4114493"/>
            <a:ext cx="4229100" cy="2095316"/>
            <a:chOff x="1498600" y="3561957"/>
            <a:chExt cx="4229100" cy="2095316"/>
          </a:xfrm>
        </p:grpSpPr>
        <p:grpSp>
          <p:nvGrpSpPr>
            <p:cNvPr id="39" name="Group 38"/>
            <p:cNvGrpSpPr/>
            <p:nvPr/>
          </p:nvGrpSpPr>
          <p:grpSpPr>
            <a:xfrm>
              <a:off x="1689100" y="3822123"/>
              <a:ext cx="4038600" cy="1835150"/>
              <a:chOff x="3467100" y="3578225"/>
              <a:chExt cx="4038600" cy="1835150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3467100" y="3578225"/>
                <a:ext cx="4038600" cy="1835150"/>
                <a:chOff x="2590800" y="3581400"/>
                <a:chExt cx="4038600" cy="1835150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2667000" y="3657600"/>
                  <a:ext cx="3886200" cy="167640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2667000" y="3657600"/>
                  <a:ext cx="3886200" cy="16764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9" name="Isosceles Triangle 28"/>
                <p:cNvSpPr/>
                <p:nvPr/>
              </p:nvSpPr>
              <p:spPr>
                <a:xfrm>
                  <a:off x="2590800" y="4318000"/>
                  <a:ext cx="152400" cy="152400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Isosceles Triangle 29"/>
                <p:cNvSpPr/>
                <p:nvPr/>
              </p:nvSpPr>
              <p:spPr>
                <a:xfrm>
                  <a:off x="6477000" y="4343400"/>
                  <a:ext cx="152400" cy="152400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Isosceles Triangle 30"/>
                <p:cNvSpPr/>
                <p:nvPr/>
              </p:nvSpPr>
              <p:spPr>
                <a:xfrm rot="5400000">
                  <a:off x="5245100" y="3606223"/>
                  <a:ext cx="165100" cy="139700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Isosceles Triangle 32"/>
                <p:cNvSpPr/>
                <p:nvPr/>
              </p:nvSpPr>
              <p:spPr>
                <a:xfrm rot="5400000">
                  <a:off x="5473700" y="3594100"/>
                  <a:ext cx="165100" cy="139700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Isosceles Triangle 33"/>
                <p:cNvSpPr/>
                <p:nvPr/>
              </p:nvSpPr>
              <p:spPr>
                <a:xfrm rot="5400000">
                  <a:off x="5229514" y="5264150"/>
                  <a:ext cx="165100" cy="139700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Isosceles Triangle 34"/>
                <p:cNvSpPr/>
                <p:nvPr/>
              </p:nvSpPr>
              <p:spPr>
                <a:xfrm rot="5400000">
                  <a:off x="5463886" y="5264150"/>
                  <a:ext cx="165100" cy="139700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7" name="Straight Connector 36"/>
              <p:cNvCxnSpPr/>
              <p:nvPr/>
            </p:nvCxnSpPr>
            <p:spPr>
              <a:xfrm>
                <a:off x="3543300" y="5084618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771900" y="5084618"/>
                <a:ext cx="0" cy="228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3334327" y="4290991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x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524826" y="3561957"/>
              <a:ext cx="513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498600" y="471112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8575386" y="525153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5639952" y="1219200"/>
            <a:ext cx="2606964" cy="2362200"/>
            <a:chOff x="5317836" y="1143000"/>
            <a:chExt cx="2606964" cy="2362200"/>
          </a:xfrm>
        </p:grpSpPr>
        <p:sp>
          <p:nvSpPr>
            <p:cNvPr id="45" name="Rectangle 44"/>
            <p:cNvSpPr/>
            <p:nvPr/>
          </p:nvSpPr>
          <p:spPr>
            <a:xfrm>
              <a:off x="5318414" y="1447800"/>
              <a:ext cx="2111086" cy="2057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5334000" y="3276600"/>
              <a:ext cx="2286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562600" y="3276600"/>
              <a:ext cx="0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/>
            <p:nvPr/>
          </p:nvGrpSpPr>
          <p:grpSpPr>
            <a:xfrm rot="5400000">
              <a:off x="5317836" y="1449895"/>
              <a:ext cx="228600" cy="228600"/>
              <a:chOff x="1676400" y="4430882"/>
              <a:chExt cx="228600" cy="2286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1676400" y="443088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1905000" y="4430882"/>
                <a:ext cx="0" cy="228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 rot="16200000">
              <a:off x="7200900" y="3276599"/>
              <a:ext cx="228600" cy="228600"/>
              <a:chOff x="2590800" y="5109177"/>
              <a:chExt cx="228600" cy="2286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2590800" y="5109177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819400" y="5109177"/>
                <a:ext cx="0" cy="228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 rot="10800000">
              <a:off x="7162800" y="1449895"/>
              <a:ext cx="228600" cy="228600"/>
              <a:chOff x="7603836" y="3048000"/>
              <a:chExt cx="228600" cy="22860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7603836" y="3048000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832436" y="3048000"/>
                <a:ext cx="0" cy="228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>
            <a:xfrm flipV="1">
              <a:off x="5317836" y="1449895"/>
              <a:ext cx="2073564" cy="20553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6268027" y="1143000"/>
              <a:ext cx="513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411027" y="2291834"/>
              <a:ext cx="513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43202" y="21189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x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5394034" y="2208367"/>
            <a:ext cx="513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308431" y="3533154"/>
            <a:ext cx="513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3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70" grpId="0"/>
      <p:bldP spid="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Pythagorean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915400" cy="51054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Content Objective:</a:t>
            </a:r>
            <a:r>
              <a:rPr lang="en-US" sz="3600" dirty="0" smtClean="0"/>
              <a:t> Students will be able to find missing side lengths of Right Triangles using the Pythagorean Theorem.</a:t>
            </a:r>
            <a:endParaRPr lang="en-US" sz="3600" b="1" u="sng" dirty="0" smtClean="0"/>
          </a:p>
          <a:p>
            <a:endParaRPr lang="en-US" sz="3600" b="1" u="sng" dirty="0"/>
          </a:p>
          <a:p>
            <a:r>
              <a:rPr lang="en-US" sz="3600" b="1" u="sng" dirty="0" smtClean="0"/>
              <a:t>Language Objective:</a:t>
            </a:r>
            <a:r>
              <a:rPr lang="en-US" sz="3600" dirty="0" smtClean="0"/>
              <a:t> Students will be to state and write equations using the Pythagorean Theorem, as well as identify Pythagorean Triples.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73915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4910586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Right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46" y="1066800"/>
            <a:ext cx="8867954" cy="55077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sides of a right triangle named as such: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The side opposite the right angle is known as the </a:t>
            </a:r>
            <a:r>
              <a:rPr lang="en-US" sz="3200" b="1" dirty="0" smtClean="0">
                <a:solidFill>
                  <a:schemeClr val="tx1"/>
                </a:solidFill>
              </a:rPr>
              <a:t>Hypotenuse.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The other two sides are known as the </a:t>
            </a:r>
            <a:r>
              <a:rPr lang="en-US" sz="3200" b="1" dirty="0" smtClean="0">
                <a:solidFill>
                  <a:schemeClr val="tx1"/>
                </a:solidFill>
              </a:rPr>
              <a:t>Legs.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200" dirty="0"/>
          </a:p>
          <a:p>
            <a:pPr marL="109728" indent="0">
              <a:buNone/>
            </a:pPr>
            <a:endParaRPr lang="en-US" sz="2200" dirty="0" smtClean="0"/>
          </a:p>
          <a:p>
            <a:pPr marL="109728" indent="0">
              <a:buNone/>
            </a:pPr>
            <a:endParaRPr lang="en-US" sz="2200" dirty="0"/>
          </a:p>
          <a:p>
            <a:pPr marL="109728" indent="0">
              <a:buNone/>
            </a:pPr>
            <a:endParaRPr lang="en-US" sz="2200" dirty="0" smtClean="0"/>
          </a:p>
          <a:p>
            <a:pPr marL="109728" indent="0">
              <a:buNone/>
            </a:pPr>
            <a:endParaRPr lang="en-US" sz="2200" dirty="0"/>
          </a:p>
        </p:txBody>
      </p:sp>
      <p:grpSp>
        <p:nvGrpSpPr>
          <p:cNvPr id="9" name="Group 8"/>
          <p:cNvGrpSpPr/>
          <p:nvPr/>
        </p:nvGrpSpPr>
        <p:grpSpPr>
          <a:xfrm>
            <a:off x="1653976" y="4096766"/>
            <a:ext cx="5486400" cy="1371600"/>
            <a:chOff x="1066800" y="2743200"/>
            <a:chExt cx="5486400" cy="1371600"/>
          </a:xfrm>
        </p:grpSpPr>
        <p:sp>
          <p:nvSpPr>
            <p:cNvPr id="4" name="Right Triangle 3"/>
            <p:cNvSpPr/>
            <p:nvPr/>
          </p:nvSpPr>
          <p:spPr>
            <a:xfrm>
              <a:off x="1066800" y="2743200"/>
              <a:ext cx="5486400" cy="1371600"/>
            </a:xfrm>
            <a:prstGeom prst="rt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066800" y="3886200"/>
              <a:ext cx="2286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295400" y="3886200"/>
              <a:ext cx="0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466279" y="4148613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Hypotenuse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32879" y="5468366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Leg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04079" y="4573076"/>
            <a:ext cx="664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Leg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4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dirty="0" smtClean="0"/>
              <a:t>The Pythagorean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000" b="1" u="sng" dirty="0" smtClean="0"/>
                  <a:t>Theorem 8-2 – The Pythagorean Theorem</a:t>
                </a:r>
                <a:r>
                  <a:rPr lang="en-US" sz="3000" dirty="0" smtClean="0"/>
                  <a:t>: In a right triangle, the square of the hypotenuse is equal to the sum of the squares of the legs.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 smtClean="0"/>
                  <a:t>Given: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;&lt;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𝐴𝐶𝐵</m:t>
                    </m:r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r>
                  <a:rPr lang="en-US" sz="3200" dirty="0"/>
                  <a:t>i</a:t>
                </a:r>
                <a:r>
                  <a:rPr lang="en-US" sz="3200" dirty="0" smtClean="0"/>
                  <a:t>s a right angle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 smtClean="0"/>
                  <a:t>Prove: 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852" t="-1605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66800" y="4901625"/>
                <a:ext cx="3657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901625"/>
                <a:ext cx="36576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4267200" y="2847067"/>
            <a:ext cx="4862328" cy="2286744"/>
            <a:chOff x="4338988" y="2667000"/>
            <a:chExt cx="4862328" cy="2286744"/>
          </a:xfrm>
        </p:grpSpPr>
        <p:grpSp>
          <p:nvGrpSpPr>
            <p:cNvPr id="11" name="Group 10"/>
            <p:cNvGrpSpPr/>
            <p:nvPr/>
          </p:nvGrpSpPr>
          <p:grpSpPr>
            <a:xfrm>
              <a:off x="4428425" y="3058924"/>
              <a:ext cx="4495800" cy="1794569"/>
              <a:chOff x="3505200" y="2799670"/>
              <a:chExt cx="4495800" cy="1794569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3810000" y="2799670"/>
                <a:ext cx="4191000" cy="1371600"/>
                <a:chOff x="1066800" y="2743200"/>
                <a:chExt cx="5486400" cy="1371600"/>
              </a:xfrm>
            </p:grpSpPr>
            <p:sp>
              <p:nvSpPr>
                <p:cNvPr id="5" name="Right Triangle 4"/>
                <p:cNvSpPr/>
                <p:nvPr/>
              </p:nvSpPr>
              <p:spPr>
                <a:xfrm>
                  <a:off x="1066800" y="2743200"/>
                  <a:ext cx="5486400" cy="1371600"/>
                </a:xfrm>
                <a:prstGeom prst="rtTriangl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>
                  <a:off x="1066800" y="3886200"/>
                  <a:ext cx="2286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1295400" y="3886200"/>
                  <a:ext cx="0" cy="2286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410200" y="2844225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c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486400" y="4071019"/>
                <a:ext cx="914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2060"/>
                    </a:solidFill>
                  </a:rPr>
                  <a:t>b</a:t>
                </a:r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505200" y="3275980"/>
                <a:ext cx="3320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2060"/>
                    </a:solidFill>
                  </a:rPr>
                  <a:t>a</a:t>
                </a:r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8587304" y="4430524"/>
              <a:ext cx="6140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17394" y="2667000"/>
              <a:ext cx="6140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38988" y="4225014"/>
              <a:ext cx="6140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3022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dirty="0" smtClean="0"/>
              <a:t>Pythagorean Theorem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105400"/>
          </a:xfrm>
        </p:spPr>
        <p:txBody>
          <a:bodyPr/>
          <a:lstStyle/>
          <a:p>
            <a:r>
              <a:rPr lang="en-US" sz="2800" dirty="0" smtClean="0"/>
              <a:t>Use the Pythagorean Theorem to find the value of 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9600" y="1905000"/>
                <a:ext cx="1295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905000"/>
                <a:ext cx="12954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09600" y="2438400"/>
                <a:ext cx="1295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438400"/>
                <a:ext cx="12954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58800" y="2971800"/>
                <a:ext cx="1295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00" y="2971800"/>
                <a:ext cx="12954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350091"/>
            <a:ext cx="4408776" cy="176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073727" y="3589769"/>
                <a:ext cx="2660073" cy="2482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=25+144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=169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169</m:t>
                          </m:r>
                        </m:e>
                      </m:rad>
                      <m:r>
                        <a:rPr lang="en-US" sz="28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727" y="3589769"/>
                <a:ext cx="2660073" cy="24821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689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dirty="0" smtClean="0"/>
              <a:t>Pythagorean Theorem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105400"/>
          </a:xfrm>
        </p:spPr>
        <p:txBody>
          <a:bodyPr/>
          <a:lstStyle/>
          <a:p>
            <a:r>
              <a:rPr lang="en-US" dirty="0" smtClean="0"/>
              <a:t>Use the Pythagorean Theorem to find the value of 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9600" y="1905000"/>
                <a:ext cx="1447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905000"/>
                <a:ext cx="14478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09600" y="2438400"/>
                <a:ext cx="1295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438400"/>
                <a:ext cx="12954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58800" y="2971800"/>
                <a:ext cx="1295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00" y="2971800"/>
                <a:ext cx="12954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4800" y="3613846"/>
                <a:ext cx="4031673" cy="2482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latin typeface="Cambria Math"/>
                        </a:rPr>
                        <m:t>21=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+81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40</m:t>
                          </m:r>
                        </m:e>
                      </m:rad>
                      <m:r>
                        <a:rPr lang="en-US" sz="2800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613846"/>
                <a:ext cx="4031673" cy="24821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135832"/>
            <a:ext cx="3048000" cy="2191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145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dirty="0" smtClean="0"/>
              <a:t>Pythagorean Triples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534400" cy="4937760"/>
          </a:xfrm>
        </p:spPr>
        <p:txBody>
          <a:bodyPr/>
          <a:lstStyle/>
          <a:p>
            <a:r>
              <a:rPr lang="en-US" sz="3000" dirty="0" smtClean="0"/>
              <a:t>When a right triangle has side lengths that are all whole numbers, we call those a  </a:t>
            </a:r>
          </a:p>
          <a:p>
            <a:endParaRPr lang="en-US" sz="3000" dirty="0" smtClean="0"/>
          </a:p>
          <a:p>
            <a:r>
              <a:rPr lang="en-US" sz="3000" dirty="0" smtClean="0"/>
              <a:t>Here is a list of (a few) Pythagorean Triples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17836" y="1699491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Pythagorean Triple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5825" y="348203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3 – 4 – 5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096095"/>
            <a:ext cx="1585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 – 8 – 10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71988" y="4705695"/>
            <a:ext cx="1737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9</a:t>
            </a:r>
            <a:r>
              <a:rPr lang="en-US" sz="2400" dirty="0" smtClean="0"/>
              <a:t> – 12 – 15 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577957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 – 20 – 25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523909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12 – 16 – 20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431252" y="3477716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 – 12 – 13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86300" y="3477717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8 – 15 – 17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05600" y="349403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7 – 24 – 25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16952" y="407769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 – 24 – 26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4075158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16 – 30 – 34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629400" y="4086781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14 – 48 – 50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16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  <p:bldP spid="19" grpId="0"/>
      <p:bldP spid="20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dirty="0" smtClean="0"/>
              <a:t>More Pythagorean Theorem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4630" y="1066800"/>
                <a:ext cx="8686800" cy="5257800"/>
              </a:xfrm>
            </p:spPr>
            <p:txBody>
              <a:bodyPr/>
              <a:lstStyle/>
              <a:p>
                <a:r>
                  <a:rPr lang="en-US" dirty="0" smtClean="0"/>
                  <a:t>Find the value of x.</a:t>
                </a:r>
              </a:p>
              <a:p>
                <a:pPr marL="0" indent="0">
                  <a:buNone/>
                </a:pPr>
                <a:r>
                  <a:rPr lang="en-US" sz="3000" dirty="0" smtClean="0"/>
                  <a:t>1.)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000" dirty="0" smtClean="0"/>
              </a:p>
              <a:p>
                <a:pPr marL="0" indent="0">
                  <a:buNone/>
                </a:pPr>
                <a:r>
                  <a:rPr lang="en-US" sz="3000" dirty="0"/>
                  <a:t> </a:t>
                </a:r>
                <a:r>
                  <a:rPr lang="en-US" sz="3000" dirty="0" smtClean="0"/>
                  <a:t>    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9</m:t>
                    </m:r>
                    <m:r>
                      <a:rPr lang="en-US" sz="3000" i="1">
                        <a:latin typeface="Cambria Math"/>
                      </a:rPr>
                      <m:t>+</m:t>
                    </m:r>
                    <m:r>
                      <a:rPr lang="en-US" sz="3000" b="0" i="1" smtClean="0">
                        <a:latin typeface="Cambria Math"/>
                      </a:rPr>
                      <m:t>16</m:t>
                    </m:r>
                    <m:r>
                      <a:rPr lang="en-US" sz="3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000" dirty="0" smtClean="0"/>
              </a:p>
              <a:p>
                <a:pPr marL="0" indent="0">
                  <a:buNone/>
                </a:pPr>
                <a:r>
                  <a:rPr lang="en-US" sz="3000" dirty="0" smtClean="0"/>
                  <a:t>	</a:t>
                </a:r>
                <a14:m>
                  <m:oMath xmlns:m="http://schemas.openxmlformats.org/officeDocument/2006/math">
                    <m:r>
                      <a:rPr lang="en-US" sz="3000" i="1" smtClean="0">
                        <a:latin typeface="Cambria Math"/>
                      </a:rPr>
                      <m:t>2</m:t>
                    </m:r>
                    <m:r>
                      <a:rPr lang="en-US" sz="3000" b="0" i="1" smtClean="0">
                        <a:latin typeface="Cambria Math"/>
                      </a:rPr>
                      <m:t>5</m:t>
                    </m:r>
                    <m:r>
                      <a:rPr lang="en-US" sz="3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𝑥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25</m:t>
                          </m:r>
                        </m:e>
                      </m:rad>
                      <m:r>
                        <a:rPr lang="en-US" sz="30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sz="3000" dirty="0" smtClean="0"/>
              </a:p>
              <a:p>
                <a:pPr marL="0" indent="0">
                  <a:buNone/>
                </a:pPr>
                <a:endParaRPr lang="en-US" sz="3000" dirty="0"/>
              </a:p>
              <a:p>
                <a:pPr marL="0" indent="0">
                  <a:buNone/>
                </a:pPr>
                <a:r>
                  <a:rPr lang="en-US" sz="3000" dirty="0" smtClean="0"/>
                  <a:t>2.)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6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000" dirty="0"/>
              </a:p>
              <a:p>
                <a:pPr marL="0" indent="0">
                  <a:buNone/>
                </a:pPr>
                <a:r>
                  <a:rPr lang="en-US" sz="3000" dirty="0"/>
                  <a:t>     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36</m:t>
                    </m:r>
                    <m:r>
                      <a:rPr lang="en-US" sz="3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i="1">
                        <a:latin typeface="Cambria Math"/>
                      </a:rPr>
                      <m:t>=</m:t>
                    </m:r>
                    <m:r>
                      <a:rPr lang="en-US" sz="3000" b="0" i="1" smtClean="0">
                        <a:latin typeface="Cambria Math"/>
                      </a:rPr>
                      <m:t>100</m:t>
                    </m:r>
                  </m:oMath>
                </a14:m>
                <a:endParaRPr lang="en-US" sz="3000" dirty="0"/>
              </a:p>
              <a:p>
                <a:pPr marL="0" indent="0">
                  <a:buNone/>
                </a:pPr>
                <a:r>
                  <a:rPr lang="en-US" sz="3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=64</m:t>
                    </m:r>
                  </m:oMath>
                </a14:m>
                <a:endParaRPr lang="en-US" sz="3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i="1">
                          <a:latin typeface="Cambria Math"/>
                        </a:rPr>
                        <m:t>𝑥</m:t>
                      </m:r>
                      <m:r>
                        <a:rPr lang="en-US" sz="30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0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64</m:t>
                          </m:r>
                        </m:e>
                      </m:rad>
                      <m:r>
                        <a:rPr lang="en-US" sz="3000" i="1"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4630" y="1066800"/>
                <a:ext cx="8686800" cy="5257800"/>
              </a:xfrm>
              <a:blipFill rotWithShape="1">
                <a:blip r:embed="rId2"/>
                <a:stretch>
                  <a:fillRect l="-1684" t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3957296" y="1514600"/>
            <a:ext cx="2748304" cy="1914400"/>
            <a:chOff x="4191000" y="1820718"/>
            <a:chExt cx="2057400" cy="1596614"/>
          </a:xfrm>
        </p:grpSpPr>
        <p:sp>
          <p:nvSpPr>
            <p:cNvPr id="4" name="Right Triangle 3"/>
            <p:cNvSpPr/>
            <p:nvPr/>
          </p:nvSpPr>
          <p:spPr>
            <a:xfrm>
              <a:off x="4419600" y="1820718"/>
              <a:ext cx="1828800" cy="1295400"/>
            </a:xfrm>
            <a:prstGeom prst="rt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91000" y="22837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3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29200" y="3048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4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50873" y="2133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x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402570" y="2887518"/>
              <a:ext cx="174625" cy="228600"/>
              <a:chOff x="4343400" y="3783305"/>
              <a:chExt cx="174625" cy="2286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4343400" y="3783305"/>
                <a:ext cx="174625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518025" y="3783305"/>
                <a:ext cx="0" cy="228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21"/>
          <p:cNvGrpSpPr/>
          <p:nvPr/>
        </p:nvGrpSpPr>
        <p:grpSpPr>
          <a:xfrm>
            <a:off x="4567382" y="4261010"/>
            <a:ext cx="2824018" cy="1987390"/>
            <a:chOff x="4626649" y="4038600"/>
            <a:chExt cx="2561551" cy="1751156"/>
          </a:xfrm>
        </p:grpSpPr>
        <p:grpSp>
          <p:nvGrpSpPr>
            <p:cNvPr id="21" name="Group 20"/>
            <p:cNvGrpSpPr/>
            <p:nvPr/>
          </p:nvGrpSpPr>
          <p:grpSpPr>
            <a:xfrm>
              <a:off x="4626649" y="4038600"/>
              <a:ext cx="2235200" cy="1751156"/>
              <a:chOff x="3676701" y="4033982"/>
              <a:chExt cx="2235200" cy="1751156"/>
            </a:xfrm>
          </p:grpSpPr>
          <p:sp>
            <p:nvSpPr>
              <p:cNvPr id="13" name="Right Triangle 12"/>
              <p:cNvSpPr/>
              <p:nvPr/>
            </p:nvSpPr>
            <p:spPr>
              <a:xfrm rot="8900555">
                <a:off x="3676701" y="4356623"/>
                <a:ext cx="2235200" cy="1428515"/>
              </a:xfrm>
              <a:prstGeom prst="rt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5120217" y="4038600"/>
                <a:ext cx="137583" cy="1524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5240482" y="4033982"/>
                <a:ext cx="228600" cy="1524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6629400" y="4188727"/>
              <a:ext cx="55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6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73863" y="4043218"/>
              <a:ext cx="55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x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0156" y="4964668"/>
              <a:ext cx="55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10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467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dirty="0" smtClean="0"/>
              <a:t>More Pythagorean Theorem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066800"/>
                <a:ext cx="8686800" cy="52578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3000" dirty="0" smtClean="0"/>
                  <a:t>Find the value of x.</a:t>
                </a:r>
              </a:p>
              <a:p>
                <a:pPr marL="0" indent="0">
                  <a:buNone/>
                </a:pPr>
                <a:r>
                  <a:rPr lang="en-US" sz="3000" dirty="0" smtClean="0"/>
                  <a:t>3.)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12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000" dirty="0" smtClean="0"/>
              </a:p>
              <a:p>
                <a:pPr marL="0" indent="0">
                  <a:buNone/>
                </a:pPr>
                <a:r>
                  <a:rPr lang="en-US" sz="3000" dirty="0"/>
                  <a:t> </a:t>
                </a:r>
                <a:r>
                  <a:rPr lang="en-US" sz="3000" dirty="0" smtClean="0"/>
                  <a:t>     </a:t>
                </a:r>
                <a14:m>
                  <m:oMath xmlns:m="http://schemas.openxmlformats.org/officeDocument/2006/math">
                    <m:r>
                      <a:rPr lang="en-US" sz="3000" b="0" i="0" smtClean="0">
                        <a:latin typeface="Cambria Math"/>
                      </a:rPr>
                      <m:t>64</m:t>
                    </m:r>
                    <m:r>
                      <a:rPr lang="en-US" sz="3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=144</m:t>
                    </m:r>
                  </m:oMath>
                </a14:m>
                <a:endParaRPr lang="en-US" sz="3000" dirty="0" smtClean="0"/>
              </a:p>
              <a:p>
                <a:pPr marL="0" indent="0">
                  <a:buNone/>
                </a:pPr>
                <a:r>
                  <a:rPr lang="en-US" sz="300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=80</m:t>
                    </m:r>
                  </m:oMath>
                </a14:m>
                <a:endParaRPr lang="en-US" sz="3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𝑥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80</m:t>
                          </m:r>
                        </m:e>
                      </m:rad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16∗5</m:t>
                          </m:r>
                        </m:e>
                      </m:rad>
                      <m:r>
                        <a:rPr lang="en-US" sz="3000" b="0" i="1" smtClean="0">
                          <a:latin typeface="Cambria Math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3000" dirty="0" smtClean="0"/>
              </a:p>
              <a:p>
                <a:pPr marL="0" indent="0">
                  <a:buNone/>
                </a:pPr>
                <a:endParaRPr lang="en-US" sz="3000" dirty="0"/>
              </a:p>
              <a:p>
                <a:pPr marL="0" indent="0">
                  <a:buNone/>
                </a:pPr>
                <a:r>
                  <a:rPr lang="en-US" sz="3000" dirty="0" smtClean="0"/>
                  <a:t>4.)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20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000" dirty="0"/>
              </a:p>
              <a:p>
                <a:pPr marL="0" indent="0">
                  <a:buNone/>
                </a:pPr>
                <a:r>
                  <a:rPr lang="en-US" sz="3000" dirty="0"/>
                  <a:t>      </a:t>
                </a:r>
                <a14:m>
                  <m:oMath xmlns:m="http://schemas.openxmlformats.org/officeDocument/2006/math">
                    <m:r>
                      <a:rPr lang="en-US" sz="3000" i="1" dirty="0">
                        <a:latin typeface="Cambria Math"/>
                      </a:rPr>
                      <m:t>1</m:t>
                    </m:r>
                    <m:r>
                      <a:rPr lang="en-US" sz="3000" b="0" i="1" dirty="0" smtClean="0">
                        <a:latin typeface="Cambria Math"/>
                      </a:rPr>
                      <m:t>00</m:t>
                    </m:r>
                    <m:r>
                      <a:rPr lang="en-US" sz="3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i="1">
                        <a:latin typeface="Cambria Math"/>
                      </a:rPr>
                      <m:t>=</m:t>
                    </m:r>
                    <m:r>
                      <a:rPr lang="en-US" sz="3000" b="0" i="1" smtClean="0">
                        <a:latin typeface="Cambria Math"/>
                      </a:rPr>
                      <m:t>400</m:t>
                    </m:r>
                  </m:oMath>
                </a14:m>
                <a:endParaRPr lang="en-US" sz="3000" dirty="0"/>
              </a:p>
              <a:p>
                <a:pPr marL="0" indent="0">
                  <a:buNone/>
                </a:pPr>
                <a:r>
                  <a:rPr lang="en-US" sz="3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=300</m:t>
                    </m:r>
                  </m:oMath>
                </a14:m>
                <a:endParaRPr lang="en-US" sz="3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i="1">
                          <a:latin typeface="Cambria Math"/>
                        </a:rPr>
                        <m:t>𝑥</m:t>
                      </m:r>
                      <m:r>
                        <a:rPr lang="en-US" sz="30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0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300</m:t>
                          </m:r>
                        </m:e>
                      </m:rad>
                      <m:r>
                        <a:rPr lang="en-US" sz="30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0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100</m:t>
                          </m:r>
                          <m:r>
                            <a:rPr lang="en-US" sz="3000" i="1">
                              <a:latin typeface="Cambria Math"/>
                            </a:rPr>
                            <m:t>∗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sz="3000" i="1"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latin typeface="Cambria Math"/>
                        </a:rPr>
                        <m:t>10</m:t>
                      </m:r>
                      <m:rad>
                        <m:radPr>
                          <m:degHide m:val="on"/>
                          <m:ctrlPr>
                            <a:rPr lang="en-US" sz="30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066800"/>
                <a:ext cx="8686800" cy="5257800"/>
              </a:xfrm>
              <a:blipFill rotWithShape="1">
                <a:blip r:embed="rId2"/>
                <a:stretch>
                  <a:fillRect l="-1614" t="-2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 rot="19639692">
            <a:off x="4913937" y="1094785"/>
            <a:ext cx="2888883" cy="1974792"/>
            <a:chOff x="4151727" y="1820718"/>
            <a:chExt cx="2096673" cy="1602815"/>
          </a:xfrm>
        </p:grpSpPr>
        <p:sp>
          <p:nvSpPr>
            <p:cNvPr id="4" name="Right Triangle 3"/>
            <p:cNvSpPr/>
            <p:nvPr/>
          </p:nvSpPr>
          <p:spPr>
            <a:xfrm>
              <a:off x="4419600" y="1820718"/>
              <a:ext cx="1828800" cy="1295400"/>
            </a:xfrm>
            <a:prstGeom prst="rt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1301061">
              <a:off x="4151727" y="2389537"/>
              <a:ext cx="457200" cy="334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8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960308">
              <a:off x="5147019" y="3088617"/>
              <a:ext cx="457200" cy="334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x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960308">
              <a:off x="5186963" y="2159997"/>
              <a:ext cx="457200" cy="334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402570" y="2887518"/>
              <a:ext cx="174625" cy="228600"/>
              <a:chOff x="4343400" y="3783305"/>
              <a:chExt cx="174625" cy="2286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4343400" y="3783305"/>
                <a:ext cx="174625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518025" y="3783305"/>
                <a:ext cx="0" cy="228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/>
          <p:cNvGrpSpPr/>
          <p:nvPr/>
        </p:nvGrpSpPr>
        <p:grpSpPr>
          <a:xfrm>
            <a:off x="5609931" y="4079276"/>
            <a:ext cx="2701907" cy="2025884"/>
            <a:chOff x="4593059" y="4171791"/>
            <a:chExt cx="2452813" cy="1816471"/>
          </a:xfrm>
        </p:grpSpPr>
        <p:grpSp>
          <p:nvGrpSpPr>
            <p:cNvPr id="22" name="Group 21"/>
            <p:cNvGrpSpPr/>
            <p:nvPr/>
          </p:nvGrpSpPr>
          <p:grpSpPr>
            <a:xfrm rot="1926660">
              <a:off x="4593059" y="4171791"/>
              <a:ext cx="2452813" cy="1816471"/>
              <a:chOff x="4626649" y="3973285"/>
              <a:chExt cx="2452813" cy="1816471"/>
            </a:xfrm>
          </p:grpSpPr>
          <p:sp>
            <p:nvSpPr>
              <p:cNvPr id="13" name="Right Triangle 12"/>
              <p:cNvSpPr/>
              <p:nvPr/>
            </p:nvSpPr>
            <p:spPr>
              <a:xfrm rot="8900555">
                <a:off x="4626649" y="4361241"/>
                <a:ext cx="2235200" cy="1428515"/>
              </a:xfrm>
              <a:prstGeom prst="rt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19673340">
                <a:off x="6520662" y="4044419"/>
                <a:ext cx="55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10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 rot="19673340">
                <a:off x="5384375" y="3973285"/>
                <a:ext cx="55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x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 rot="19673340">
                <a:off x="5429913" y="5115572"/>
                <a:ext cx="55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20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6477000" y="4463409"/>
              <a:ext cx="0" cy="2085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477000" y="4671959"/>
              <a:ext cx="27041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94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1213</TotalTime>
  <Words>469</Words>
  <Application>Microsoft Office PowerPoint</Application>
  <PresentationFormat>On-screen Show (4:3)</PresentationFormat>
  <Paragraphs>136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Geometry Unit 8</vt:lpstr>
      <vt:lpstr>The Pythagorean Theorem</vt:lpstr>
      <vt:lpstr>Right Triangles</vt:lpstr>
      <vt:lpstr>The Pythagorean Theorem</vt:lpstr>
      <vt:lpstr>Pythagorean Theorem Examples</vt:lpstr>
      <vt:lpstr>Pythagorean Theorem Examples</vt:lpstr>
      <vt:lpstr>Pythagorean Triples</vt:lpstr>
      <vt:lpstr>More Pythagorean Theorem Examples</vt:lpstr>
      <vt:lpstr>More Pythagorean Theorem Examples</vt:lpstr>
      <vt:lpstr>More Pythagorean Theorem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8</dc:title>
  <dc:creator>David Leon</dc:creator>
  <cp:lastModifiedBy>David Leon</cp:lastModifiedBy>
  <cp:revision>27</cp:revision>
  <dcterms:created xsi:type="dcterms:W3CDTF">2016-01-19T05:17:44Z</dcterms:created>
  <dcterms:modified xsi:type="dcterms:W3CDTF">2016-01-22T23:45:27Z</dcterms:modified>
</cp:coreProperties>
</file>