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71" r:id="rId10"/>
    <p:sldId id="264" r:id="rId11"/>
    <p:sldId id="266" r:id="rId12"/>
    <p:sldId id="265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F78F7-6059-46A1-B69D-C006D10A2E3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97B2-9041-4673-A46C-BC212CD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16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E756-4198-4F37-9F83-E958769712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929855-169F-4396-9A89-9017AAF71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E756-4198-4F37-9F83-E958769712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9855-169F-4396-9A89-9017AAF71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E756-4198-4F37-9F83-E958769712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9855-169F-4396-9A89-9017AAF71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E756-4198-4F37-9F83-E958769712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9855-169F-4396-9A89-9017AAF71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E756-4198-4F37-9F83-E958769712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929855-169F-4396-9A89-9017AAF718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E756-4198-4F37-9F83-E958769712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9855-169F-4396-9A89-9017AAF71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E756-4198-4F37-9F83-E958769712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9855-169F-4396-9A89-9017AAF71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E756-4198-4F37-9F83-E958769712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9855-169F-4396-9A89-9017AAF71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E756-4198-4F37-9F83-E958769712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9855-169F-4396-9A89-9017AAF71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E756-4198-4F37-9F83-E958769712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9855-169F-4396-9A89-9017AAF718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E756-4198-4F37-9F83-E958769712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929855-169F-4396-9A89-9017AAF718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D01E756-4198-4F37-9F83-E958769712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6929855-169F-4396-9A89-9017AAF718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7" Type="http://schemas.openxmlformats.org/officeDocument/2006/relationships/image" Target="../media/image30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0.png"/><Relationship Id="rId4" Type="http://schemas.openxmlformats.org/officeDocument/2006/relationships/image" Target="../media/image27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8-4: Special Right Triangles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03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8" y="152400"/>
            <a:ext cx="5791200" cy="685800"/>
          </a:xfrm>
        </p:spPr>
        <p:txBody>
          <a:bodyPr/>
          <a:lstStyle/>
          <a:p>
            <a:r>
              <a:rPr lang="en-US" dirty="0" smtClean="0"/>
              <a:t>Ratio of 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7772400" cy="5638800"/>
          </a:xfrm>
        </p:spPr>
        <p:txBody>
          <a:bodyPr/>
          <a:lstStyle/>
          <a:p>
            <a:r>
              <a:rPr lang="en-US" dirty="0" smtClean="0"/>
              <a:t>In Closing, the sides of each of the special right triangles can be put into this form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41418"/>
            <a:ext cx="2882782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8600" y="1752600"/>
                <a:ext cx="2819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u="sng" cap="all" spc="-60">
                          <a:solidFill>
                            <a:srgbClr val="000000"/>
                          </a:solidFill>
                          <a:latin typeface="Cambria Math"/>
                        </a:rPr>
                        <m:t>45</m:t>
                      </m:r>
                      <m:r>
                        <a:rPr lang="en-US" sz="2400" i="1" u="sng" cap="all" spc="-6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°−45°−90°</m:t>
                      </m:r>
                    </m:oMath>
                  </m:oMathPara>
                </a14:m>
                <a:endParaRPr lang="en-US" sz="2400" u="sng" dirty="0">
                  <a:solidFill>
                    <a:srgbClr val="000000"/>
                  </a:solidFill>
                </a:endParaRPr>
              </a:p>
              <a:p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752600"/>
                <a:ext cx="2819400" cy="7386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7182" y="4944918"/>
                <a:ext cx="3352800" cy="1059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Side Ratio:</a:t>
                </a:r>
              </a:p>
              <a:p>
                <a:r>
                  <a:rPr lang="en-US" b="1" u="sng" dirty="0"/>
                  <a:t> </a:t>
                </a:r>
                <a:endParaRPr lang="en-US" b="1" u="sng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: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</a:rPr>
                        <m:t>:</m:t>
                      </m:r>
                      <m:r>
                        <a:rPr lang="en-US" sz="2400" b="0" i="1" smtClean="0"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→1:1: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82" y="4944918"/>
                <a:ext cx="3352800" cy="1059201"/>
              </a:xfrm>
              <a:prstGeom prst="rect">
                <a:avLst/>
              </a:prstGeom>
              <a:blipFill rotWithShape="1">
                <a:blip r:embed="rId4"/>
                <a:stretch>
                  <a:fillRect l="-1455" t="-28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29200" y="1731696"/>
                <a:ext cx="2819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u="sng" cap="all" spc="-60" smtClean="0">
                          <a:solidFill>
                            <a:srgbClr val="000000"/>
                          </a:solidFill>
                          <a:latin typeface="Cambria Math"/>
                        </a:rPr>
                        <m:t>30</m:t>
                      </m:r>
                      <m:r>
                        <a:rPr lang="en-US" sz="2400" i="1" u="sng" cap="all" spc="-6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°−</m:t>
                      </m:r>
                      <m:r>
                        <a:rPr lang="en-US" sz="2400" b="0" i="1" u="sng" cap="all" spc="-6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60</m:t>
                      </m:r>
                      <m:r>
                        <a:rPr lang="en-US" sz="2400" i="1" u="sng" cap="all" spc="-6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°−90°</m:t>
                      </m:r>
                    </m:oMath>
                  </m:oMathPara>
                </a14:m>
                <a:endParaRPr lang="en-US" sz="2400" u="sng" dirty="0">
                  <a:solidFill>
                    <a:srgbClr val="000000"/>
                  </a:solidFill>
                </a:endParaRPr>
              </a:p>
              <a:p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1696"/>
                <a:ext cx="2819400" cy="7386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211" y="2176318"/>
            <a:ext cx="2225378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62500" y="4944917"/>
                <a:ext cx="3352800" cy="1059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Side Ratio:</a:t>
                </a:r>
              </a:p>
              <a:p>
                <a:r>
                  <a:rPr lang="en-US" b="1" u="sng" dirty="0"/>
                  <a:t> </a:t>
                </a:r>
                <a:endParaRPr lang="en-US" b="1" u="sng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: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</a:rPr>
                        <m:t>:</m:t>
                      </m:r>
                      <m:r>
                        <a:rPr lang="en-US" sz="2400" b="0" i="1" smtClean="0"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→1: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:2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0" y="4944917"/>
                <a:ext cx="3352800" cy="1059201"/>
              </a:xfrm>
              <a:prstGeom prst="rect">
                <a:avLst/>
              </a:prstGeom>
              <a:blipFill rotWithShape="1">
                <a:blip r:embed="rId7"/>
                <a:stretch>
                  <a:fillRect l="-1455" t="-28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539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8" y="152400"/>
            <a:ext cx="8021782" cy="685800"/>
          </a:xfrm>
        </p:spPr>
        <p:txBody>
          <a:bodyPr/>
          <a:lstStyle/>
          <a:p>
            <a:r>
              <a:rPr lang="en-US" dirty="0" smtClean="0"/>
              <a:t>Examples – Both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7772400" cy="5638800"/>
          </a:xfrm>
        </p:spPr>
        <p:txBody>
          <a:bodyPr/>
          <a:lstStyle/>
          <a:p>
            <a:r>
              <a:rPr lang="en-US" dirty="0" smtClean="0"/>
              <a:t>Find the missing side lengths. Leave answers as simplified radicals (if necessary).</a:t>
            </a:r>
          </a:p>
          <a:p>
            <a:r>
              <a:rPr lang="en-US" dirty="0" smtClean="0"/>
              <a:t>1. 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630566"/>
            <a:ext cx="3809075" cy="309383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62100" y="422668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Longer Leg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0" y="201346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" y="219813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Shorter Leg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72000" y="1607475"/>
                <a:ext cx="4038600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For u:</a:t>
                </a:r>
              </a:p>
              <a:p>
                <a:r>
                  <a:rPr lang="en-US" sz="2000" dirty="0" smtClean="0"/>
                  <a:t>	</a:t>
                </a:r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𝑢</m:t>
                    </m:r>
                    <m:r>
                      <a:rPr lang="en-US" sz="2000" b="0" i="1" smtClean="0">
                        <a:latin typeface="Cambria Math"/>
                      </a:rPr>
                      <m:t>=2∗2</m:t>
                    </m:r>
                  </m:oMath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𝒖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000" b="1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07475"/>
                <a:ext cx="4038600" cy="984885"/>
              </a:xfrm>
              <a:prstGeom prst="rect">
                <a:avLst/>
              </a:prstGeom>
              <a:blipFill rotWithShape="1">
                <a:blip r:embed="rId3"/>
                <a:stretch>
                  <a:fillRect l="-1207" t="-3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648200" y="3661399"/>
                <a:ext cx="3352800" cy="1472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For v:</a:t>
                </a:r>
              </a:p>
              <a:p>
                <a:r>
                  <a:rPr lang="en-US" b="1" u="sng" dirty="0"/>
                  <a:t> </a:t>
                </a:r>
                <a:endParaRPr lang="en-US" b="1" u="sng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𝑣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</a:rPr>
                        <m:t>∗2</m:t>
                      </m:r>
                    </m:oMath>
                  </m:oMathPara>
                </a14:m>
                <a:endParaRPr lang="en-US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𝒗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661399"/>
                <a:ext cx="3352800" cy="1472070"/>
              </a:xfrm>
              <a:prstGeom prst="rect">
                <a:avLst/>
              </a:prstGeom>
              <a:blipFill rotWithShape="1">
                <a:blip r:embed="rId4"/>
                <a:stretch>
                  <a:fillRect l="-1636" t="-2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747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8" y="152400"/>
            <a:ext cx="8021782" cy="685800"/>
          </a:xfrm>
        </p:spPr>
        <p:txBody>
          <a:bodyPr/>
          <a:lstStyle/>
          <a:p>
            <a:r>
              <a:rPr lang="en-US" dirty="0" smtClean="0"/>
              <a:t>Examples – Both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7772400" cy="5638800"/>
          </a:xfrm>
        </p:spPr>
        <p:txBody>
          <a:bodyPr/>
          <a:lstStyle/>
          <a:p>
            <a:r>
              <a:rPr lang="en-US" dirty="0" smtClean="0"/>
              <a:t>Find the missing side lengths. Leave answers as simplified radicals (if necessary).</a:t>
            </a:r>
          </a:p>
          <a:p>
            <a:r>
              <a:rPr lang="en-US" dirty="0" smtClean="0"/>
              <a:t>2.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4038600" cy="352491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346037" y="4191000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00200" y="185961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4218" y="299332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72000" y="1641953"/>
                <a:ext cx="4038600" cy="1335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For b:</a:t>
                </a:r>
              </a:p>
              <a:p>
                <a:r>
                  <a:rPr lang="en-US" sz="2000" dirty="0" smtClean="0"/>
                  <a:t>Legs are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000" dirty="0" smtClean="0"/>
                  <a:t> in 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45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°−45°−90°</m:t>
                    </m:r>
                  </m:oMath>
                </a14:m>
                <a:r>
                  <a:rPr lang="en-US" sz="2000" dirty="0" smtClean="0"/>
                  <a:t> Triangle.  </a:t>
                </a:r>
              </a:p>
              <a:p>
                <a:r>
                  <a:rPr lang="en-US" sz="2000" dirty="0" smtClean="0"/>
                  <a:t>Thus,		</a:t>
                </a:r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𝒃</m:t>
                    </m:r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0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endParaRPr lang="en-US" sz="2000" b="1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41953"/>
                <a:ext cx="4038600" cy="1335943"/>
              </a:xfrm>
              <a:prstGeom prst="rect">
                <a:avLst/>
              </a:prstGeom>
              <a:blipFill rotWithShape="1">
                <a:blip r:embed="rId3"/>
                <a:stretch>
                  <a:fillRect l="-1508" t="-2273" b="-5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648200" y="3661399"/>
                <a:ext cx="3352800" cy="1841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For a:</a:t>
                </a:r>
              </a:p>
              <a:p>
                <a:r>
                  <a:rPr lang="en-US" b="1" u="sng" dirty="0"/>
                  <a:t> </a:t>
                </a:r>
                <a:endParaRPr lang="en-US" b="1" u="sng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</a:rPr>
                        <m:t>∗2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=2∗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</a:rPr>
                        <m:t>∗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=2∗2=</m:t>
                      </m:r>
                      <m:r>
                        <a:rPr lang="en-US" sz="24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661399"/>
                <a:ext cx="3352800" cy="1841402"/>
              </a:xfrm>
              <a:prstGeom prst="rect">
                <a:avLst/>
              </a:prstGeom>
              <a:blipFill rotWithShape="1">
                <a:blip r:embed="rId4"/>
                <a:stretch>
                  <a:fillRect l="-1636" t="-1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598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8" y="152400"/>
            <a:ext cx="8021782" cy="685800"/>
          </a:xfrm>
        </p:spPr>
        <p:txBody>
          <a:bodyPr/>
          <a:lstStyle/>
          <a:p>
            <a:r>
              <a:rPr lang="en-US" dirty="0" smtClean="0"/>
              <a:t>Examples – Both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7772400" cy="5638800"/>
          </a:xfrm>
        </p:spPr>
        <p:txBody>
          <a:bodyPr/>
          <a:lstStyle/>
          <a:p>
            <a:r>
              <a:rPr lang="en-US" dirty="0" smtClean="0"/>
              <a:t>Find the missing side lengths. Leave answers as simplified radicals (if necessary).</a:t>
            </a:r>
          </a:p>
          <a:p>
            <a:r>
              <a:rPr lang="en-US" dirty="0"/>
              <a:t>3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19" y="1600200"/>
            <a:ext cx="3784881" cy="304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00200" y="4161043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72000" y="1600200"/>
                <a:ext cx="4038600" cy="1727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For v: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8</m:t>
                      </m:r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sz="2000" b="0" i="1" smtClean="0">
                          <a:latin typeface="Cambria Math"/>
                        </a:rPr>
                        <m:t>∗</m:t>
                      </m:r>
                      <m:r>
                        <a:rPr lang="en-US" sz="20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𝑣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𝒗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US" sz="2000" b="1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00200"/>
                <a:ext cx="4038600" cy="1727204"/>
              </a:xfrm>
              <a:prstGeom prst="rect">
                <a:avLst/>
              </a:prstGeom>
              <a:blipFill rotWithShape="1">
                <a:blip r:embed="rId3"/>
                <a:stretch>
                  <a:fillRect l="-1207" t="-1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09655" y="3886200"/>
                <a:ext cx="39624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For u:</a:t>
                </a:r>
              </a:p>
              <a:p>
                <a:r>
                  <a:rPr lang="en-US" dirty="0"/>
                  <a:t>Legs are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dirty="0"/>
                  <a:t> in 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45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°−45°−90°</m:t>
                    </m:r>
                  </m:oMath>
                </a14:m>
                <a:r>
                  <a:rPr lang="en-US" dirty="0"/>
                  <a:t> Triangle. 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Thus</a:t>
                </a:r>
                <a:r>
                  <a:rPr lang="en-US" dirty="0"/>
                  <a:t>,		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𝐮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𝟖</m:t>
                    </m:r>
                  </m:oMath>
                </a14:m>
                <a:endParaRPr lang="en-US" b="1" dirty="0"/>
              </a:p>
              <a:p>
                <a:endParaRPr lang="en-US" b="1" u="sng" dirty="0" smtClean="0"/>
              </a:p>
              <a:p>
                <a:r>
                  <a:rPr lang="en-US" b="1" u="sng" dirty="0"/>
                  <a:t> </a:t>
                </a:r>
                <a:endParaRPr lang="en-US" b="1" u="sng" dirty="0" smtClean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655" y="3886200"/>
                <a:ext cx="3962400" cy="2031325"/>
              </a:xfrm>
              <a:prstGeom prst="rect">
                <a:avLst/>
              </a:prstGeom>
              <a:blipFill rotWithShape="1">
                <a:blip r:embed="rId4"/>
                <a:stretch>
                  <a:fillRect l="-1385" t="-1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762827" y="208350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7119" y="211262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8" y="152400"/>
            <a:ext cx="8021782" cy="685800"/>
          </a:xfrm>
        </p:spPr>
        <p:txBody>
          <a:bodyPr/>
          <a:lstStyle/>
          <a:p>
            <a:r>
              <a:rPr lang="en-US" dirty="0" smtClean="0"/>
              <a:t>Examples – Both Triangles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27" y="1524000"/>
            <a:ext cx="3808992" cy="31195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76800" y="3886199"/>
                <a:ext cx="3962400" cy="1508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For a: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=2∗11</m:t>
                      </m:r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𝒂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𝟐𝟐</m:t>
                      </m:r>
                    </m:oMath>
                  </m:oMathPara>
                </a14:m>
                <a:endParaRPr lang="en-US" b="1" dirty="0" smtClean="0"/>
              </a:p>
              <a:p>
                <a:r>
                  <a:rPr lang="en-US" b="1" u="sng" dirty="0"/>
                  <a:t> </a:t>
                </a:r>
                <a:endParaRPr lang="en-US" b="1" u="sng" dirty="0" smtClean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886199"/>
                <a:ext cx="3962400" cy="1508105"/>
              </a:xfrm>
              <a:prstGeom prst="rect">
                <a:avLst/>
              </a:prstGeom>
              <a:blipFill rotWithShape="1">
                <a:blip r:embed="rId3"/>
                <a:stretch>
                  <a:fillRect l="-1231" t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76800" y="1600200"/>
                <a:ext cx="4038600" cy="2187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For b: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11</m:t>
                      </m:r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2000" b="0" i="1" smtClean="0">
                          <a:latin typeface="Cambria Math"/>
                        </a:rPr>
                        <m:t>∗</m:t>
                      </m:r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11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𝒗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𝟏𝟏</m:t>
                      </m:r>
                    </m:oMath>
                  </m:oMathPara>
                </a14:m>
                <a:endParaRPr lang="en-US" sz="2000" b="1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600200"/>
                <a:ext cx="4038600" cy="2187843"/>
              </a:xfrm>
              <a:prstGeom prst="rect">
                <a:avLst/>
              </a:prstGeom>
              <a:blipFill rotWithShape="1">
                <a:blip r:embed="rId4"/>
                <a:stretch>
                  <a:fillRect l="-1207" t="-1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7924800" cy="5638800"/>
          </a:xfrm>
        </p:spPr>
        <p:txBody>
          <a:bodyPr/>
          <a:lstStyle/>
          <a:p>
            <a:r>
              <a:rPr lang="en-US" dirty="0" smtClean="0"/>
              <a:t>Find the missing side lengths. Leave answers as simplified radicals (if necessary).</a:t>
            </a:r>
          </a:p>
          <a:p>
            <a:r>
              <a:rPr lang="en-US" dirty="0" smtClean="0"/>
              <a:t>4.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76500" y="1981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Longer Leg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0600" y="4114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29000" y="2819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Shorter Leg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2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7924800" cy="5638800"/>
          </a:xfrm>
        </p:spPr>
        <p:txBody>
          <a:bodyPr/>
          <a:lstStyle/>
          <a:p>
            <a:r>
              <a:rPr lang="en-US" dirty="0" smtClean="0"/>
              <a:t>Find the missing side lengths. Leave answers as simplified radicals (if necessary).</a:t>
            </a:r>
          </a:p>
          <a:p>
            <a:r>
              <a:rPr lang="en-US" dirty="0" smtClean="0"/>
              <a:t>5.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8" y="152400"/>
            <a:ext cx="8021782" cy="685800"/>
          </a:xfrm>
        </p:spPr>
        <p:txBody>
          <a:bodyPr/>
          <a:lstStyle/>
          <a:p>
            <a:r>
              <a:rPr lang="en-US" dirty="0" smtClean="0"/>
              <a:t>Examples – Both Triangles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57" y="2175416"/>
            <a:ext cx="3200400" cy="23685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57700" y="1597830"/>
                <a:ext cx="3962400" cy="2355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For y: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8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=2∗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𝟒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en-US" b="1" dirty="0" smtClean="0"/>
              </a:p>
              <a:p>
                <a:r>
                  <a:rPr lang="en-US" b="1" u="sng" dirty="0"/>
                  <a:t> </a:t>
                </a:r>
                <a:endParaRPr lang="en-US" b="1" u="sng" dirty="0" smtClean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700" y="1597830"/>
                <a:ext cx="3962400" cy="2355068"/>
              </a:xfrm>
              <a:prstGeom prst="rect">
                <a:avLst/>
              </a:prstGeom>
              <a:blipFill rotWithShape="1">
                <a:blip r:embed="rId3"/>
                <a:stretch>
                  <a:fillRect l="-1231" t="-1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19600" y="4038685"/>
                <a:ext cx="4038600" cy="1918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For x: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2000" b="0" i="1" smtClean="0">
                          <a:latin typeface="Cambria Math"/>
                        </a:rPr>
                        <m:t>∗4</m:t>
                      </m:r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3∗5</m:t>
                          </m:r>
                        </m:e>
                      </m:rad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𝟒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𝟏𝟓</m:t>
                          </m:r>
                        </m:e>
                      </m:rad>
                    </m:oMath>
                  </m:oMathPara>
                </a14:m>
                <a:endParaRPr lang="en-US" sz="2000" b="1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038685"/>
                <a:ext cx="4038600" cy="1918602"/>
              </a:xfrm>
              <a:prstGeom prst="rect">
                <a:avLst/>
              </a:prstGeom>
              <a:blipFill rotWithShape="1">
                <a:blip r:embed="rId4"/>
                <a:stretch>
                  <a:fillRect l="-1207" t="-1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305226" y="4174661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Longer Leg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5026" y="187273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1988" y="4081239"/>
            <a:ext cx="134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Shorter Leg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4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8" y="152400"/>
            <a:ext cx="8021782" cy="685800"/>
          </a:xfrm>
        </p:spPr>
        <p:txBody>
          <a:bodyPr/>
          <a:lstStyle/>
          <a:p>
            <a:r>
              <a:rPr lang="en-US" dirty="0" smtClean="0"/>
              <a:t>Examples – Both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7772400" cy="5638800"/>
          </a:xfrm>
        </p:spPr>
        <p:txBody>
          <a:bodyPr/>
          <a:lstStyle/>
          <a:p>
            <a:r>
              <a:rPr lang="en-US" dirty="0" smtClean="0"/>
              <a:t>Find the missing side lengths. Leave answers as simplified radicals (if necessary).</a:t>
            </a:r>
          </a:p>
          <a:p>
            <a:r>
              <a:rPr lang="en-US" dirty="0" smtClean="0"/>
              <a:t>6.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1905000"/>
            <a:ext cx="3326255" cy="2812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07953" y="2069068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46600" y="1500850"/>
                <a:ext cx="4038600" cy="2979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For x: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</m:e>
                      </m:ra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sz="2000" b="0" i="1" smtClean="0">
                          <a:latin typeface="Cambria Math"/>
                        </a:rPr>
                        <m:t>∗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000" b="1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600" y="1500850"/>
                <a:ext cx="4038600" cy="2979598"/>
              </a:xfrm>
              <a:prstGeom prst="rect">
                <a:avLst/>
              </a:prstGeom>
              <a:blipFill rotWithShape="1">
                <a:blip r:embed="rId3"/>
                <a:stretch>
                  <a:fillRect l="-1360" t="-1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49618" y="4469320"/>
                <a:ext cx="3962400" cy="2051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For y:</a:t>
                </a:r>
              </a:p>
              <a:p>
                <a:r>
                  <a:rPr lang="en-US" dirty="0"/>
                  <a:t>Legs are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dirty="0"/>
                  <a:t> in 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45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°−45°−90°</m:t>
                    </m:r>
                  </m:oMath>
                </a14:m>
                <a:r>
                  <a:rPr lang="en-US" dirty="0"/>
                  <a:t> Triangle. 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Thus</a:t>
                </a:r>
                <a:r>
                  <a:rPr lang="en-US" dirty="0"/>
                  <a:t>,		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𝐲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en-US" b="1" dirty="0"/>
              </a:p>
              <a:p>
                <a:endParaRPr lang="en-US" b="1" u="sng" dirty="0" smtClean="0"/>
              </a:p>
              <a:p>
                <a:r>
                  <a:rPr lang="en-US" b="1" u="sng" dirty="0"/>
                  <a:t> </a:t>
                </a:r>
                <a:endParaRPr lang="en-US" b="1" u="sng" dirty="0" smtClean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618" y="4469320"/>
                <a:ext cx="3962400" cy="2051972"/>
              </a:xfrm>
              <a:prstGeom prst="rect">
                <a:avLst/>
              </a:prstGeom>
              <a:blipFill rotWithShape="1">
                <a:blip r:embed="rId4"/>
                <a:stretch>
                  <a:fillRect l="-1385" t="-1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667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799" y="403083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9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102" y="152400"/>
            <a:ext cx="2819400" cy="762318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486400"/>
          </a:xfrm>
        </p:spPr>
        <p:txBody>
          <a:bodyPr/>
          <a:lstStyle/>
          <a:p>
            <a:r>
              <a:rPr lang="en-US" dirty="0" smtClean="0"/>
              <a:t>Find the value of x in these right triangles.</a:t>
            </a:r>
          </a:p>
          <a:p>
            <a:r>
              <a:rPr lang="en-US" dirty="0" smtClean="0"/>
              <a:t>1.)					2.)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3.)  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91466" y="1368555"/>
            <a:ext cx="2690591" cy="2025884"/>
            <a:chOff x="4593845" y="4169061"/>
            <a:chExt cx="2442540" cy="1816471"/>
          </a:xfrm>
        </p:grpSpPr>
        <p:grpSp>
          <p:nvGrpSpPr>
            <p:cNvPr id="5" name="Group 4"/>
            <p:cNvGrpSpPr/>
            <p:nvPr/>
          </p:nvGrpSpPr>
          <p:grpSpPr>
            <a:xfrm rot="1926660">
              <a:off x="4593845" y="4169061"/>
              <a:ext cx="2442540" cy="1816471"/>
              <a:chOff x="4626649" y="3973285"/>
              <a:chExt cx="2442540" cy="1816471"/>
            </a:xfrm>
          </p:grpSpPr>
          <p:sp>
            <p:nvSpPr>
              <p:cNvPr id="8" name="Right Triangle 7"/>
              <p:cNvSpPr/>
              <p:nvPr/>
            </p:nvSpPr>
            <p:spPr>
              <a:xfrm rot="8900555">
                <a:off x="4626649" y="4361241"/>
                <a:ext cx="2235200" cy="1428515"/>
              </a:xfrm>
              <a:prstGeom prst="rt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rot="19673340">
                <a:off x="6510389" y="4047340"/>
                <a:ext cx="558800" cy="331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16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 rot="19673340">
                <a:off x="5384375" y="3973285"/>
                <a:ext cx="55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x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 rot="19673340">
                <a:off x="5440901" y="5100548"/>
                <a:ext cx="55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20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6477000" y="4463409"/>
              <a:ext cx="0" cy="2085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477000" y="4671959"/>
              <a:ext cx="27041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 rot="19639692">
            <a:off x="5283211" y="1083873"/>
            <a:ext cx="2888883" cy="1934908"/>
            <a:chOff x="4151727" y="1820718"/>
            <a:chExt cx="2096673" cy="1570444"/>
          </a:xfrm>
        </p:grpSpPr>
        <p:sp>
          <p:nvSpPr>
            <p:cNvPr id="13" name="Right Triangle 12"/>
            <p:cNvSpPr/>
            <p:nvPr/>
          </p:nvSpPr>
          <p:spPr>
            <a:xfrm>
              <a:off x="4419600" y="1820718"/>
              <a:ext cx="1828800" cy="1295400"/>
            </a:xfrm>
            <a:prstGeom prst="rtTriangle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301061">
              <a:off x="4151727" y="2389537"/>
              <a:ext cx="457200" cy="334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Gill Sans MT"/>
                </a:rPr>
                <a:t>8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1960308">
              <a:off x="5155503" y="3091398"/>
              <a:ext cx="457200" cy="299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Gill Sans MT"/>
                </a:rPr>
                <a:t>15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960308">
              <a:off x="5209097" y="2110698"/>
              <a:ext cx="284660" cy="299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Gill Sans MT"/>
                </a:rPr>
                <a:t>x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402570" y="2887518"/>
              <a:ext cx="174625" cy="228600"/>
              <a:chOff x="4343400" y="3783305"/>
              <a:chExt cx="174625" cy="2286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4343400" y="3783305"/>
                <a:ext cx="174625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18025" y="3783305"/>
                <a:ext cx="0" cy="22860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</p:grp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87" y="3733800"/>
            <a:ext cx="2425590" cy="224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3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762318"/>
          </a:xfrm>
        </p:spPr>
        <p:txBody>
          <a:bodyPr>
            <a:normAutofit/>
          </a:bodyPr>
          <a:lstStyle/>
          <a:p>
            <a:r>
              <a:rPr lang="en-US" dirty="0" smtClean="0"/>
              <a:t>Special Right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01000" cy="5486400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Content Objective:</a:t>
            </a:r>
            <a:r>
              <a:rPr lang="en-US" sz="3200" b="0" dirty="0" smtClean="0"/>
              <a:t> Students will be able to solve for missing side lengths in special right triangles.</a:t>
            </a:r>
            <a:endParaRPr lang="en-US" sz="3200" u="sng" dirty="0" smtClean="0"/>
          </a:p>
          <a:p>
            <a:endParaRPr lang="en-US" sz="3200" u="sng" dirty="0" smtClean="0"/>
          </a:p>
          <a:p>
            <a:r>
              <a:rPr lang="en-US" sz="3200" u="sng" dirty="0" smtClean="0"/>
              <a:t>Language Objective:</a:t>
            </a:r>
            <a:r>
              <a:rPr lang="en-US" sz="3200" b="0" dirty="0" smtClean="0"/>
              <a:t> Students will be able to name the special right triangles, as well as label their specific parts.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0664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28600"/>
                <a:ext cx="7391400" cy="685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°−45°−90°</m:t>
                    </m:r>
                  </m:oMath>
                </a14:m>
                <a:r>
                  <a:rPr lang="en-US" dirty="0" smtClean="0"/>
                  <a:t> Theorem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28600"/>
                <a:ext cx="7391400" cy="685800"/>
              </a:xfrm>
              <a:blipFill rotWithShape="1">
                <a:blip r:embed="rId2"/>
                <a:stretch>
                  <a:fillRect t="-7143" b="-33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990600"/>
                <a:ext cx="8610600" cy="5562600"/>
              </a:xfrm>
            </p:spPr>
            <p:txBody>
              <a:bodyPr/>
              <a:lstStyle/>
              <a:p>
                <a:r>
                  <a:rPr lang="en-US" sz="2800" u="sng" dirty="0" smtClean="0"/>
                  <a:t>Theorem 8-6</a:t>
                </a:r>
                <a:r>
                  <a:rPr lang="en-US" sz="2800" dirty="0" smtClean="0"/>
                  <a:t>: </a:t>
                </a:r>
                <a:r>
                  <a:rPr lang="en-US" sz="2800" b="0" dirty="0" smtClean="0"/>
                  <a:t>In a </a:t>
                </a:r>
                <a14:m>
                  <m:oMath xmlns:m="http://schemas.openxmlformats.org/officeDocument/2006/math">
                    <m:r>
                      <a:rPr lang="en-US" sz="2800" b="0" i="1" cap="all" spc="-60">
                        <a:solidFill>
                          <a:srgbClr val="D1282E"/>
                        </a:solidFill>
                        <a:latin typeface="Cambria Math"/>
                        <a:ea typeface="+mj-ea"/>
                        <a:cs typeface="+mj-cs"/>
                      </a:rPr>
                      <m:t>45</m:t>
                    </m:r>
                    <m:r>
                      <a:rPr lang="en-US" sz="2800" b="0" i="1" cap="all" spc="-60">
                        <a:solidFill>
                          <a:srgbClr val="D1282E"/>
                        </a:solidFill>
                        <a:latin typeface="Cambria Math"/>
                        <a:ea typeface="Cambria Math"/>
                        <a:cs typeface="+mj-cs"/>
                      </a:rPr>
                      <m:t>°−45°−90°</m:t>
                    </m:r>
                  </m:oMath>
                </a14:m>
                <a:r>
                  <a:rPr lang="en-US" sz="2800" b="0" dirty="0" smtClean="0"/>
                  <a:t> right triangle, the hypotenuse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800" b="0" dirty="0" smtClean="0"/>
                  <a:t> times as long as a leg.</a:t>
                </a:r>
              </a:p>
              <a:p>
                <a:endParaRPr lang="en-US" sz="2400" b="0" dirty="0"/>
              </a:p>
              <a:p>
                <a:r>
                  <a:rPr lang="en-US" sz="2400" b="0" dirty="0" smtClean="0"/>
                  <a:t> </a:t>
                </a:r>
              </a:p>
              <a:p>
                <a:endParaRPr lang="en-US" sz="24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990600"/>
                <a:ext cx="8610600" cy="5562600"/>
              </a:xfrm>
              <a:blipFill rotWithShape="1">
                <a:blip r:embed="rId3"/>
                <a:stretch>
                  <a:fillRect l="-1415" t="-1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5000336" y="2452799"/>
            <a:ext cx="3299691" cy="2923156"/>
            <a:chOff x="5019964" y="2110509"/>
            <a:chExt cx="3299691" cy="2923156"/>
          </a:xfrm>
        </p:grpSpPr>
        <p:grpSp>
          <p:nvGrpSpPr>
            <p:cNvPr id="12" name="Group 11"/>
            <p:cNvGrpSpPr/>
            <p:nvPr/>
          </p:nvGrpSpPr>
          <p:grpSpPr>
            <a:xfrm>
              <a:off x="5181600" y="2110509"/>
              <a:ext cx="3138055" cy="2609273"/>
              <a:chOff x="4953000" y="2115127"/>
              <a:chExt cx="3138055" cy="2609273"/>
            </a:xfrm>
          </p:grpSpPr>
          <p:sp>
            <p:nvSpPr>
              <p:cNvPr id="4" name="Right Triangle 3"/>
              <p:cNvSpPr/>
              <p:nvPr/>
            </p:nvSpPr>
            <p:spPr>
              <a:xfrm>
                <a:off x="5119255" y="2115127"/>
                <a:ext cx="2971800" cy="2514600"/>
              </a:xfrm>
              <a:prstGeom prst="rt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4953000" y="2362200"/>
                    <a:ext cx="761999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 cap="all" spc="-60">
                              <a:solidFill>
                                <a:srgbClr val="D1282E"/>
                              </a:solidFill>
                              <a:latin typeface="Cambria Math"/>
                              <a:ea typeface="Cambria Math"/>
                            </a:rPr>
                            <m:t>45°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53000" y="2362200"/>
                    <a:ext cx="761999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7239000" y="4262735"/>
                    <a:ext cx="609599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 cap="all" spc="-60">
                              <a:solidFill>
                                <a:srgbClr val="D1282E"/>
                              </a:solidFill>
                              <a:latin typeface="Cambria Math"/>
                              <a:ea typeface="Cambria Math"/>
                            </a:rPr>
                            <m:t>45°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39000" y="4262735"/>
                    <a:ext cx="609599" cy="461665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4000" r="-4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" name="Straight Connector 7"/>
              <p:cNvCxnSpPr/>
              <p:nvPr/>
            </p:nvCxnSpPr>
            <p:spPr>
              <a:xfrm>
                <a:off x="5119255" y="4262735"/>
                <a:ext cx="367145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486400" y="4262735"/>
                <a:ext cx="0" cy="36699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6605155" y="2906143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c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19964" y="3136976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</a:rPr>
                <a:t>a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77000" y="45720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</a:rPr>
                <a:t>b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570516" y="2899913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3536" y="3480019"/>
                <a:ext cx="4495799" cy="565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𝑐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800" dirty="0" smtClean="0"/>
                  <a:t>     or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𝑐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36" y="3480019"/>
                <a:ext cx="4495799" cy="565155"/>
              </a:xfrm>
              <a:prstGeom prst="rect">
                <a:avLst/>
              </a:prstGeom>
              <a:blipFill rotWithShape="1">
                <a:blip r:embed="rId6"/>
                <a:stretch>
                  <a:fillRect t="-3226" b="-29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44761" y="2376693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Hypotenuse</a:t>
            </a:r>
            <a:endParaRPr lang="en-US" sz="2800" b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5923971" y="5257800"/>
            <a:ext cx="7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19335" y="3196687"/>
            <a:ext cx="7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1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28600"/>
                <a:ext cx="7391400" cy="685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°−45°−90°</m:t>
                    </m:r>
                  </m:oMath>
                </a14:m>
                <a:r>
                  <a:rPr lang="en-US" dirty="0" smtClean="0"/>
                  <a:t> Examples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28600"/>
                <a:ext cx="7391400" cy="685800"/>
              </a:xfrm>
              <a:blipFill rotWithShape="1">
                <a:blip r:embed="rId2"/>
                <a:stretch>
                  <a:fillRect t="-7143" b="-33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599"/>
            <a:ext cx="8610600" cy="5867401"/>
          </a:xfrm>
        </p:spPr>
        <p:txBody>
          <a:bodyPr/>
          <a:lstStyle/>
          <a:p>
            <a:r>
              <a:rPr lang="en-US" sz="2800" b="0" dirty="0" smtClean="0"/>
              <a:t>Find the value of x.</a:t>
            </a:r>
          </a:p>
          <a:p>
            <a:r>
              <a:rPr lang="en-US" sz="2800" b="0" dirty="0" smtClean="0"/>
              <a:t>1.)					2.)</a:t>
            </a:r>
          </a:p>
          <a:p>
            <a:endParaRPr lang="en-US" sz="2400" b="0" dirty="0"/>
          </a:p>
          <a:p>
            <a:r>
              <a:rPr lang="en-US" sz="2400" b="0" dirty="0" smtClean="0"/>
              <a:t> </a:t>
            </a:r>
          </a:p>
          <a:p>
            <a:endParaRPr lang="en-US" sz="24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1409475" y="3568184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70648" y="4267200"/>
                <a:ext cx="2514600" cy="1515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u="sng" dirty="0" smtClean="0"/>
                  <a:t>Solution: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0" smtClean="0">
                          <a:latin typeface="Cambria Math"/>
                        </a:rPr>
                        <m:t>12</m:t>
                      </m:r>
                      <m:r>
                        <a:rPr lang="en-US" sz="2000" b="0" i="1" smtClean="0">
                          <a:latin typeface="Cambria Math"/>
                        </a:rPr>
                        <m:t>∗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000" dirty="0" smtClean="0"/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=12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48" y="4267200"/>
                <a:ext cx="2514600" cy="1515800"/>
              </a:xfrm>
              <a:prstGeom prst="rect">
                <a:avLst/>
              </a:prstGeom>
              <a:blipFill rotWithShape="1">
                <a:blip r:embed="rId3"/>
                <a:stretch>
                  <a:fillRect l="-2670" t="-1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3285387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15101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47019"/>
            <a:ext cx="2345102" cy="233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7239000" y="2345293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219700" y="219813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24400" y="3937516"/>
                <a:ext cx="3467100" cy="281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u="sng" dirty="0" smtClean="0"/>
                  <a:t>Solution: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/>
                        </a:rPr>
                        <m:t>8=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x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937516"/>
                <a:ext cx="3467100" cy="2814745"/>
              </a:xfrm>
              <a:prstGeom prst="rect">
                <a:avLst/>
              </a:prstGeom>
              <a:blipFill rotWithShape="1">
                <a:blip r:embed="rId6"/>
                <a:stretch>
                  <a:fillRect l="-1757" t="-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94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52400"/>
                <a:ext cx="7391400" cy="685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°−60°−90°</m:t>
                    </m:r>
                  </m:oMath>
                </a14:m>
                <a:r>
                  <a:rPr lang="en-US" dirty="0" smtClean="0"/>
                  <a:t> Theorem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52400"/>
                <a:ext cx="7391400" cy="685800"/>
              </a:xfrm>
              <a:blipFill rotWithShape="1">
                <a:blip r:embed="rId2"/>
                <a:stretch>
                  <a:fillRect t="-6195" b="-327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914400"/>
                <a:ext cx="8534400" cy="5638800"/>
              </a:xfrm>
            </p:spPr>
            <p:txBody>
              <a:bodyPr/>
              <a:lstStyle/>
              <a:p>
                <a:pPr lvl="0"/>
                <a:r>
                  <a:rPr lang="en-US" sz="2800" u="sng" dirty="0" smtClean="0">
                    <a:solidFill>
                      <a:srgbClr val="000000"/>
                    </a:solidFill>
                  </a:rPr>
                  <a:t>Theorem 8-7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: </a:t>
                </a:r>
                <a:r>
                  <a:rPr lang="en-US" sz="2800" b="0" dirty="0">
                    <a:solidFill>
                      <a:srgbClr val="000000"/>
                    </a:solidFill>
                  </a:rPr>
                  <a:t>In a </a:t>
                </a:r>
                <a14:m>
                  <m:oMath xmlns:m="http://schemas.openxmlformats.org/officeDocument/2006/math">
                    <m:r>
                      <a:rPr lang="en-US" sz="2800" b="0" i="1" cap="all" spc="-60" smtClean="0">
                        <a:solidFill>
                          <a:srgbClr val="D1282E"/>
                        </a:solidFill>
                        <a:latin typeface="Cambria Math"/>
                      </a:rPr>
                      <m:t>30</m:t>
                    </m:r>
                    <m:r>
                      <a:rPr lang="en-US" sz="2800" b="0" i="1" cap="all" spc="-60">
                        <a:solidFill>
                          <a:srgbClr val="D1282E"/>
                        </a:solidFill>
                        <a:latin typeface="Cambria Math"/>
                        <a:ea typeface="Cambria Math"/>
                      </a:rPr>
                      <m:t>°−</m:t>
                    </m:r>
                    <m:r>
                      <a:rPr lang="en-US" sz="2800" b="0" i="1" cap="all" spc="-60" smtClean="0">
                        <a:solidFill>
                          <a:srgbClr val="D1282E"/>
                        </a:solidFill>
                        <a:latin typeface="Cambria Math"/>
                        <a:ea typeface="Cambria Math"/>
                      </a:rPr>
                      <m:t>60</m:t>
                    </m:r>
                    <m:r>
                      <a:rPr lang="en-US" sz="2800" b="0" i="1" cap="all" spc="-60">
                        <a:solidFill>
                          <a:srgbClr val="D1282E"/>
                        </a:solidFill>
                        <a:latin typeface="Cambria Math"/>
                        <a:ea typeface="Cambria Math"/>
                      </a:rPr>
                      <m:t>°−90°</m:t>
                    </m:r>
                  </m:oMath>
                </a14:m>
                <a:r>
                  <a:rPr lang="en-US" sz="2800" b="0" dirty="0">
                    <a:solidFill>
                      <a:srgbClr val="000000"/>
                    </a:solidFill>
                  </a:rPr>
                  <a:t> right triangle, the </a:t>
                </a:r>
                <a:r>
                  <a:rPr lang="en-US" sz="2800" b="0" dirty="0" smtClean="0">
                    <a:solidFill>
                      <a:srgbClr val="000000"/>
                    </a:solidFill>
                  </a:rPr>
                  <a:t>hypotenuse is twice as long as the shorter leg, and the longer leg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800" b="0" dirty="0">
                    <a:solidFill>
                      <a:srgbClr val="000000"/>
                    </a:solidFill>
                  </a:rPr>
                  <a:t> times as long as a </a:t>
                </a:r>
                <a:r>
                  <a:rPr lang="en-US" sz="2800" b="0" dirty="0" smtClean="0">
                    <a:solidFill>
                      <a:srgbClr val="000000"/>
                    </a:solidFill>
                  </a:rPr>
                  <a:t>shorter leg.</a:t>
                </a:r>
                <a:endParaRPr lang="en-US" sz="2800" b="0" dirty="0">
                  <a:solidFill>
                    <a:srgbClr val="00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914400"/>
                <a:ext cx="8534400" cy="5638800"/>
              </a:xfrm>
              <a:blipFill rotWithShape="1">
                <a:blip r:embed="rId3"/>
                <a:stretch>
                  <a:fillRect l="-1500" t="-1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5492894" y="2488398"/>
            <a:ext cx="2511424" cy="3287356"/>
            <a:chOff x="5492894" y="2488398"/>
            <a:chExt cx="2511424" cy="328735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1493" y="2488398"/>
              <a:ext cx="2282825" cy="2825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6704011" y="336343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c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04011" y="531408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</a:rPr>
                <a:t>a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92894" y="369457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8000"/>
                  </a:solidFill>
                </a:rPr>
                <a:t>b</a:t>
              </a:r>
              <a:endParaRPr lang="en-US" sz="2400" dirty="0">
                <a:solidFill>
                  <a:srgbClr val="00800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44055" y="2517822"/>
            <a:ext cx="2546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Hypotenuse</a:t>
            </a:r>
            <a:endParaRPr lang="en-US" sz="28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9533" y="3041042"/>
                <a:ext cx="27674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=2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3" y="3041042"/>
                <a:ext cx="276744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704011" y="3117986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89793" y="5691625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Shorter Leg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276003" y="3391749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Longer Leg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60219" y="4224010"/>
            <a:ext cx="2313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Longer Leg</a:t>
            </a:r>
            <a:endParaRPr lang="en-US" sz="28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6200" y="4773881"/>
                <a:ext cx="2767445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773881"/>
                <a:ext cx="2767445" cy="57394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704011" y="3123195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4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52400" y="152400"/>
                <a:ext cx="7620000" cy="609600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rgbClr val="D1282E"/>
                        </a:solidFill>
                        <a:latin typeface="Cambria Math"/>
                      </a:rPr>
                      <m:t>30</m:t>
                    </m:r>
                    <m:r>
                      <a:rPr lang="en-US" i="1">
                        <a:solidFill>
                          <a:srgbClr val="D1282E"/>
                        </a:solidFill>
                        <a:latin typeface="Cambria Math"/>
                        <a:ea typeface="Cambria Math"/>
                      </a:rPr>
                      <m:t>°−60°−90°</m:t>
                    </m:r>
                  </m:oMath>
                </a14:m>
                <a:r>
                  <a:rPr lang="en-US" dirty="0">
                    <a:solidFill>
                      <a:srgbClr val="D1282E"/>
                    </a:solidFill>
                  </a:rPr>
                  <a:t> </a:t>
                </a:r>
                <a:r>
                  <a:rPr lang="en-US" dirty="0" smtClean="0">
                    <a:solidFill>
                      <a:srgbClr val="D1282E"/>
                    </a:solidFill>
                  </a:rPr>
                  <a:t>Examples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2400" y="152400"/>
                <a:ext cx="7620000" cy="609600"/>
              </a:xfrm>
              <a:blipFill rotWithShape="1">
                <a:blip r:embed="rId2"/>
                <a:stretch>
                  <a:fillRect t="-7000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229600" cy="5867400"/>
          </a:xfrm>
        </p:spPr>
        <p:txBody>
          <a:bodyPr/>
          <a:lstStyle/>
          <a:p>
            <a:r>
              <a:rPr lang="en-US" b="0" dirty="0"/>
              <a:t>3</a:t>
            </a:r>
            <a:r>
              <a:rPr lang="en-US" b="0" dirty="0" smtClean="0"/>
              <a:t>.) Find the values of x and y</a:t>
            </a:r>
            <a:endParaRPr lang="en-US" b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57" y="1676400"/>
            <a:ext cx="2686050" cy="339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95400" y="1413164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Shorter Leg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" y="3833030"/>
            <a:ext cx="1485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84237" y="3657600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Longer Leg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76800" y="1066800"/>
                <a:ext cx="254657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u="sng" dirty="0" smtClean="0"/>
                  <a:t>For x: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=6∗2</m:t>
                      </m:r>
                    </m:oMath>
                  </m:oMathPara>
                </a14:m>
                <a:endParaRPr lang="en-US" sz="2000" dirty="0" smtClean="0"/>
              </a:p>
              <a:p>
                <a:endParaRPr lang="en-US" sz="20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066800"/>
                <a:ext cx="2546573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2392" t="-1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08417" y="3221324"/>
                <a:ext cx="2546573" cy="1592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u="sng" dirty="0" smtClean="0"/>
                  <a:t>For 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=6∗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000" dirty="0" smtClean="0"/>
              </a:p>
              <a:p>
                <a:endParaRPr lang="en-US" sz="20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=6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417" y="3221324"/>
                <a:ext cx="2546573" cy="1592744"/>
              </a:xfrm>
              <a:prstGeom prst="rect">
                <a:avLst/>
              </a:prstGeom>
              <a:blipFill rotWithShape="1">
                <a:blip r:embed="rId5"/>
                <a:stretch>
                  <a:fillRect l="-2638" t="-1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790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17" y="1928091"/>
            <a:ext cx="3592749" cy="217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52400" y="152400"/>
                <a:ext cx="7620000" cy="609600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rgbClr val="D1282E"/>
                        </a:solidFill>
                        <a:latin typeface="Cambria Math"/>
                      </a:rPr>
                      <m:t>30</m:t>
                    </m:r>
                    <m:r>
                      <a:rPr lang="en-US" i="1">
                        <a:solidFill>
                          <a:srgbClr val="D1282E"/>
                        </a:solidFill>
                        <a:latin typeface="Cambria Math"/>
                        <a:ea typeface="Cambria Math"/>
                      </a:rPr>
                      <m:t>°−60°−90°</m:t>
                    </m:r>
                  </m:oMath>
                </a14:m>
                <a:r>
                  <a:rPr lang="en-US" dirty="0">
                    <a:solidFill>
                      <a:srgbClr val="D1282E"/>
                    </a:solidFill>
                  </a:rPr>
                  <a:t> </a:t>
                </a:r>
                <a:r>
                  <a:rPr lang="en-US" dirty="0" smtClean="0">
                    <a:solidFill>
                      <a:srgbClr val="D1282E"/>
                    </a:solidFill>
                  </a:rPr>
                  <a:t>Examples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2400" y="152400"/>
                <a:ext cx="7620000" cy="609600"/>
              </a:xfrm>
              <a:blipFill rotWithShape="1">
                <a:blip r:embed="rId3"/>
                <a:stretch>
                  <a:fillRect t="-7000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229600" cy="5867400"/>
          </a:xfrm>
        </p:spPr>
        <p:txBody>
          <a:bodyPr/>
          <a:lstStyle/>
          <a:p>
            <a:r>
              <a:rPr lang="en-US" b="0" dirty="0" smtClean="0"/>
              <a:t>4.) Find the values of x and y</a:t>
            </a:r>
            <a:endParaRPr lang="en-US" b="0" dirty="0"/>
          </a:p>
        </p:txBody>
      </p:sp>
      <p:sp>
        <p:nvSpPr>
          <p:cNvPr id="14" name="TextBox 13"/>
          <p:cNvSpPr txBox="1"/>
          <p:nvPr/>
        </p:nvSpPr>
        <p:spPr>
          <a:xfrm>
            <a:off x="143164" y="2055091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Shorter Leg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3897868"/>
            <a:ext cx="1485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86589" y="1905000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Longer Leg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00600" y="3999407"/>
                <a:ext cx="3380509" cy="2618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u="sng" dirty="0" smtClean="0"/>
                  <a:t>For y: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∗2</m:t>
                      </m:r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=2∗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8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16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999407"/>
                <a:ext cx="3380509" cy="2618409"/>
              </a:xfrm>
              <a:prstGeom prst="rect">
                <a:avLst/>
              </a:prstGeom>
              <a:blipFill rotWithShape="1">
                <a:blip r:embed="rId4"/>
                <a:stretch>
                  <a:fillRect l="-1986" t="-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02018" y="1056831"/>
                <a:ext cx="3467100" cy="2623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u="sng" dirty="0" smtClean="0"/>
                  <a:t>For x: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/>
                        </a:rPr>
                        <m:t>8=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x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018" y="1056831"/>
                <a:ext cx="3467100" cy="2623539"/>
              </a:xfrm>
              <a:prstGeom prst="rect">
                <a:avLst/>
              </a:prstGeom>
              <a:blipFill rotWithShape="1">
                <a:blip r:embed="rId5"/>
                <a:stretch>
                  <a:fillRect l="-1933" t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381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Warm-up: Reviewing the Triangles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066800"/>
            <a:ext cx="8788400" cy="5791200"/>
          </a:xfrm>
        </p:spPr>
        <p:txBody>
          <a:bodyPr/>
          <a:lstStyle/>
          <a:p>
            <a:r>
              <a:rPr lang="en-US" dirty="0" smtClean="0"/>
              <a:t>Label the parts of each triangle, then give the equations associated with them.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2882782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8600" y="1828800"/>
                <a:ext cx="2819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u="sng" cap="all" spc="-60">
                          <a:solidFill>
                            <a:srgbClr val="000000"/>
                          </a:solidFill>
                          <a:latin typeface="Cambria Math"/>
                        </a:rPr>
                        <m:t>45</m:t>
                      </m:r>
                      <m:r>
                        <a:rPr lang="en-US" sz="2400" i="1" u="sng" cap="all" spc="-6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°−45°−90°</m:t>
                      </m:r>
                    </m:oMath>
                  </m:oMathPara>
                </a14:m>
                <a:endParaRPr lang="en-US" sz="2400" u="sng" dirty="0">
                  <a:solidFill>
                    <a:srgbClr val="000000"/>
                  </a:solidFill>
                </a:endParaRPr>
              </a:p>
              <a:p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828800"/>
                <a:ext cx="2819400" cy="7386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27000" y="5185941"/>
                <a:ext cx="3454400" cy="1291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Equation(s):</a:t>
                </a:r>
              </a:p>
              <a:p>
                <a:r>
                  <a:rPr lang="en-US" b="1" u="sng" dirty="0"/>
                  <a:t> </a:t>
                </a:r>
                <a:endParaRPr lang="en-US" b="1" u="sng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</a:rPr>
                        <m:t>𝐻𝑦𝑝𝑜𝑡𝑒𝑛𝑢𝑠𝑒</m:t>
                      </m:r>
                      <m:r>
                        <a:rPr lang="en-US" sz="2000" i="1" dirty="0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 dirty="0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r>
                        <a:rPr lang="en-US" sz="2000" b="0" i="1" dirty="0" smtClean="0">
                          <a:latin typeface="Cambria Math"/>
                        </a:rPr>
                        <m:t>𝐿𝑒𝑔</m:t>
                      </m:r>
                      <m:r>
                        <a:rPr lang="en-US" sz="2000" b="0" i="1" dirty="0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𝑜𝑟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000" b="0" i="1" dirty="0" smtClean="0">
                          <a:latin typeface="Cambria Math"/>
                        </a:rPr>
                        <m:t>∗ </m:t>
                      </m:r>
                      <m:rad>
                        <m:radPr>
                          <m:degHide m:val="on"/>
                          <m:ctrlPr>
                            <a:rPr lang="en-US" sz="2000" b="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00" y="5185941"/>
                <a:ext cx="3454400" cy="1291059"/>
              </a:xfrm>
              <a:prstGeom prst="rect">
                <a:avLst/>
              </a:prstGeom>
              <a:blipFill rotWithShape="1">
                <a:blip r:embed="rId4"/>
                <a:stretch>
                  <a:fillRect l="-1587" t="-2358"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29200" y="1676400"/>
                <a:ext cx="2819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u="sng" cap="all" spc="-60" smtClean="0">
                          <a:solidFill>
                            <a:srgbClr val="000000"/>
                          </a:solidFill>
                          <a:latin typeface="Cambria Math"/>
                        </a:rPr>
                        <m:t>30</m:t>
                      </m:r>
                      <m:r>
                        <a:rPr lang="en-US" sz="2400" i="1" u="sng" cap="all" spc="-6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°−</m:t>
                      </m:r>
                      <m:r>
                        <a:rPr lang="en-US" sz="2400" b="0" i="1" u="sng" cap="all" spc="-6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60</m:t>
                      </m:r>
                      <m:r>
                        <a:rPr lang="en-US" sz="2400" i="1" u="sng" cap="all" spc="-6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°−90°</m:t>
                      </m:r>
                    </m:oMath>
                  </m:oMathPara>
                </a14:m>
                <a:endParaRPr lang="en-US" sz="2400" u="sng" dirty="0">
                  <a:solidFill>
                    <a:srgbClr val="000000"/>
                  </a:solidFill>
                </a:endParaRPr>
              </a:p>
              <a:p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676400"/>
                <a:ext cx="2819400" cy="7386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211" y="2095500"/>
            <a:ext cx="2225378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081318" y="5116527"/>
                <a:ext cx="4715164" cy="1365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Equation(s):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/>
                        </a:rPr>
                        <m:t>𝐻𝑦𝑝𝑜𝑡𝑒𝑛𝑢𝑠𝑒</m:t>
                      </m:r>
                      <m:r>
                        <a:rPr lang="en-US" sz="2000" i="1" dirty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 dirty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2000" i="1" dirty="0">
                          <a:latin typeface="Cambria Math"/>
                        </a:rPr>
                        <m:t>=</m:t>
                      </m:r>
                      <m:r>
                        <a:rPr lang="en-US" sz="2000" b="0" i="1" dirty="0" smtClean="0">
                          <a:latin typeface="Cambria Math"/>
                        </a:rPr>
                        <m:t>𝑆h𝑜𝑟𝑡𝑒𝑟</m:t>
                      </m:r>
                      <m:r>
                        <a:rPr lang="en-US" sz="2000" b="0" i="1" dirty="0" smtClean="0">
                          <a:latin typeface="Cambria Math"/>
                        </a:rPr>
                        <m:t> </m:t>
                      </m:r>
                      <m:r>
                        <a:rPr lang="en-US" sz="2000" i="1" dirty="0">
                          <a:latin typeface="Cambria Math"/>
                        </a:rPr>
                        <m:t>𝐿𝑒𝑔</m:t>
                      </m:r>
                      <m:r>
                        <a:rPr lang="en-US" sz="2000" i="1" dirty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 dirty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000" i="1" dirty="0">
                          <a:latin typeface="Cambria Math"/>
                        </a:rPr>
                        <m:t>∗</m:t>
                      </m:r>
                      <m:r>
                        <a:rPr lang="en-US" sz="2000" b="0" i="1" dirty="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000" dirty="0" smtClean="0"/>
              </a:p>
              <a:p>
                <a:endParaRPr lang="en-US" sz="2000" b="1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𝐿𝑜𝑛𝑔𝑒𝑟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𝐿𝑒𝑔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𝑆h𝑜𝑟𝑡𝑒𝑟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𝑙𝑒𝑔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∗</m:t>
                      </m:r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000" dirty="0" smtClean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318" y="5116527"/>
                <a:ext cx="4715164" cy="1365246"/>
              </a:xfrm>
              <a:prstGeom prst="rect">
                <a:avLst/>
              </a:prstGeom>
              <a:blipFill rotWithShape="1">
                <a:blip r:embed="rId7"/>
                <a:stretch>
                  <a:fillRect l="-1164" t="-2232" b="-1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617401" y="2698950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80835" y="4648200"/>
            <a:ext cx="7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599" y="2883616"/>
            <a:ext cx="7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92039" y="4659868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Shorter Leg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81764" y="2907268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Longer Leg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20164" y="2602468"/>
            <a:ext cx="168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67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1561</TotalTime>
  <Words>972</Words>
  <Application>Microsoft Office PowerPoint</Application>
  <PresentationFormat>On-screen Show (4:3)</PresentationFormat>
  <Paragraphs>212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Essential</vt:lpstr>
      <vt:lpstr>Geometry Unit 8</vt:lpstr>
      <vt:lpstr>Warm-up</vt:lpstr>
      <vt:lpstr>Special Right Triangles</vt:lpstr>
      <vt:lpstr>45°-45°-90° Theorem </vt:lpstr>
      <vt:lpstr>45°-45°-90° Examples</vt:lpstr>
      <vt:lpstr>30°-60°-90° Theorem </vt:lpstr>
      <vt:lpstr>30°-60°-90° Examples</vt:lpstr>
      <vt:lpstr>30°-60°-90° Examples</vt:lpstr>
      <vt:lpstr>Warm-up: Reviewing the Triangles</vt:lpstr>
      <vt:lpstr>Ratio of sides</vt:lpstr>
      <vt:lpstr>Examples – Both Triangles</vt:lpstr>
      <vt:lpstr>Examples – Both Triangles</vt:lpstr>
      <vt:lpstr>Examples – Both Triangles</vt:lpstr>
      <vt:lpstr>Examples – Both Triangles</vt:lpstr>
      <vt:lpstr>Examples – Both Triangles</vt:lpstr>
      <vt:lpstr>Examples – Both Triangles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8</dc:title>
  <dc:creator>David Leon</dc:creator>
  <cp:lastModifiedBy>David Leon</cp:lastModifiedBy>
  <cp:revision>42</cp:revision>
  <dcterms:created xsi:type="dcterms:W3CDTF">2016-01-22T00:55:30Z</dcterms:created>
  <dcterms:modified xsi:type="dcterms:W3CDTF">2016-01-26T23:10:39Z</dcterms:modified>
</cp:coreProperties>
</file>