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2" r:id="rId4"/>
    <p:sldId id="263" r:id="rId5"/>
    <p:sldId id="260" r:id="rId6"/>
    <p:sldId id="264" r:id="rId7"/>
    <p:sldId id="261" r:id="rId8"/>
    <p:sldId id="265" r:id="rId9"/>
    <p:sldId id="258" r:id="rId10"/>
    <p:sldId id="257" r:id="rId11"/>
    <p:sldId id="272" r:id="rId12"/>
    <p:sldId id="271" r:id="rId13"/>
    <p:sldId id="273" r:id="rId14"/>
    <p:sldId id="266" r:id="rId15"/>
    <p:sldId id="268" r:id="rId16"/>
    <p:sldId id="274" r:id="rId17"/>
    <p:sldId id="267" r:id="rId18"/>
    <p:sldId id="27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725C5F5-F36F-47C1-8038-C0D6D16C058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F17B9A1-368E-44AB-B336-329A170B54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8-5: The Tangent Ratio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Unit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9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1"/>
                <a:ext cx="8407893" cy="4656618"/>
              </a:xfrm>
            </p:spPr>
            <p:txBody>
              <a:bodyPr/>
              <a:lstStyle/>
              <a:p>
                <a:r>
                  <a:rPr lang="en-US" dirty="0" smtClean="0"/>
                  <a:t>Find Sin X, Cos Y, Tan X, and Tan Y</a:t>
                </a:r>
              </a:p>
              <a:p>
                <a:r>
                  <a:rPr lang="en-US" dirty="0" smtClean="0"/>
                  <a:t>Solution: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</a:rPr>
                              <m:t>𝟐𝟑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 smtClean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2800" b="1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𝟐𝟑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 smtClean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1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</a:rPr>
                              <m:t>𝟕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𝟕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𝟒𝟗</m:t>
                        </m:r>
                      </m:den>
                    </m:f>
                  </m:oMath>
                </a14:m>
                <a:endParaRPr lang="en-US" sz="2800" b="1" dirty="0" smtClean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2800" b="1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𝟕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1"/>
                <a:ext cx="8407893" cy="4656618"/>
              </a:xfrm>
              <a:blipFill rotWithShape="1">
                <a:blip r:embed="rId2"/>
                <a:stretch>
                  <a:fillRect t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42371" y="2343383"/>
            <a:ext cx="4081605" cy="2678688"/>
            <a:chOff x="5030354" y="3330164"/>
            <a:chExt cx="3862532" cy="2406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285038" y="5376915"/>
                  <a:ext cx="802838" cy="3594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038" y="5376915"/>
                  <a:ext cx="802838" cy="35940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5030354" y="4355407"/>
              <a:ext cx="379846" cy="33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585813" y="4109125"/>
                  <a:ext cx="946844" cy="331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23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5813" y="4109125"/>
                  <a:ext cx="946844" cy="33175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5341504" y="3684351"/>
              <a:ext cx="3551382" cy="1966456"/>
              <a:chOff x="5417127" y="3717636"/>
              <a:chExt cx="3551382" cy="196645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417127" y="3717636"/>
                <a:ext cx="3124200" cy="1692564"/>
                <a:chOff x="5417127" y="3717636"/>
                <a:chExt cx="3124200" cy="1692564"/>
              </a:xfrm>
            </p:grpSpPr>
            <p:sp>
              <p:nvSpPr>
                <p:cNvPr id="13" name="Right Triangle 12"/>
                <p:cNvSpPr/>
                <p:nvPr/>
              </p:nvSpPr>
              <p:spPr>
                <a:xfrm>
                  <a:off x="5417127" y="3717636"/>
                  <a:ext cx="3124200" cy="1692564"/>
                </a:xfrm>
                <a:prstGeom prst="rt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417127" y="5044978"/>
                  <a:ext cx="29787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5715000" y="5034852"/>
                  <a:ext cx="0" cy="37534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8511309" y="531476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205844" y="333016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12904" y="5281475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46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760125" cy="4953000"/>
          </a:xfrm>
        </p:spPr>
        <p:txBody>
          <a:bodyPr>
            <a:normAutofit/>
          </a:bodyPr>
          <a:lstStyle/>
          <a:p>
            <a:pPr marL="0" marR="0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Comic Sans MS"/>
                <a:ea typeface="Times New Roman"/>
              </a:rPr>
              <a:t>In trigonometry, there is a saying that helps with memorizing how to set up the ratios of Sine, Cosine and Tangent. </a:t>
            </a:r>
            <a:endParaRPr lang="en-US" sz="2800" dirty="0" smtClean="0">
              <a:latin typeface="Comic Sans MS"/>
              <a:ea typeface="Times New Roman"/>
            </a:endParaRPr>
          </a:p>
          <a:p>
            <a:pPr marL="0" marR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800" dirty="0" smtClean="0">
              <a:latin typeface="Comic Sans MS"/>
              <a:ea typeface="Times New Roman"/>
            </a:endParaRPr>
          </a:p>
          <a:p>
            <a:pPr marL="0" marR="0"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>
                <a:latin typeface="Comic Sans MS"/>
                <a:ea typeface="Times New Roman"/>
              </a:rPr>
              <a:t>See </a:t>
            </a:r>
            <a:r>
              <a:rPr lang="en-US" sz="2800" dirty="0">
                <a:latin typeface="Comic Sans MS"/>
                <a:ea typeface="Times New Roman"/>
              </a:rPr>
              <a:t>if you can get it from this:</a:t>
            </a:r>
            <a:endParaRPr lang="en-US" sz="2800" dirty="0">
              <a:latin typeface="Times New Roman"/>
              <a:ea typeface="Times New Roman"/>
            </a:endParaRP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760125" cy="49530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4000" b="1" dirty="0" err="1" smtClean="0">
                <a:latin typeface="Comic Sans MS"/>
                <a:ea typeface="Times New Roman"/>
                <a:cs typeface="Times New Roman"/>
              </a:rPr>
              <a:t>S</a:t>
            </a:r>
            <a:r>
              <a:rPr lang="en-US" dirty="0" err="1" smtClean="0">
                <a:latin typeface="Comic Sans MS"/>
                <a:ea typeface="Times New Roman"/>
                <a:cs typeface="Times New Roman"/>
              </a:rPr>
              <a:t>ine</a:t>
            </a:r>
            <a:r>
              <a:rPr lang="en-US" sz="3200" dirty="0" err="1" smtClean="0">
                <a:latin typeface="Comic Sans MS"/>
                <a:ea typeface="Times New Roman"/>
                <a:cs typeface="Times New Roman"/>
              </a:rPr>
              <a:t>:</a:t>
            </a:r>
            <a:r>
              <a:rPr lang="en-US" sz="4000" b="1" dirty="0" err="1" smtClean="0">
                <a:latin typeface="Comic Sans MS"/>
                <a:ea typeface="Times New Roman"/>
                <a:cs typeface="Times New Roman"/>
              </a:rPr>
              <a:t>O</a:t>
            </a:r>
            <a:r>
              <a:rPr lang="en-US" dirty="0" err="1" smtClean="0">
                <a:latin typeface="Comic Sans MS"/>
                <a:ea typeface="Times New Roman"/>
                <a:cs typeface="Times New Roman"/>
              </a:rPr>
              <a:t>pposite</a:t>
            </a:r>
            <a:r>
              <a:rPr lang="en-US" sz="3200" b="1" dirty="0" err="1" smtClean="0">
                <a:latin typeface="Comic Sans MS"/>
                <a:ea typeface="Times New Roman"/>
                <a:cs typeface="Times New Roman"/>
              </a:rPr>
              <a:t>:</a:t>
            </a:r>
            <a:r>
              <a:rPr lang="en-US" sz="4000" b="1" dirty="0" err="1" smtClean="0">
                <a:latin typeface="Comic Sans MS"/>
                <a:ea typeface="Times New Roman"/>
                <a:cs typeface="Times New Roman"/>
              </a:rPr>
              <a:t>H</a:t>
            </a:r>
            <a:r>
              <a:rPr lang="en-US" dirty="0" err="1" smtClean="0">
                <a:latin typeface="Comic Sans MS"/>
                <a:ea typeface="Times New Roman"/>
                <a:cs typeface="Times New Roman"/>
              </a:rPr>
              <a:t>ypotenuse</a:t>
            </a:r>
            <a:r>
              <a:rPr lang="en-US" dirty="0" smtClean="0">
                <a:latin typeface="Comic Sans MS"/>
                <a:ea typeface="Times New Roman"/>
                <a:cs typeface="Times New Roman"/>
              </a:rPr>
              <a:t>  </a:t>
            </a:r>
          </a:p>
          <a:p>
            <a:pPr marL="0" marR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4000" b="1" dirty="0">
              <a:latin typeface="Comic Sans MS"/>
              <a:ea typeface="Times New Roman"/>
              <a:cs typeface="Times New Roman"/>
            </a:endParaRPr>
          </a:p>
          <a:p>
            <a:pPr marL="0" marR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4000" b="1" dirty="0" smtClean="0">
                <a:latin typeface="Comic Sans MS"/>
                <a:ea typeface="Times New Roman"/>
                <a:cs typeface="Times New Roman"/>
              </a:rPr>
              <a:t>C</a:t>
            </a:r>
            <a:r>
              <a:rPr lang="en-US" dirty="0" smtClean="0">
                <a:latin typeface="Comic Sans MS"/>
                <a:ea typeface="Times New Roman"/>
                <a:cs typeface="Times New Roman"/>
              </a:rPr>
              <a:t>osine</a:t>
            </a:r>
            <a:r>
              <a:rPr lang="en-US" sz="3200" dirty="0" smtClean="0">
                <a:latin typeface="Comic Sans MS"/>
                <a:ea typeface="Times New Roman"/>
                <a:cs typeface="Times New Roman"/>
              </a:rPr>
              <a:t>:</a:t>
            </a:r>
            <a:r>
              <a:rPr lang="en-US" sz="4000" b="1" dirty="0" smtClean="0">
                <a:latin typeface="Comic Sans MS"/>
                <a:ea typeface="Times New Roman"/>
                <a:cs typeface="Times New Roman"/>
              </a:rPr>
              <a:t>A</a:t>
            </a:r>
            <a:r>
              <a:rPr lang="en-US" dirty="0" smtClean="0">
                <a:latin typeface="Comic Sans MS"/>
                <a:ea typeface="Times New Roman"/>
                <a:cs typeface="Times New Roman"/>
              </a:rPr>
              <a:t>djacent</a:t>
            </a:r>
            <a:r>
              <a:rPr lang="en-US" sz="3200" dirty="0" smtClean="0">
                <a:latin typeface="Comic Sans MS"/>
                <a:ea typeface="Times New Roman"/>
                <a:cs typeface="Times New Roman"/>
              </a:rPr>
              <a:t>:</a:t>
            </a:r>
            <a:r>
              <a:rPr lang="en-US" sz="4000" b="1" dirty="0" smtClean="0">
                <a:latin typeface="Comic Sans MS"/>
                <a:ea typeface="Times New Roman"/>
                <a:cs typeface="Times New Roman"/>
              </a:rPr>
              <a:t>H</a:t>
            </a:r>
            <a:r>
              <a:rPr lang="en-US" dirty="0" smtClean="0">
                <a:latin typeface="Comic Sans MS"/>
                <a:ea typeface="Times New Roman"/>
                <a:cs typeface="Times New Roman"/>
              </a:rPr>
              <a:t>ypotenuse   </a:t>
            </a:r>
          </a:p>
          <a:p>
            <a:pPr marL="0" marR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4000" b="1" dirty="0">
              <a:latin typeface="Comic Sans MS"/>
              <a:ea typeface="Times New Roman"/>
              <a:cs typeface="Times New Roman"/>
            </a:endParaRPr>
          </a:p>
          <a:p>
            <a:pPr marL="0" marR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4000" b="1" dirty="0" smtClean="0">
                <a:latin typeface="Comic Sans MS"/>
                <a:ea typeface="Times New Roman"/>
                <a:cs typeface="Times New Roman"/>
              </a:rPr>
              <a:t>T</a:t>
            </a:r>
            <a:r>
              <a:rPr lang="en-US" dirty="0" smtClean="0">
                <a:latin typeface="Comic Sans MS"/>
                <a:ea typeface="Times New Roman"/>
                <a:cs typeface="Times New Roman"/>
              </a:rPr>
              <a:t>angent</a:t>
            </a:r>
            <a:r>
              <a:rPr lang="en-US" sz="3200" dirty="0" smtClean="0">
                <a:latin typeface="Comic Sans MS"/>
                <a:ea typeface="Times New Roman"/>
                <a:cs typeface="Times New Roman"/>
              </a:rPr>
              <a:t>:</a:t>
            </a:r>
            <a:r>
              <a:rPr lang="en-US" sz="4000" b="1" dirty="0" smtClean="0">
                <a:latin typeface="Comic Sans MS"/>
                <a:ea typeface="Times New Roman"/>
                <a:cs typeface="Times New Roman"/>
              </a:rPr>
              <a:t>O</a:t>
            </a:r>
            <a:r>
              <a:rPr lang="en-US" dirty="0" smtClean="0">
                <a:latin typeface="Comic Sans MS"/>
                <a:ea typeface="Times New Roman"/>
                <a:cs typeface="Times New Roman"/>
              </a:rPr>
              <a:t>pposite</a:t>
            </a:r>
            <a:r>
              <a:rPr lang="en-US" sz="3200" dirty="0" smtClean="0">
                <a:latin typeface="Comic Sans MS"/>
                <a:ea typeface="Times New Roman"/>
                <a:cs typeface="Times New Roman"/>
              </a:rPr>
              <a:t>:</a:t>
            </a:r>
            <a:r>
              <a:rPr lang="en-US" sz="4000" b="1" dirty="0" smtClean="0">
                <a:latin typeface="Comic Sans MS"/>
                <a:ea typeface="Times New Roman"/>
                <a:cs typeface="Times New Roman"/>
              </a:rPr>
              <a:t>A</a:t>
            </a:r>
            <a:r>
              <a:rPr lang="en-US" dirty="0" smtClean="0">
                <a:latin typeface="Comic Sans MS"/>
                <a:ea typeface="Times New Roman"/>
                <a:cs typeface="Times New Roman"/>
              </a:rPr>
              <a:t>djacent</a:t>
            </a:r>
            <a:endParaRPr lang="en-US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" y="22860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" y="3962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1818" y="5638800"/>
            <a:ext cx="121458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47800" y="22860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43200" y="2209800"/>
            <a:ext cx="304800" cy="475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76400" y="39624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5638800"/>
            <a:ext cx="369454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43200" y="3886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19400" y="5568373"/>
            <a:ext cx="685800" cy="527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2685474"/>
            <a:ext cx="11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SOH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1623291" y="4348019"/>
            <a:ext cx="11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CAH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1752600" y="5921514"/>
            <a:ext cx="11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54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760125" cy="4953000"/>
          </a:xfrm>
        </p:spPr>
        <p:txBody>
          <a:bodyPr>
            <a:normAutofit/>
          </a:bodyPr>
          <a:lstStyle/>
          <a:p>
            <a:pPr marL="0" marR="0"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>
                <a:latin typeface="Comic Sans MS"/>
                <a:ea typeface="Times New Roman"/>
              </a:rPr>
              <a:t>All together, we have…</a:t>
            </a:r>
          </a:p>
          <a:p>
            <a:pPr marL="0" marR="0">
              <a:spcBef>
                <a:spcPts val="600"/>
              </a:spcBef>
              <a:spcAft>
                <a:spcPts val="1200"/>
              </a:spcAft>
            </a:pPr>
            <a:endParaRPr lang="en-US" sz="2800" dirty="0">
              <a:latin typeface="Comic Sans MS"/>
              <a:ea typeface="Times New Roman"/>
            </a:endParaRPr>
          </a:p>
          <a:p>
            <a:pPr marL="0" marR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800" dirty="0">
              <a:latin typeface="Times New Roman"/>
              <a:ea typeface="Times New Roman"/>
            </a:endParaRP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3001089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S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360055" y="3010019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O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3001089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H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97305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2655" y="3001089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001089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4537364" y="3001089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H</a:t>
            </a:r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924889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3001089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</a:t>
            </a:r>
            <a:endParaRPr lang="en-US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3001089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O</a:t>
            </a:r>
            <a:endParaRPr lang="en-US" sz="9600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3001089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9900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686799" cy="491033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Trig Ratios can also be used to find the values of specific angles.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For example, you can write           to represent the tangent of any angle of degree measure 10.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You can find these values by using either a calculator, or a table of values.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(i.e. there is a table of trig values on page 311 of your textbook).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sz="4400" dirty="0" smtClean="0"/>
              <a:t>Trig With Angles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47309" y="2438400"/>
                <a:ext cx="114761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𝐭𝐚𝐧</m:t>
                        </m:r>
                      </m:fName>
                      <m:e>
                        <m:r>
                          <a:rPr lang="en-US" sz="2400" b="1" i="1" smtClean="0">
                            <a:latin typeface="Cambria Math"/>
                          </a:rPr>
                          <m:t>𝟏𝟎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09" y="2438400"/>
                <a:ext cx="1147618" cy="738664"/>
              </a:xfrm>
              <a:prstGeom prst="rect">
                <a:avLst/>
              </a:prstGeom>
              <a:blipFill rotWithShape="1">
                <a:blip r:embed="rId2"/>
                <a:stretch>
                  <a:fillRect r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7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" y="0"/>
            <a:ext cx="9072418" cy="688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2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686799" cy="4910330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Examples:</a:t>
                </a:r>
              </a:p>
              <a:p>
                <a:pPr marL="45720" indent="0">
                  <a:spcAft>
                    <a:spcPts val="1200"/>
                  </a:spcAft>
                  <a:buNone/>
                </a:pPr>
                <a:r>
                  <a:rPr lang="en-US" sz="2800" dirty="0" smtClean="0"/>
                  <a:t>1.)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pc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spc="0">
                            <a:solidFill>
                              <a:prstClr val="black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800" i="1" spc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  <m:r>
                          <a:rPr lang="en-US" sz="2800" i="1" spc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  <m:r>
                      <a:rPr lang="en-US" sz="2800" i="1" spc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800" dirty="0" smtClean="0"/>
                  <a:t>			5.)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45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endParaRPr lang="en-US" sz="2800" dirty="0" smtClean="0"/>
              </a:p>
              <a:p>
                <a:pPr marL="45720" indent="0">
                  <a:spcAft>
                    <a:spcPts val="1200"/>
                  </a:spcAft>
                  <a:buNone/>
                </a:pPr>
                <a:endParaRPr lang="en-US" sz="2800" dirty="0"/>
              </a:p>
              <a:p>
                <a:pPr marL="45720" indent="0">
                  <a:spcAft>
                    <a:spcPts val="1200"/>
                  </a:spcAft>
                  <a:buNone/>
                </a:pPr>
                <a:r>
                  <a:rPr lang="en-US" sz="2800" dirty="0" smtClean="0"/>
                  <a:t>2.)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pc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spc="0">
                            <a:solidFill>
                              <a:prstClr val="black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800" i="1" spc="0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  <m:r>
                          <a:rPr lang="en-US" sz="2800" i="1" spc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  <m:r>
                      <a:rPr lang="en-US" sz="2800" i="1" spc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800" dirty="0" smtClean="0"/>
                  <a:t>			6.)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30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endParaRPr lang="en-US" sz="2800" dirty="0" smtClean="0"/>
              </a:p>
              <a:p>
                <a:pPr marL="45720" indent="0">
                  <a:spcAft>
                    <a:spcPts val="1200"/>
                  </a:spcAft>
                  <a:buNone/>
                </a:pPr>
                <a:endParaRPr lang="en-US" sz="2800" dirty="0"/>
              </a:p>
              <a:p>
                <a:pPr marL="45720" indent="0">
                  <a:spcAft>
                    <a:spcPts val="1200"/>
                  </a:spcAft>
                  <a:buNone/>
                </a:pPr>
                <a:r>
                  <a:rPr lang="en-US" sz="2800" dirty="0" smtClean="0"/>
                  <a:t>3.)</a:t>
                </a:r>
                <a:r>
                  <a:rPr lang="en-US" sz="2800" spc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pc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spc="0">
                            <a:solidFill>
                              <a:prstClr val="black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800" i="1" spc="0">
                            <a:solidFill>
                              <a:prstClr val="black"/>
                            </a:solidFill>
                            <a:latin typeface="Cambria Math"/>
                          </a:rPr>
                          <m:t>44</m:t>
                        </m:r>
                        <m:r>
                          <a:rPr lang="en-US" sz="2800" i="1" spc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  <m:r>
                      <a:rPr lang="en-US" sz="2800" i="1" spc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800" dirty="0" smtClean="0"/>
                  <a:t>			</a:t>
                </a:r>
              </a:p>
              <a:p>
                <a:pPr marL="45720" indent="0">
                  <a:spcAft>
                    <a:spcPts val="1200"/>
                  </a:spcAft>
                  <a:buNone/>
                </a:pPr>
                <a:endParaRPr lang="en-US" sz="2800" dirty="0"/>
              </a:p>
              <a:p>
                <a:pPr marL="45720" indent="0">
                  <a:spcAft>
                    <a:spcPts val="1200"/>
                  </a:spcAft>
                  <a:buNone/>
                </a:pPr>
                <a:r>
                  <a:rPr lang="en-US" sz="2800" dirty="0" smtClean="0"/>
                  <a:t>4.)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pc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pc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800" b="0" i="1" spc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  <m:r>
                          <a:rPr lang="en-US" sz="2800" i="1" spc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  <m:r>
                      <a:rPr lang="en-US" sz="2800" i="1" spc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686799" cy="4910330"/>
              </a:xfrm>
              <a:blipFill rotWithShape="1">
                <a:blip r:embed="rId2"/>
                <a:stretch>
                  <a:fillRect l="-913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sz="4400" dirty="0" smtClean="0"/>
              <a:t>Trig With Angles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62200" y="2219980"/>
                <a:ext cx="1409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𝟏𝟕𝟔𝟑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219980"/>
                <a:ext cx="14097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62200" y="3505200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𝟒𝟐𝟐𝟔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505200"/>
                <a:ext cx="1295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57400" y="473458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𝟕𝟏𝟗𝟑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734580"/>
                <a:ext cx="19812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7400" y="595378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𝟕𝟑𝟐𝟏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953780"/>
                <a:ext cx="19812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34200" y="2255560"/>
                <a:ext cx="1409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𝟕𝟎𝟕𝟏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255560"/>
                <a:ext cx="14097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10400" y="3505200"/>
                <a:ext cx="1409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𝟖𝟔𝟔𝟎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505200"/>
                <a:ext cx="140970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7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6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26421"/>
            <a:ext cx="8686799" cy="491033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Using the trig values of specific angles is helpful for finding missing sides of a triangle.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Example: Find the value of 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sz="4400" dirty="0" smtClean="0"/>
              <a:t>Trig With Angles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4800" y="3224630"/>
                <a:ext cx="4953000" cy="2312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Solution: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56°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=32∗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56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=32 ∗1.4826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=47.4432</m:t>
                    </m:r>
                  </m:oMath>
                </a14:m>
                <a:r>
                  <a:rPr lang="en-US" sz="2000" dirty="0" smtClean="0"/>
                  <a:t> 	or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≈47.4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24630"/>
                <a:ext cx="4953000" cy="2312236"/>
              </a:xfrm>
              <a:prstGeom prst="rect">
                <a:avLst/>
              </a:prstGeom>
              <a:blipFill rotWithShape="1">
                <a:blip r:embed="rId2"/>
                <a:stretch>
                  <a:fillRect l="-1230" t="-1319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589893" y="3207971"/>
            <a:ext cx="1904824" cy="2581289"/>
            <a:chOff x="6396185" y="2811425"/>
            <a:chExt cx="1726981" cy="2581289"/>
          </a:xfrm>
        </p:grpSpPr>
        <p:grpSp>
          <p:nvGrpSpPr>
            <p:cNvPr id="9" name="Group 8"/>
            <p:cNvGrpSpPr/>
            <p:nvPr/>
          </p:nvGrpSpPr>
          <p:grpSpPr>
            <a:xfrm>
              <a:off x="6396185" y="2811425"/>
              <a:ext cx="1726981" cy="2581289"/>
              <a:chOff x="6263813" y="3276600"/>
              <a:chExt cx="1275365" cy="232561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734462" y="5269468"/>
                <a:ext cx="427760" cy="332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32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263813" y="4167787"/>
                <a:ext cx="281238" cy="332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7" name="Right Triangle 16"/>
              <p:cNvSpPr/>
              <p:nvPr/>
            </p:nvSpPr>
            <p:spPr>
              <a:xfrm>
                <a:off x="6442938" y="3276600"/>
                <a:ext cx="1096240" cy="2057400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442938" y="5105400"/>
                <a:ext cx="23322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676160" y="5105400"/>
                <a:ext cx="0" cy="2286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95474" y="4741113"/>
                  <a:ext cx="579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56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474" y="4741113"/>
                  <a:ext cx="57923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Straight Arrow Connector 4"/>
          <p:cNvCxnSpPr/>
          <p:nvPr/>
        </p:nvCxnSpPr>
        <p:spPr>
          <a:xfrm flipH="1">
            <a:off x="3733800" y="4181586"/>
            <a:ext cx="838200" cy="5428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45299" y="3012035"/>
                <a:ext cx="202500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You get this decimal by either checking the table, or just plugging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400" b="1" i="0" smtClean="0">
                            <a:latin typeface="Cambria Math"/>
                          </a:rPr>
                          <m:t>𝐭𝐚𝐧</m:t>
                        </m:r>
                      </m:fName>
                      <m:e>
                        <m:r>
                          <a:rPr lang="en-US" sz="1400" b="1" i="1" smtClean="0">
                            <a:latin typeface="Cambria Math"/>
                          </a:rPr>
                          <m:t>𝟓𝟔</m:t>
                        </m:r>
                        <m:r>
                          <a:rPr lang="en-US" sz="1400" b="1" i="1" smtClean="0"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sz="1400" b="1" dirty="0" smtClean="0"/>
                  <a:t> </a:t>
                </a:r>
                <a:r>
                  <a:rPr lang="en-US" sz="1400" dirty="0" smtClean="0"/>
                  <a:t>into your calculator.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99" y="3012035"/>
                <a:ext cx="2025002" cy="1169551"/>
              </a:xfrm>
              <a:prstGeom prst="rect">
                <a:avLst/>
              </a:prstGeom>
              <a:blipFill rotWithShape="1">
                <a:blip r:embed="rId4"/>
                <a:stretch>
                  <a:fillRect l="-601" t="-1042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67400" y="3968452"/>
                <a:ext cx="914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Side opposite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56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968452"/>
                <a:ext cx="914400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653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7918" y="5715000"/>
                <a:ext cx="1371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Side adjacent to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56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918" y="5715000"/>
                <a:ext cx="137160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333" t="-2353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79917" y="3935522"/>
                <a:ext cx="1055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Marked angle: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56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917" y="3935522"/>
                <a:ext cx="1055255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156" t="-2353" b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8217626" y="4458742"/>
            <a:ext cx="89919" cy="462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0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686799" cy="491033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Now you try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Example: Find the values of x and 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sz="4400" dirty="0" smtClean="0"/>
              <a:t>Trig With Angles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3400" y="3324332"/>
                <a:ext cx="4572000" cy="2543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Solution (For x):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67°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=120∗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67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=120 ∗0.9205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=110.46</m:t>
                    </m:r>
                  </m:oMath>
                </a14:m>
                <a:r>
                  <a:rPr lang="en-US" sz="2000" dirty="0" smtClean="0"/>
                  <a:t> 	or	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≈110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24332"/>
                <a:ext cx="4572000" cy="2543068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196" b="-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135164" y="3191985"/>
            <a:ext cx="1904824" cy="2581289"/>
            <a:chOff x="6396185" y="2811425"/>
            <a:chExt cx="1726981" cy="2581289"/>
          </a:xfrm>
        </p:grpSpPr>
        <p:grpSp>
          <p:nvGrpSpPr>
            <p:cNvPr id="9" name="Group 8"/>
            <p:cNvGrpSpPr/>
            <p:nvPr/>
          </p:nvGrpSpPr>
          <p:grpSpPr>
            <a:xfrm>
              <a:off x="6396185" y="2811425"/>
              <a:ext cx="1726981" cy="2581289"/>
              <a:chOff x="6263813" y="3276600"/>
              <a:chExt cx="1275365" cy="232561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734462" y="5269468"/>
                <a:ext cx="427760" cy="332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263813" y="4167787"/>
                <a:ext cx="281238" cy="332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7" name="Right Triangle 16"/>
              <p:cNvSpPr/>
              <p:nvPr/>
            </p:nvSpPr>
            <p:spPr>
              <a:xfrm>
                <a:off x="6442938" y="3276600"/>
                <a:ext cx="1096240" cy="2057400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442938" y="5105400"/>
                <a:ext cx="23322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676160" y="5105400"/>
                <a:ext cx="0" cy="2286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95474" y="4741113"/>
                  <a:ext cx="579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67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474" y="4741113"/>
                  <a:ext cx="57923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7093460" y="3977859"/>
            <a:ext cx="75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8172" y="4343400"/>
                <a:ext cx="1055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Marked angle: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67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172" y="4343400"/>
                <a:ext cx="10552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34" t="-2353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7848601" y="4890305"/>
            <a:ext cx="457199" cy="231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10400" y="3730823"/>
            <a:ext cx="121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Hypotenuse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88297" y="3730823"/>
                <a:ext cx="914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Side opposite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67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97" y="3730823"/>
                <a:ext cx="914400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1333" t="-1653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10400" y="5588608"/>
                <a:ext cx="1371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Side adjacent to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67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588608"/>
                <a:ext cx="137160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889" t="-232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6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686799" cy="491033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Now you try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Example: Find the values of x and 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sz="4400" dirty="0" smtClean="0"/>
              <a:t>Trig With Angles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8200" y="3209693"/>
                <a:ext cx="3962400" cy="2542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Solution (For y):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67°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=120∗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67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=120 ∗0.3907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=46.884</m:t>
                    </m:r>
                  </m:oMath>
                </a14:m>
                <a:r>
                  <a:rPr lang="en-US" sz="2000" dirty="0" smtClean="0"/>
                  <a:t> 	or	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≈47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9693"/>
                <a:ext cx="3962400" cy="2542940"/>
              </a:xfrm>
              <a:prstGeom prst="rect">
                <a:avLst/>
              </a:prstGeom>
              <a:blipFill rotWithShape="1">
                <a:blip r:embed="rId2"/>
                <a:stretch>
                  <a:fillRect l="-1692" t="-1199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135164" y="3191985"/>
            <a:ext cx="1904824" cy="2581289"/>
            <a:chOff x="6396185" y="2811425"/>
            <a:chExt cx="1726981" cy="2581289"/>
          </a:xfrm>
        </p:grpSpPr>
        <p:grpSp>
          <p:nvGrpSpPr>
            <p:cNvPr id="9" name="Group 8"/>
            <p:cNvGrpSpPr/>
            <p:nvPr/>
          </p:nvGrpSpPr>
          <p:grpSpPr>
            <a:xfrm>
              <a:off x="6396185" y="2811425"/>
              <a:ext cx="1726981" cy="2581289"/>
              <a:chOff x="6263813" y="3276600"/>
              <a:chExt cx="1275365" cy="232561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734462" y="5269468"/>
                <a:ext cx="427760" cy="332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263813" y="4167787"/>
                <a:ext cx="281238" cy="332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7" name="Right Triangle 16"/>
              <p:cNvSpPr/>
              <p:nvPr/>
            </p:nvSpPr>
            <p:spPr>
              <a:xfrm>
                <a:off x="6442938" y="3276600"/>
                <a:ext cx="1096240" cy="2057400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442938" y="5105400"/>
                <a:ext cx="23322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676160" y="5105400"/>
                <a:ext cx="0" cy="2286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95474" y="4741113"/>
                  <a:ext cx="579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67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474" y="4741113"/>
                  <a:ext cx="57923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7093460" y="3977859"/>
            <a:ext cx="75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78172" y="4343400"/>
                <a:ext cx="1055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Marked angle: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67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172" y="4343400"/>
                <a:ext cx="10552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34" t="-2353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7848601" y="4890305"/>
            <a:ext cx="457199" cy="231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10400" y="3730823"/>
            <a:ext cx="121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Hypotenuse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88297" y="3730823"/>
                <a:ext cx="914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Side opposite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67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97" y="3730823"/>
                <a:ext cx="914400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1333" t="-1653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10400" y="5588608"/>
                <a:ext cx="1371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Side adjacent to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67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588608"/>
                <a:ext cx="137160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889" t="-232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19070"/>
            <a:ext cx="8686799" cy="4910330"/>
          </a:xfrm>
        </p:spPr>
        <p:txBody>
          <a:bodyPr/>
          <a:lstStyle/>
          <a:p>
            <a:r>
              <a:rPr lang="en-US" dirty="0" smtClean="0"/>
              <a:t>The word </a:t>
            </a:r>
            <a:r>
              <a:rPr lang="en-US" b="1" dirty="0" smtClean="0"/>
              <a:t>Trigonometry </a:t>
            </a:r>
            <a:r>
              <a:rPr lang="en-US" dirty="0" smtClean="0"/>
              <a:t>comes from the Greek words meaning “Triangle Measure.” </a:t>
            </a:r>
          </a:p>
          <a:p>
            <a:endParaRPr lang="en-US" dirty="0"/>
          </a:p>
          <a:p>
            <a:r>
              <a:rPr lang="en-US" dirty="0" smtClean="0"/>
              <a:t>This material can be applied to any kind of triangle…</a:t>
            </a:r>
          </a:p>
          <a:p>
            <a:endParaRPr lang="en-US" dirty="0"/>
          </a:p>
          <a:p>
            <a:r>
              <a:rPr lang="en-US" dirty="0" smtClean="0"/>
              <a:t>But we will only be using this for right triangles.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1" y="1719070"/>
                <a:ext cx="8560292" cy="4834129"/>
              </a:xfrm>
            </p:spPr>
            <p:txBody>
              <a:bodyPr/>
              <a:lstStyle/>
              <a:p>
                <a:r>
                  <a:rPr lang="en-US" dirty="0" smtClean="0"/>
                  <a:t>Find the measure of n to the nearest integer.</a:t>
                </a:r>
              </a:p>
              <a:p>
                <a:pPr marL="45720" indent="0">
                  <a:buNone/>
                </a:pPr>
                <a:r>
                  <a:rPr lang="en-US" dirty="0" smtClean="0"/>
                  <a:t>Solution:</a:t>
                </a:r>
                <a:endParaRPr lang="en-US" b="0" i="1" dirty="0" smtClean="0">
                  <a:latin typeface="Cambria Math"/>
                </a:endParaRPr>
              </a:p>
              <a:p>
                <a:pPr marL="4572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=0.5500</m:t>
                      </m:r>
                    </m:oMath>
                  </m:oMathPara>
                </a14:m>
                <a:endParaRPr lang="en-US" dirty="0" smtClean="0"/>
              </a:p>
              <a:p>
                <a:pPr marL="45720" indent="0">
                  <a:spcAft>
                    <a:spcPts val="1200"/>
                  </a:spcAft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719070"/>
                <a:ext cx="8560292" cy="4834129"/>
              </a:xfrm>
              <a:blipFill rotWithShape="1">
                <a:blip r:embed="rId2"/>
                <a:stretch>
                  <a:fillRect l="-214"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Don’t Give you the Angle?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876800" y="2678545"/>
            <a:ext cx="3581400" cy="2459182"/>
            <a:chOff x="4876800" y="2678545"/>
            <a:chExt cx="3581400" cy="2459182"/>
          </a:xfrm>
        </p:grpSpPr>
        <p:grpSp>
          <p:nvGrpSpPr>
            <p:cNvPr id="13" name="Group 12"/>
            <p:cNvGrpSpPr/>
            <p:nvPr/>
          </p:nvGrpSpPr>
          <p:grpSpPr>
            <a:xfrm>
              <a:off x="4876800" y="2678545"/>
              <a:ext cx="3048000" cy="2438400"/>
              <a:chOff x="3962400" y="2667000"/>
              <a:chExt cx="3048000" cy="2438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010400" y="2667000"/>
                <a:ext cx="0" cy="2438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3962400" y="5105400"/>
                <a:ext cx="304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3962400" y="2667000"/>
                <a:ext cx="3048000" cy="2438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029200" y="4768395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4768395"/>
                  <a:ext cx="6096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7620000" y="4768395"/>
              <a:ext cx="304800" cy="369332"/>
              <a:chOff x="6705600" y="4756850"/>
              <a:chExt cx="304800" cy="36933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6705600" y="4756850"/>
                <a:ext cx="304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705600" y="4756850"/>
                <a:ext cx="0" cy="3693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6096000" y="352841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40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48600" y="366477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315690" y="4243932"/>
                <a:ext cx="1055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Marked angle: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𝑛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690" y="4243932"/>
                <a:ext cx="10552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34" t="-232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606473" y="3220636"/>
            <a:ext cx="121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Hypotenuse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130309" y="3101538"/>
                <a:ext cx="914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Side opposite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309" y="3101538"/>
                <a:ext cx="914400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653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4558722" y="4775801"/>
            <a:ext cx="546678" cy="886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53291" y="3528413"/>
                <a:ext cx="393469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From here, you have a choice:</a:t>
                </a:r>
              </a:p>
              <a:p>
                <a:r>
                  <a:rPr lang="en-US" sz="1600" dirty="0" smtClean="0"/>
                  <a:t>Either look for 0.5500 (or the closest value to it) on the table…</a:t>
                </a:r>
              </a:p>
              <a:p>
                <a:r>
                  <a:rPr lang="en-US" sz="1600" dirty="0" smtClean="0"/>
                  <a:t>Or let your calculator do it the following way:</a:t>
                </a:r>
              </a:p>
              <a:p>
                <a:r>
                  <a:rPr lang="en-US" sz="1600" dirty="0" smtClean="0"/>
                  <a:t>1.) Go to the button that reads “2nd”</a:t>
                </a:r>
              </a:p>
              <a:p>
                <a:r>
                  <a:rPr lang="en-US" sz="1600" dirty="0" smtClean="0"/>
                  <a:t>2.) Hit the “sin” button. If it went well, then 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160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1600" b="0" i="1" smtClean="0">
                            <a:latin typeface="Cambria Math"/>
                          </a:rPr>
                          <m:t>( </m:t>
                        </m:r>
                      </m:e>
                    </m:func>
                  </m:oMath>
                </a14:m>
                <a:r>
                  <a:rPr lang="en-US" sz="1600" dirty="0" smtClean="0"/>
                  <a:t>” should appear on the screen.</a:t>
                </a:r>
              </a:p>
              <a:p>
                <a:r>
                  <a:rPr lang="en-US" sz="1600" dirty="0" smtClean="0"/>
                  <a:t>3.) Put the decimal value (0.5500) in the and press “enter”</a:t>
                </a:r>
              </a:p>
              <a:p>
                <a:r>
                  <a:rPr lang="en-US" sz="1600" dirty="0" smtClean="0"/>
                  <a:t>4.) Round your answer to the nearest integer, and there you go.</a:t>
                </a:r>
                <a:endParaRPr lang="en-US" sz="16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3528413"/>
                <a:ext cx="3934690" cy="3046988"/>
              </a:xfrm>
              <a:prstGeom prst="rect">
                <a:avLst/>
              </a:prstGeom>
              <a:blipFill rotWithShape="1">
                <a:blip r:embed="rId6"/>
                <a:stretch>
                  <a:fillRect l="-930" t="-600" r="-93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1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0"/>
                <a:ext cx="8407893" cy="4834129"/>
              </a:xfrm>
            </p:spPr>
            <p:txBody>
              <a:bodyPr/>
              <a:lstStyle/>
              <a:p>
                <a:pPr>
                  <a:spcAft>
                    <a:spcPts val="2400"/>
                  </a:spcAft>
                </a:pPr>
                <a:r>
                  <a:rPr lang="en-US" dirty="0" smtClean="0">
                    <a:latin typeface="Cambria Math"/>
                  </a:rPr>
                  <a:t>If all went well, you should have </a:t>
                </a:r>
              </a:p>
              <a:p>
                <a:pPr>
                  <a:spcAft>
                    <a:spcPts val="2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(0.5500)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=33.3670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𝟑𝟑</m:t>
                    </m:r>
                  </m:oMath>
                </a14:m>
                <a:endParaRPr lang="en-US" b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0"/>
                <a:ext cx="8407893" cy="4834129"/>
              </a:xfrm>
              <a:blipFill rotWithShape="1">
                <a:blip r:embed="rId2"/>
                <a:stretch>
                  <a:fillRect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Don’t Give you the Angle?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30255" y="3024732"/>
            <a:ext cx="3048000" cy="2438400"/>
            <a:chOff x="3962400" y="2667000"/>
            <a:chExt cx="3048000" cy="2438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010400" y="2667000"/>
              <a:ext cx="0" cy="2438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962400" y="5105400"/>
              <a:ext cx="304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962400" y="2667000"/>
              <a:ext cx="3048000" cy="2438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382655" y="5114582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655" y="5114582"/>
                <a:ext cx="6096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973455" y="5114582"/>
            <a:ext cx="304800" cy="369332"/>
            <a:chOff x="6705600" y="4756850"/>
            <a:chExt cx="304800" cy="36933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6705600" y="475685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05600" y="4756850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449455" y="387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2055" y="401095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22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669145" y="4590119"/>
                <a:ext cx="1055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Marked angle: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𝑛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45" y="4590119"/>
                <a:ext cx="10552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34" t="-232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959928" y="3566823"/>
            <a:ext cx="121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Hypotenuse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483764" y="3447725"/>
                <a:ext cx="914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Side opposite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764" y="3447725"/>
                <a:ext cx="914400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653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3912177" y="5121988"/>
            <a:ext cx="546678" cy="886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5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0"/>
                <a:ext cx="8407893" cy="4834129"/>
              </a:xfrm>
            </p:spPr>
            <p:txBody>
              <a:bodyPr/>
              <a:lstStyle/>
              <a:p>
                <a:pPr>
                  <a:spcAft>
                    <a:spcPts val="2400"/>
                  </a:spcAft>
                </a:pPr>
                <a:r>
                  <a:rPr lang="en-US" dirty="0" smtClean="0"/>
                  <a:t>This same process can be applied when solving for angles using Cosine and Tangent. </a:t>
                </a:r>
                <a:endParaRPr lang="en-US" dirty="0"/>
              </a:p>
              <a:p>
                <a:pPr>
                  <a:spcAft>
                    <a:spcPts val="2400"/>
                  </a:spcAft>
                </a:pPr>
                <a:r>
                  <a:rPr lang="en-US" dirty="0" smtClean="0"/>
                  <a:t>Give it a try with these examples: Find the value of x.</a:t>
                </a:r>
              </a:p>
              <a:p>
                <a:pPr>
                  <a:spcAft>
                    <a:spcPts val="2400"/>
                  </a:spcAft>
                </a:pPr>
                <a:r>
                  <a:rPr lang="en-US" dirty="0" smtClean="0"/>
                  <a:t>1.)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=0.6678</m:t>
                    </m:r>
                  </m:oMath>
                </a14:m>
                <a:endParaRPr lang="en-US" dirty="0" smtClean="0"/>
              </a:p>
              <a:p>
                <a:pPr marL="4572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𝟔𝟔𝟕𝟖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𝟏𝟎𝟐𝟓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𝟒𝟖</m:t>
                      </m:r>
                    </m:oMath>
                  </m:oMathPara>
                </a14:m>
                <a:endParaRPr lang="en-US" b="1" dirty="0"/>
              </a:p>
              <a:p>
                <a:pPr>
                  <a:spcAft>
                    <a:spcPts val="2400"/>
                  </a:spcAft>
                </a:pPr>
                <a:r>
                  <a:rPr lang="en-US" dirty="0" smtClean="0"/>
                  <a:t>2.)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=0.3246</m:t>
                    </m:r>
                  </m:oMath>
                </a14:m>
                <a:endParaRPr lang="en-US" dirty="0" smtClean="0"/>
              </a:p>
              <a:p>
                <a:pPr marL="4572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𝟑𝟐𝟒𝟔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𝟗𝟖𝟑𝟒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0"/>
                <a:ext cx="8407893" cy="4834129"/>
              </a:xfrm>
              <a:blipFill rotWithShape="1">
                <a:blip r:embed="rId2"/>
                <a:stretch>
                  <a:fillRect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Angles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4257657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When you have to divide to get the decimal, it is best to round to 4 decimal places.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the value of x using trig ratios.</a:t>
            </a:r>
          </a:p>
          <a:p>
            <a:pPr marL="45720" indent="0">
              <a:buNone/>
            </a:pPr>
            <a:r>
              <a:rPr lang="en-US" dirty="0" smtClean="0"/>
              <a:t>1.)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209800"/>
            <a:ext cx="3019733" cy="2971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953000" y="2475346"/>
                <a:ext cx="3581400" cy="2753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Solution:</a:t>
                </a: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43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=22×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43°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≈15.004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475346"/>
                <a:ext cx="3581400" cy="2753767"/>
              </a:xfrm>
              <a:prstGeom prst="rect">
                <a:avLst/>
              </a:prstGeom>
              <a:blipFill rotWithShape="1">
                <a:blip r:embed="rId3"/>
                <a:stretch>
                  <a:fillRect l="-2726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7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the value of x using trig ratios.</a:t>
            </a:r>
          </a:p>
          <a:p>
            <a:pPr marL="45720" indent="0">
              <a:buNone/>
            </a:pPr>
            <a:r>
              <a:rPr lang="en-US" dirty="0" smtClean="0"/>
              <a:t>2.)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176982" y="2456873"/>
                <a:ext cx="3581400" cy="321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Solution:</a:t>
                </a: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63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23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63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≈50.6619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82" y="2456873"/>
                <a:ext cx="3581400" cy="3219086"/>
              </a:xfrm>
              <a:prstGeom prst="rect">
                <a:avLst/>
              </a:prstGeom>
              <a:blipFill rotWithShape="1">
                <a:blip r:embed="rId2"/>
                <a:stretch>
                  <a:fillRect l="-2551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02165"/>
            <a:ext cx="287572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4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the value of x using trig ratios.</a:t>
            </a:r>
          </a:p>
          <a:p>
            <a:pPr marL="45720" indent="0">
              <a:buNone/>
            </a:pPr>
            <a:r>
              <a:rPr lang="en-US" dirty="0"/>
              <a:t>3</a:t>
            </a:r>
            <a:r>
              <a:rPr lang="en-US" dirty="0" smtClean="0"/>
              <a:t>.)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176982" y="2456873"/>
                <a:ext cx="3581400" cy="321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Solution:</a:t>
                </a: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38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38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≈25.5988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82" y="2456873"/>
                <a:ext cx="3581400" cy="3219086"/>
              </a:xfrm>
              <a:prstGeom prst="rect">
                <a:avLst/>
              </a:prstGeom>
              <a:blipFill rotWithShape="1">
                <a:blip r:embed="rId2"/>
                <a:stretch>
                  <a:fillRect l="-2551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2819400" cy="22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the value of x using trig ratios.</a:t>
            </a:r>
          </a:p>
          <a:p>
            <a:pPr marL="45720" indent="0">
              <a:buNone/>
            </a:pPr>
            <a:r>
              <a:rPr lang="en-US" dirty="0" smtClean="0"/>
              <a:t>4.)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*Just pretend “?” is x.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95800" y="2456873"/>
                <a:ext cx="4419600" cy="287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Solution:</a:t>
                </a: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(0.4)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=21.8014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𝟐𝟐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456873"/>
                <a:ext cx="4419600" cy="2877198"/>
              </a:xfrm>
              <a:prstGeom prst="rect">
                <a:avLst/>
              </a:prstGeom>
              <a:blipFill rotWithShape="1">
                <a:blip r:embed="rId2"/>
                <a:stretch>
                  <a:fillRect l="-2207" t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9964"/>
            <a:ext cx="354134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6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686799" cy="4910330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From the same triangle, only one acute angle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) is marked.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The leg across from the angle is known as the </a:t>
                </a:r>
                <a:r>
                  <a:rPr lang="en-US" b="1" dirty="0" smtClean="0"/>
                  <a:t>Opposite Leg </a:t>
                </a:r>
                <a:r>
                  <a:rPr lang="en-US" dirty="0" smtClean="0"/>
                  <a:t>and the leg attached to the angle is known as the </a:t>
                </a:r>
                <a:r>
                  <a:rPr lang="en-US" b="1" dirty="0" smtClean="0"/>
                  <a:t>Adjacent Leg</a:t>
                </a:r>
                <a:r>
                  <a:rPr lang="en-US" dirty="0" smtClean="0"/>
                  <a:t>.</a:t>
                </a:r>
                <a:r>
                  <a:rPr lang="en-US" b="1" dirty="0" smtClean="0"/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The first of our </a:t>
                </a:r>
                <a:r>
                  <a:rPr lang="en-US" b="1" dirty="0" smtClean="0"/>
                  <a:t>3 ratios </a:t>
                </a:r>
                <a:r>
                  <a:rPr lang="en-US" dirty="0" smtClean="0"/>
                  <a:t>is known as the </a:t>
                </a:r>
                <a:r>
                  <a:rPr lang="en-US" b="1" i="1" dirty="0" smtClean="0"/>
                  <a:t>Tangent Ratio.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686799" cy="4910330"/>
              </a:xfrm>
              <a:blipFill rotWithShape="1">
                <a:blip r:embed="rId2"/>
                <a:stretch>
                  <a:fillRect t="-621" r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sz="4400" dirty="0" smtClean="0"/>
              <a:t>Tangent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370204" y="596232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Adjacent Leg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977" y="4574566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Opposite Leg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95158" y="4291581"/>
            <a:ext cx="151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Hypotenuse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41504" y="3894417"/>
            <a:ext cx="3569855" cy="2214296"/>
            <a:chOff x="5417127" y="3717636"/>
            <a:chExt cx="3569855" cy="2214296"/>
          </a:xfrm>
        </p:grpSpPr>
        <p:grpSp>
          <p:nvGrpSpPr>
            <p:cNvPr id="12" name="Group 11"/>
            <p:cNvGrpSpPr/>
            <p:nvPr/>
          </p:nvGrpSpPr>
          <p:grpSpPr>
            <a:xfrm>
              <a:off x="5417127" y="3717636"/>
              <a:ext cx="3124200" cy="2067912"/>
              <a:chOff x="5417127" y="3717636"/>
              <a:chExt cx="3124200" cy="2067912"/>
            </a:xfrm>
          </p:grpSpPr>
          <p:sp>
            <p:nvSpPr>
              <p:cNvPr id="4" name="Right Triangle 3"/>
              <p:cNvSpPr/>
              <p:nvPr/>
            </p:nvSpPr>
            <p:spPr>
              <a:xfrm>
                <a:off x="5417127" y="3717636"/>
                <a:ext cx="3124200" cy="2057400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417127" y="5410200"/>
                <a:ext cx="29787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715000" y="5410200"/>
                <a:ext cx="0" cy="3753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8529782" y="5562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4" name="Arc 13"/>
            <p:cNvSpPr/>
            <p:nvPr/>
          </p:nvSpPr>
          <p:spPr>
            <a:xfrm rot="14050669">
              <a:off x="7975341" y="5363925"/>
              <a:ext cx="381000" cy="5217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2527" y="3893598"/>
                <a:ext cx="4643582" cy="67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Tangent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𝑜𝑝𝑝𝑜𝑠𝑖𝑡𝑒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𝑎𝑑𝑗𝑎𝑐𝑒𝑛𝑡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𝑡𝑜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7" y="3893598"/>
                <a:ext cx="4643582" cy="671787"/>
              </a:xfrm>
              <a:prstGeom prst="rect">
                <a:avLst/>
              </a:prstGeom>
              <a:blipFill rotWithShape="1">
                <a:blip r:embed="rId3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4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686799" cy="491033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From the given triangle, find tan X and tan 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sz="4400" dirty="0" smtClean="0"/>
              <a:t>Tangent Examples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" y="2243238"/>
                <a:ext cx="4643582" cy="1619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Tangent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𝑜𝑝𝑝𝑜𝑠𝑖𝑡𝑒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𝑎𝑑𝑗𝑎𝑐𝑒𝑛𝑡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𝑡𝑜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43238"/>
                <a:ext cx="4643582" cy="1619289"/>
              </a:xfrm>
              <a:prstGeom prst="rect">
                <a:avLst/>
              </a:prstGeom>
              <a:blipFill rotWithShape="1">
                <a:blip r:embed="rId2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007164" y="2437909"/>
            <a:ext cx="2488851" cy="2918718"/>
            <a:chOff x="6167582" y="2514600"/>
            <a:chExt cx="2488851" cy="2918718"/>
          </a:xfrm>
        </p:grpSpPr>
        <p:grpSp>
          <p:nvGrpSpPr>
            <p:cNvPr id="20" name="Group 19"/>
            <p:cNvGrpSpPr/>
            <p:nvPr/>
          </p:nvGrpSpPr>
          <p:grpSpPr>
            <a:xfrm>
              <a:off x="6167582" y="2811425"/>
              <a:ext cx="1955584" cy="2621893"/>
              <a:chOff x="6094991" y="3276600"/>
              <a:chExt cx="1444187" cy="23622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734462" y="5269468"/>
                <a:ext cx="427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094991" y="4167787"/>
                <a:ext cx="656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59862" y="3810000"/>
                <a:ext cx="631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13</a:t>
                </a:r>
                <a:endParaRPr lang="en-US" dirty="0"/>
              </a:p>
            </p:txBody>
          </p:sp>
          <p:sp>
            <p:nvSpPr>
              <p:cNvPr id="8" name="Right Triangle 7"/>
              <p:cNvSpPr/>
              <p:nvPr/>
            </p:nvSpPr>
            <p:spPr>
              <a:xfrm>
                <a:off x="6442938" y="3276600"/>
                <a:ext cx="1096240" cy="2057400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442938" y="5105400"/>
                <a:ext cx="23322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676160" y="5105400"/>
                <a:ext cx="0" cy="2286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6322356" y="4959476"/>
              <a:ext cx="579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77200" y="4939174"/>
              <a:ext cx="579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31167" y="2514600"/>
              <a:ext cx="579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600" y="4382689"/>
                <a:ext cx="4643582" cy="162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Tangent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𝑜𝑝𝑝𝑜𝑠𝑖𝑡𝑒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𝑎𝑑𝑗𝑎𝑐𝑒𝑛𝑡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𝑡𝑜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82689"/>
                <a:ext cx="4643582" cy="1623586"/>
              </a:xfrm>
              <a:prstGeom prst="rect">
                <a:avLst/>
              </a:prstGeom>
              <a:blipFill rotWithShape="1">
                <a:blip r:embed="rId3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57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686799" cy="4910330"/>
              </a:xfrm>
            </p:spPr>
            <p:txBody>
              <a:bodyPr/>
              <a:lstStyle/>
              <a:p>
                <a:r>
                  <a:rPr lang="en-US" dirty="0" smtClean="0"/>
                  <a:t>From the same triangle, only one acute angle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) is marked. </a:t>
                </a:r>
              </a:p>
              <a:p>
                <a:r>
                  <a:rPr lang="en-US" dirty="0" smtClean="0"/>
                  <a:t>Our next two ratios involve one of the legs, as well as the hypotenuse.</a:t>
                </a:r>
              </a:p>
              <a:p>
                <a:r>
                  <a:rPr lang="en-US" dirty="0" smtClean="0"/>
                  <a:t>This next ratio is known as the </a:t>
                </a:r>
                <a:r>
                  <a:rPr lang="en-US" b="1" i="1" dirty="0" smtClean="0"/>
                  <a:t>Sine Ratio.</a:t>
                </a:r>
                <a:endParaRPr lang="en-US" dirty="0" smtClean="0"/>
              </a:p>
              <a:p>
                <a:pPr marL="4572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686799" cy="4910330"/>
              </a:xfrm>
              <a:blipFill rotWithShape="1">
                <a:blip r:embed="rId2"/>
                <a:stretch>
                  <a:fillRect t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sz="4400" dirty="0" smtClean="0"/>
              <a:t>Sine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370204" y="596232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Adjacent Leg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977" y="4574566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Opposite Leg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95158" y="4291581"/>
            <a:ext cx="151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Hypotenuse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41504" y="3894417"/>
            <a:ext cx="3569855" cy="2214296"/>
            <a:chOff x="5417127" y="3717636"/>
            <a:chExt cx="3569855" cy="2214296"/>
          </a:xfrm>
        </p:grpSpPr>
        <p:grpSp>
          <p:nvGrpSpPr>
            <p:cNvPr id="12" name="Group 11"/>
            <p:cNvGrpSpPr/>
            <p:nvPr/>
          </p:nvGrpSpPr>
          <p:grpSpPr>
            <a:xfrm>
              <a:off x="5417127" y="3717636"/>
              <a:ext cx="3124200" cy="2067912"/>
              <a:chOff x="5417127" y="3717636"/>
              <a:chExt cx="3124200" cy="2067912"/>
            </a:xfrm>
          </p:grpSpPr>
          <p:sp>
            <p:nvSpPr>
              <p:cNvPr id="4" name="Right Triangle 3"/>
              <p:cNvSpPr/>
              <p:nvPr/>
            </p:nvSpPr>
            <p:spPr>
              <a:xfrm>
                <a:off x="5417127" y="3717636"/>
                <a:ext cx="3124200" cy="2057400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417127" y="5410200"/>
                <a:ext cx="29787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715000" y="5410200"/>
                <a:ext cx="0" cy="3753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8529782" y="5562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4" name="Arc 13"/>
            <p:cNvSpPr/>
            <p:nvPr/>
          </p:nvSpPr>
          <p:spPr>
            <a:xfrm rot="14050669">
              <a:off x="7975341" y="5363925"/>
              <a:ext cx="381000" cy="5217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3804460"/>
                <a:ext cx="4643582" cy="670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𝑜𝑝𝑝𝑜𝑠𝑖𝑡𝑒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h𝑦𝑝𝑜𝑡𝑒𝑛𝑢𝑠𝑒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04460"/>
                <a:ext cx="4643582" cy="670889"/>
              </a:xfrm>
              <a:prstGeom prst="rect">
                <a:avLst/>
              </a:prstGeom>
              <a:blipFill rotWithShape="1">
                <a:blip r:embed="rId3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76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686799" cy="4910330"/>
          </a:xfrm>
        </p:spPr>
        <p:txBody>
          <a:bodyPr/>
          <a:lstStyle/>
          <a:p>
            <a:r>
              <a:rPr lang="en-US" dirty="0"/>
              <a:t>From the given triangle, find </a:t>
            </a:r>
            <a:r>
              <a:rPr lang="en-US" dirty="0" smtClean="0"/>
              <a:t>sin </a:t>
            </a:r>
            <a:r>
              <a:rPr lang="en-US" dirty="0"/>
              <a:t>X and </a:t>
            </a:r>
            <a:r>
              <a:rPr lang="en-US" dirty="0" smtClean="0"/>
              <a:t>sin </a:t>
            </a:r>
            <a:r>
              <a:rPr lang="en-US" dirty="0"/>
              <a:t>Y.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sz="4400" dirty="0" smtClean="0"/>
              <a:t>Sine Examples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2362200"/>
                <a:ext cx="4643582" cy="1848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𝑜𝑝𝑝𝑜𝑠𝑖𝑡𝑒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h𝑦𝑝𝑜𝑡𝑒𝑛𝑢𝑠𝑒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4643582" cy="1848135"/>
              </a:xfrm>
              <a:prstGeom prst="rect">
                <a:avLst/>
              </a:prstGeom>
              <a:blipFill rotWithShape="1">
                <a:blip r:embed="rId2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689759" y="2625593"/>
            <a:ext cx="3882159" cy="2791431"/>
            <a:chOff x="5029200" y="3330164"/>
            <a:chExt cx="3882159" cy="2791431"/>
          </a:xfrm>
        </p:grpSpPr>
        <p:sp>
          <p:nvSpPr>
            <p:cNvPr id="5" name="TextBox 4"/>
            <p:cNvSpPr txBox="1"/>
            <p:nvPr/>
          </p:nvSpPr>
          <p:spPr>
            <a:xfrm>
              <a:off x="6370204" y="575226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30354" y="4528385"/>
              <a:ext cx="379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77000" y="4191000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341504" y="3684351"/>
              <a:ext cx="3569855" cy="2214296"/>
              <a:chOff x="5417127" y="3717636"/>
              <a:chExt cx="3569855" cy="221429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417127" y="3717636"/>
                <a:ext cx="3124200" cy="2067912"/>
                <a:chOff x="5417127" y="3717636"/>
                <a:chExt cx="3124200" cy="2067912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5417127" y="3717636"/>
                  <a:ext cx="3124200" cy="2057400"/>
                </a:xfrm>
                <a:prstGeom prst="rt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5417127" y="5410200"/>
                  <a:ext cx="29787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715000" y="5410200"/>
                  <a:ext cx="0" cy="37534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8529782" y="55626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205844" y="333016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9200" y="5498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800" y="4402498"/>
                <a:ext cx="4643582" cy="1856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𝑜𝑝𝑝𝑜𝑠𝑖𝑡𝑒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h𝑦𝑝𝑜𝑡𝑒𝑛𝑢𝑠𝑒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02498"/>
                <a:ext cx="4643582" cy="1856919"/>
              </a:xfrm>
              <a:prstGeom prst="rect">
                <a:avLst/>
              </a:prstGeom>
              <a:blipFill rotWithShape="1">
                <a:blip r:embed="rId3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3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686799" cy="4910330"/>
              </a:xfrm>
            </p:spPr>
            <p:txBody>
              <a:bodyPr/>
              <a:lstStyle/>
              <a:p>
                <a:r>
                  <a:rPr lang="en-US" dirty="0" smtClean="0"/>
                  <a:t>From the same triangle, only one acute angle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) is marked. </a:t>
                </a:r>
              </a:p>
              <a:p>
                <a:r>
                  <a:rPr lang="en-US" dirty="0" smtClean="0"/>
                  <a:t>The last ratio is known as the </a:t>
                </a:r>
                <a:r>
                  <a:rPr lang="en-US" b="1" i="1" dirty="0" smtClean="0"/>
                  <a:t>Cosine Ratio.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686799" cy="4910330"/>
              </a:xfrm>
              <a:blipFill rotWithShape="1">
                <a:blip r:embed="rId2"/>
                <a:stretch>
                  <a:fillRect t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sz="4400" dirty="0" smtClean="0"/>
              <a:t>Cosine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370204" y="529498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Adjacent Leg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977" y="390721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Opposite Leg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95158" y="3624234"/>
            <a:ext cx="151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Hypotenuse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41504" y="3227070"/>
            <a:ext cx="3569855" cy="2214296"/>
            <a:chOff x="5417127" y="3717636"/>
            <a:chExt cx="3569855" cy="2214296"/>
          </a:xfrm>
        </p:grpSpPr>
        <p:grpSp>
          <p:nvGrpSpPr>
            <p:cNvPr id="12" name="Group 11"/>
            <p:cNvGrpSpPr/>
            <p:nvPr/>
          </p:nvGrpSpPr>
          <p:grpSpPr>
            <a:xfrm>
              <a:off x="5417127" y="3717636"/>
              <a:ext cx="3124200" cy="2067912"/>
              <a:chOff x="5417127" y="3717636"/>
              <a:chExt cx="3124200" cy="2067912"/>
            </a:xfrm>
          </p:grpSpPr>
          <p:sp>
            <p:nvSpPr>
              <p:cNvPr id="4" name="Right Triangle 3"/>
              <p:cNvSpPr/>
              <p:nvPr/>
            </p:nvSpPr>
            <p:spPr>
              <a:xfrm>
                <a:off x="5417127" y="3717636"/>
                <a:ext cx="3124200" cy="2057400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417127" y="5410200"/>
                <a:ext cx="29787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715000" y="5410200"/>
                <a:ext cx="0" cy="3753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8529782" y="5562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4" name="Arc 13"/>
            <p:cNvSpPr/>
            <p:nvPr/>
          </p:nvSpPr>
          <p:spPr>
            <a:xfrm rot="14050669">
              <a:off x="7975341" y="5363925"/>
              <a:ext cx="381000" cy="5217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2985672"/>
                <a:ext cx="4643582" cy="670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Cosine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𝑎𝑑𝑗𝑎𝑐𝑒𝑛𝑡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𝑡𝑜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h𝑦𝑝𝑜𝑡𝑒𝑛𝑢𝑠𝑒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85672"/>
                <a:ext cx="4643582" cy="670889"/>
              </a:xfrm>
              <a:prstGeom prst="rect">
                <a:avLst/>
              </a:prstGeom>
              <a:blipFill rotWithShape="1">
                <a:blip r:embed="rId3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1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686799" cy="4910330"/>
          </a:xfrm>
        </p:spPr>
        <p:txBody>
          <a:bodyPr/>
          <a:lstStyle/>
          <a:p>
            <a:r>
              <a:rPr lang="en-US" dirty="0"/>
              <a:t>From the given triangle, find </a:t>
            </a:r>
            <a:r>
              <a:rPr lang="en-US" dirty="0" smtClean="0"/>
              <a:t>cos </a:t>
            </a:r>
            <a:r>
              <a:rPr lang="en-US" dirty="0"/>
              <a:t>X and </a:t>
            </a:r>
            <a:r>
              <a:rPr lang="en-US" dirty="0" smtClean="0"/>
              <a:t>cos 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sz="4400" dirty="0" smtClean="0"/>
              <a:t>Cosine Examples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7414" y="2285482"/>
                <a:ext cx="4643582" cy="1856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𝑎𝑑𝑗𝑎𝑐𝑒𝑛𝑡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𝑡𝑜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h𝑦𝑝𝑜𝑡𝑒𝑛𝑢𝑠𝑒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14" y="2285482"/>
                <a:ext cx="4643582" cy="1856919"/>
              </a:xfrm>
              <a:prstGeom prst="rect">
                <a:avLst/>
              </a:prstGeom>
              <a:blipFill rotWithShape="1">
                <a:blip r:embed="rId2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0041" y="4300650"/>
                <a:ext cx="4643582" cy="1848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𝑙𝑒𝑔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𝑎𝑑𝑗𝑎𝑐𝑒𝑛𝑡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𝑡𝑜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&lt;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h𝑦𝑝𝑜𝑡𝑒𝑛𝑢𝑠𝑒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41" y="4300650"/>
                <a:ext cx="4643582" cy="1848135"/>
              </a:xfrm>
              <a:prstGeom prst="rect">
                <a:avLst/>
              </a:prstGeom>
              <a:blipFill rotWithShape="1">
                <a:blip r:embed="rId3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022014" y="2090713"/>
            <a:ext cx="3882159" cy="2791431"/>
            <a:chOff x="5029200" y="3330164"/>
            <a:chExt cx="3882159" cy="2791431"/>
          </a:xfrm>
        </p:grpSpPr>
        <p:sp>
          <p:nvSpPr>
            <p:cNvPr id="31" name="TextBox 30"/>
            <p:cNvSpPr txBox="1"/>
            <p:nvPr/>
          </p:nvSpPr>
          <p:spPr>
            <a:xfrm>
              <a:off x="6370204" y="575226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30354" y="4528385"/>
              <a:ext cx="379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7000" y="4191000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341504" y="3684351"/>
              <a:ext cx="3569855" cy="2214296"/>
              <a:chOff x="5417127" y="3717636"/>
              <a:chExt cx="3569855" cy="221429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417127" y="3717636"/>
                <a:ext cx="3124200" cy="2067912"/>
                <a:chOff x="5417127" y="3717636"/>
                <a:chExt cx="3124200" cy="2067912"/>
              </a:xfrm>
            </p:grpSpPr>
            <p:sp>
              <p:nvSpPr>
                <p:cNvPr id="39" name="Right Triangle 38"/>
                <p:cNvSpPr/>
                <p:nvPr/>
              </p:nvSpPr>
              <p:spPr>
                <a:xfrm>
                  <a:off x="5417127" y="3717636"/>
                  <a:ext cx="3124200" cy="2057400"/>
                </a:xfrm>
                <a:prstGeom prst="rt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5417127" y="5410200"/>
                  <a:ext cx="29787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5715000" y="5410200"/>
                  <a:ext cx="0" cy="37534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/>
              <p:cNvSpPr txBox="1"/>
              <p:nvPr/>
            </p:nvSpPr>
            <p:spPr>
              <a:xfrm>
                <a:off x="8529782" y="55626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205844" y="333016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29200" y="5498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50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Content Objective:</a:t>
            </a:r>
            <a:r>
              <a:rPr lang="en-US" sz="3200" dirty="0" smtClean="0"/>
              <a:t> Students will be able to solve for angles and sides of right triangles using the trig ratios of Sine, Cosine, and Tangent</a:t>
            </a:r>
            <a:endParaRPr lang="en-US" sz="3200" b="1" u="sng" dirty="0"/>
          </a:p>
          <a:p>
            <a:pPr marL="45720" indent="0">
              <a:buNone/>
            </a:pPr>
            <a:endParaRPr lang="en-US" sz="3200" b="1" u="sng" dirty="0" smtClean="0"/>
          </a:p>
          <a:p>
            <a:r>
              <a:rPr lang="en-US" sz="3200" b="1" u="sng" dirty="0" smtClean="0"/>
              <a:t>Language Objective:</a:t>
            </a:r>
            <a:r>
              <a:rPr lang="en-US" sz="3200" dirty="0" smtClean="0"/>
              <a:t> Students will be able to write trigonometric ratios using sides and angles of right triangles.</a:t>
            </a:r>
            <a:endParaRPr lang="en-US" sz="32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1570</TotalTime>
  <Words>1375</Words>
  <Application>Microsoft Office PowerPoint</Application>
  <PresentationFormat>On-screen Show (4:3)</PresentationFormat>
  <Paragraphs>258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Grid</vt:lpstr>
      <vt:lpstr>Geometry Unit </vt:lpstr>
      <vt:lpstr>Trigonometry</vt:lpstr>
      <vt:lpstr>Tangent</vt:lpstr>
      <vt:lpstr>Tangent Examples</vt:lpstr>
      <vt:lpstr>Sine</vt:lpstr>
      <vt:lpstr>Sine Examples</vt:lpstr>
      <vt:lpstr>Cosine</vt:lpstr>
      <vt:lpstr>Cosine Examples</vt:lpstr>
      <vt:lpstr>Trig Ratios</vt:lpstr>
      <vt:lpstr>Warm-up</vt:lpstr>
      <vt:lpstr>Putting it all together</vt:lpstr>
      <vt:lpstr>Putting it all together</vt:lpstr>
      <vt:lpstr>Putting it all together</vt:lpstr>
      <vt:lpstr>Trig With Angles</vt:lpstr>
      <vt:lpstr>PowerPoint Presentation</vt:lpstr>
      <vt:lpstr>Trig With Angles</vt:lpstr>
      <vt:lpstr>Trig With Angles</vt:lpstr>
      <vt:lpstr>Trig With Angles</vt:lpstr>
      <vt:lpstr>Trig With Angles</vt:lpstr>
      <vt:lpstr>What if I Don’t Give you the Angle?</vt:lpstr>
      <vt:lpstr>What if I Don’t Give you the Angle?</vt:lpstr>
      <vt:lpstr>Finding Angles</vt:lpstr>
      <vt:lpstr>Final Check</vt:lpstr>
      <vt:lpstr>Final Check</vt:lpstr>
      <vt:lpstr>Final Check</vt:lpstr>
      <vt:lpstr>Final Check</vt:lpstr>
    </vt:vector>
  </TitlesOfParts>
  <Company>TUSD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Unit </dc:title>
  <dc:creator>David Leon</dc:creator>
  <cp:lastModifiedBy>David Leon</cp:lastModifiedBy>
  <cp:revision>53</cp:revision>
  <dcterms:created xsi:type="dcterms:W3CDTF">2016-01-24T18:47:18Z</dcterms:created>
  <dcterms:modified xsi:type="dcterms:W3CDTF">2016-01-31T21:26:16Z</dcterms:modified>
</cp:coreProperties>
</file>