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10B9D87-6F43-4CD6-97B5-CDE2CC905AD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5B2D298-F432-4C93-8332-5CFF802F2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9D87-6F43-4CD6-97B5-CDE2CC905AD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D298-F432-4C93-8332-5CFF802F2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9D87-6F43-4CD6-97B5-CDE2CC905AD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D298-F432-4C93-8332-5CFF802F2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9D87-6F43-4CD6-97B5-CDE2CC905AD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D298-F432-4C93-8332-5CFF802F2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9D87-6F43-4CD6-97B5-CDE2CC905AD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D298-F432-4C93-8332-5CFF802F2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9D87-6F43-4CD6-97B5-CDE2CC905AD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D298-F432-4C93-8332-5CFF802F2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10B9D87-6F43-4CD6-97B5-CDE2CC905AD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B2D298-F432-4C93-8332-5CFF802F2787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10B9D87-6F43-4CD6-97B5-CDE2CC905AD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5B2D298-F432-4C93-8332-5CFF802F2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9D87-6F43-4CD6-97B5-CDE2CC905AD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D298-F432-4C93-8332-5CFF802F2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9D87-6F43-4CD6-97B5-CDE2CC905AD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D298-F432-4C93-8332-5CFF802F2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9D87-6F43-4CD6-97B5-CDE2CC905AD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D298-F432-4C93-8332-5CFF802F2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10B9D87-6F43-4CD6-97B5-CDE2CC905AD3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5B2D298-F432-4C93-8332-5CFF802F27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Geometry Unit 8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5486400" cy="1752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8-7 Word Problems with Trigonometry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74515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4582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Example: Word Problem with Elevation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8686800" cy="4974336"/>
              </a:xfrm>
            </p:spPr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n-US" sz="2400" b="1" u="sng" dirty="0" smtClean="0"/>
                  <a:t>Step 4</a:t>
                </a:r>
                <a:r>
                  <a:rPr lang="en-US" sz="2400" dirty="0" smtClean="0"/>
                  <a:t>: Solve the Problem</a:t>
                </a:r>
              </a:p>
              <a:p>
                <a:pPr marL="109728" indent="0">
                  <a:spcAft>
                    <a:spcPts val="1800"/>
                  </a:spcAft>
                  <a:buNone/>
                </a:pPr>
                <a:endParaRPr lang="en-US" sz="2400" b="0" i="1" dirty="0" smtClean="0">
                  <a:latin typeface="Cambria Math"/>
                </a:endParaRPr>
              </a:p>
              <a:p>
                <a:pPr marL="109728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56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°</m:t>
                          </m:r>
                        </m:e>
                      </m:func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157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pPr marL="109728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2400" b="0" i="0" smtClean="0">
                              <a:latin typeface="Cambria Math"/>
                            </a:rPr>
                            <m:t>157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56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°</m:t>
                          </m:r>
                        </m:e>
                      </m:func>
                    </m:oMath>
                  </m:oMathPara>
                </a14:m>
                <a:endParaRPr lang="en-US" sz="2400" dirty="0" smtClean="0"/>
              </a:p>
              <a:p>
                <a:pPr marL="109728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=157×0.8290</m:t>
                      </m:r>
                    </m:oMath>
                  </m:oMathPara>
                </a14:m>
                <a:endParaRPr lang="en-US" sz="2400" dirty="0" smtClean="0"/>
              </a:p>
              <a:p>
                <a:pPr marL="109728" indent="0">
                  <a:spcAft>
                    <a:spcPts val="1800"/>
                  </a:spcAft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≈130.16</m:t>
                    </m:r>
                  </m:oMath>
                </a14:m>
                <a:r>
                  <a:rPr lang="en-US" sz="2400" dirty="0" smtClean="0"/>
                  <a:t>    or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≈130</m:t>
                    </m:r>
                  </m:oMath>
                </a14:m>
                <a:endParaRPr lang="en-US" sz="2400" dirty="0" smtClean="0"/>
              </a:p>
              <a:p>
                <a:pPr marL="109728" indent="0">
                  <a:buNone/>
                </a:pPr>
                <a:endParaRPr lang="en-US" sz="2400" dirty="0"/>
              </a:p>
              <a:p>
                <a:pPr marL="109728" indent="0">
                  <a:buNone/>
                </a:pPr>
                <a:endParaRPr lang="en-US" sz="2400" dirty="0" smtClean="0"/>
              </a:p>
              <a:p>
                <a:pPr marL="109728" indent="0">
                  <a:buNone/>
                </a:pPr>
                <a:endParaRPr lang="en-US" sz="2400" dirty="0"/>
              </a:p>
              <a:p>
                <a:pPr marL="109728" indent="0">
                  <a:buNone/>
                </a:pPr>
                <a:endParaRPr lang="en-US" sz="2400" dirty="0" smtClean="0"/>
              </a:p>
              <a:p>
                <a:pPr marL="109728" indent="0">
                  <a:buNone/>
                </a:pPr>
                <a:endParaRPr lang="en-US" sz="2400" dirty="0"/>
              </a:p>
              <a:p>
                <a:pPr marL="109728" indent="0">
                  <a:buNone/>
                </a:pPr>
                <a:endParaRPr lang="en-US" sz="2400" dirty="0"/>
              </a:p>
              <a:p>
                <a:pPr marL="109728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8686800" cy="4974336"/>
              </a:xfrm>
              <a:blipFill rotWithShape="1">
                <a:blip r:embed="rId2"/>
                <a:stretch>
                  <a:fillRect t="-980" b="-35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4468124" y="2315087"/>
            <a:ext cx="3422530" cy="1828800"/>
            <a:chOff x="2133600" y="2286000"/>
            <a:chExt cx="3422530" cy="1828800"/>
          </a:xfrm>
        </p:grpSpPr>
        <p:grpSp>
          <p:nvGrpSpPr>
            <p:cNvPr id="11" name="Group 10"/>
            <p:cNvGrpSpPr/>
            <p:nvPr/>
          </p:nvGrpSpPr>
          <p:grpSpPr>
            <a:xfrm>
              <a:off x="2508130" y="2286000"/>
              <a:ext cx="3048000" cy="1828800"/>
              <a:chOff x="2508130" y="2286000"/>
              <a:chExt cx="3048000" cy="1828800"/>
            </a:xfrm>
          </p:grpSpPr>
          <p:sp>
            <p:nvSpPr>
              <p:cNvPr id="4" name="Right Triangle 3"/>
              <p:cNvSpPr/>
              <p:nvPr/>
            </p:nvSpPr>
            <p:spPr>
              <a:xfrm>
                <a:off x="2508130" y="2286000"/>
                <a:ext cx="3048000" cy="1828800"/>
              </a:xfrm>
              <a:prstGeom prst="rt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TextBox 4"/>
                  <p:cNvSpPr txBox="1"/>
                  <p:nvPr/>
                </p:nvSpPr>
                <p:spPr>
                  <a:xfrm>
                    <a:off x="4495800" y="3745468"/>
                    <a:ext cx="67933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56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°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" name="TextBox 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95800" y="3745468"/>
                    <a:ext cx="679330" cy="369332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t="-8197" r="-4464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" name="Rectangle 5"/>
              <p:cNvSpPr/>
              <p:nvPr/>
            </p:nvSpPr>
            <p:spPr>
              <a:xfrm>
                <a:off x="3962400" y="2831068"/>
                <a:ext cx="6858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157</a:t>
                </a:r>
                <a:endParaRPr lang="en-US" dirty="0"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2508130" y="3745468"/>
                <a:ext cx="31127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2819400" y="3745468"/>
                <a:ext cx="0" cy="36933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Rectangle 11"/>
            <p:cNvSpPr/>
            <p:nvPr/>
          </p:nvSpPr>
          <p:spPr>
            <a:xfrm>
              <a:off x="2133600" y="2983468"/>
              <a:ext cx="685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93220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Example: Word Problem with Depression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845" y="1295400"/>
            <a:ext cx="8686800" cy="5257800"/>
          </a:xfrm>
        </p:spPr>
        <p:txBody>
          <a:bodyPr>
            <a:normAutofit/>
          </a:bodyPr>
          <a:lstStyle/>
          <a:p>
            <a:r>
              <a:rPr lang="en-US" sz="2400" dirty="0"/>
              <a:t>From the top of a vertical cliff 40 m high, the angle of depression of an object that is level with the base of the cliff is 34º. How far is the object from the base of the cliff?</a:t>
            </a:r>
            <a:endParaRPr lang="en-US" sz="2400" dirty="0" smtClean="0"/>
          </a:p>
          <a:p>
            <a:pPr marL="109728" indent="0">
              <a:buNone/>
            </a:pPr>
            <a:endParaRPr lang="en-US" sz="2400" dirty="0" smtClean="0"/>
          </a:p>
          <a:p>
            <a:pPr marL="109728" indent="0">
              <a:buNone/>
            </a:pPr>
            <a:r>
              <a:rPr lang="en-US" sz="2400" dirty="0" smtClean="0"/>
              <a:t>Follow the same steps as before to solve this</a:t>
            </a:r>
          </a:p>
          <a:p>
            <a:pPr marL="109728" indent="0">
              <a:buNone/>
            </a:pPr>
            <a:endParaRPr lang="en-US" sz="2400" dirty="0"/>
          </a:p>
          <a:p>
            <a:pPr marL="109728" indent="0">
              <a:buNone/>
            </a:pPr>
            <a:r>
              <a:rPr lang="en-US" sz="2400" b="1" u="sng" dirty="0" smtClean="0"/>
              <a:t>Step 1</a:t>
            </a:r>
            <a:r>
              <a:rPr lang="en-US" sz="2400" dirty="0" smtClean="0"/>
              <a:t>: Draw a diagram of the problem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301586" y="4968111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Cliff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40545" y="6179434"/>
            <a:ext cx="205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Base To Object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2938318" y="4419600"/>
            <a:ext cx="3157682" cy="1839666"/>
            <a:chOff x="2938318" y="4419600"/>
            <a:chExt cx="3157682" cy="1839666"/>
          </a:xfrm>
        </p:grpSpPr>
        <p:sp>
          <p:nvSpPr>
            <p:cNvPr id="4" name="Right Triangle 3"/>
            <p:cNvSpPr/>
            <p:nvPr/>
          </p:nvSpPr>
          <p:spPr>
            <a:xfrm>
              <a:off x="2938318" y="4419600"/>
              <a:ext cx="3048000" cy="1828800"/>
            </a:xfrm>
            <a:prstGeom prst="rt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945245" y="5867400"/>
              <a:ext cx="407555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352800" y="5867400"/>
              <a:ext cx="0" cy="39186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4" idx="0"/>
            </p:cNvCxnSpPr>
            <p:nvPr/>
          </p:nvCxnSpPr>
          <p:spPr>
            <a:xfrm>
              <a:off x="2938318" y="4419600"/>
              <a:ext cx="315768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387436" y="4114800"/>
            <a:ext cx="2327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Top (Line of sight)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87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85800"/>
            <a:ext cx="8610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Example: Word Problem with Elevation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4121"/>
            <a:ext cx="8686800" cy="49743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400" b="1" u="sng" dirty="0" smtClean="0"/>
              <a:t>Step </a:t>
            </a:r>
            <a:r>
              <a:rPr lang="en-US" sz="2400" b="1" u="sng" dirty="0"/>
              <a:t>2</a:t>
            </a:r>
            <a:r>
              <a:rPr lang="en-US" sz="2400" dirty="0" smtClean="0"/>
              <a:t>: Label the diagram</a:t>
            </a:r>
          </a:p>
          <a:p>
            <a:pPr marL="109728" indent="0">
              <a:buNone/>
            </a:pPr>
            <a:endParaRPr lang="en-US" sz="2400" dirty="0"/>
          </a:p>
          <a:p>
            <a:pPr marL="109728" indent="0">
              <a:buNone/>
            </a:pPr>
            <a:endParaRPr lang="en-US" sz="2400" dirty="0" smtClean="0"/>
          </a:p>
          <a:p>
            <a:pPr marL="109728" indent="0">
              <a:buNone/>
            </a:pPr>
            <a:endParaRPr lang="en-US" sz="2400" dirty="0"/>
          </a:p>
          <a:p>
            <a:pPr marL="109728" indent="0">
              <a:buNone/>
            </a:pPr>
            <a:endParaRPr lang="en-US" sz="2400" dirty="0" smtClean="0"/>
          </a:p>
          <a:p>
            <a:pPr marL="109728" indent="0">
              <a:buNone/>
            </a:pPr>
            <a:r>
              <a:rPr lang="en-US" sz="2400" b="1" u="sng" dirty="0"/>
              <a:t>Step </a:t>
            </a:r>
            <a:r>
              <a:rPr lang="en-US" sz="2400" b="1" u="sng" dirty="0" smtClean="0"/>
              <a:t>3</a:t>
            </a:r>
            <a:r>
              <a:rPr lang="en-US" sz="2400" dirty="0" smtClean="0"/>
              <a:t>: Identify and setup the trig ratio required from the information given.</a:t>
            </a:r>
            <a:endParaRPr lang="en-US" sz="2400" dirty="0"/>
          </a:p>
          <a:p>
            <a:pPr marL="109728" indent="0">
              <a:buNone/>
            </a:pPr>
            <a:endParaRPr lang="en-US" sz="2400" dirty="0"/>
          </a:p>
          <a:p>
            <a:pPr marL="109728" indent="0">
              <a:buNone/>
            </a:pPr>
            <a:endParaRPr lang="en-US" sz="2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4305300" y="1676400"/>
            <a:ext cx="3422530" cy="2121932"/>
            <a:chOff x="2133600" y="2286000"/>
            <a:chExt cx="3422530" cy="2121932"/>
          </a:xfrm>
        </p:grpSpPr>
        <p:grpSp>
          <p:nvGrpSpPr>
            <p:cNvPr id="11" name="Group 10"/>
            <p:cNvGrpSpPr/>
            <p:nvPr/>
          </p:nvGrpSpPr>
          <p:grpSpPr>
            <a:xfrm>
              <a:off x="2508130" y="2286000"/>
              <a:ext cx="3048000" cy="2121932"/>
              <a:chOff x="2508130" y="2286000"/>
              <a:chExt cx="3048000" cy="2121932"/>
            </a:xfrm>
          </p:grpSpPr>
          <p:sp>
            <p:nvSpPr>
              <p:cNvPr id="4" name="Right Triangle 3"/>
              <p:cNvSpPr/>
              <p:nvPr/>
            </p:nvSpPr>
            <p:spPr>
              <a:xfrm>
                <a:off x="2508130" y="2286000"/>
                <a:ext cx="3048000" cy="1828800"/>
              </a:xfrm>
              <a:prstGeom prst="rt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TextBox 4"/>
                  <p:cNvSpPr txBox="1"/>
                  <p:nvPr/>
                </p:nvSpPr>
                <p:spPr>
                  <a:xfrm>
                    <a:off x="2819400" y="2286000"/>
                    <a:ext cx="67933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34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°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" name="TextBox 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19400" y="2286000"/>
                    <a:ext cx="679330" cy="369332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" name="Rectangle 5"/>
              <p:cNvSpPr/>
              <p:nvPr/>
            </p:nvSpPr>
            <p:spPr>
              <a:xfrm>
                <a:off x="3740270" y="4038600"/>
                <a:ext cx="41263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x</a:t>
                </a:r>
                <a:endParaRPr lang="en-US" dirty="0"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2508130" y="3745468"/>
                <a:ext cx="31127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2819400" y="3745468"/>
                <a:ext cx="0" cy="36933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Rectangle 11"/>
            <p:cNvSpPr/>
            <p:nvPr/>
          </p:nvSpPr>
          <p:spPr>
            <a:xfrm>
              <a:off x="2133600" y="2983468"/>
              <a:ext cx="685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40</a:t>
              </a:r>
              <a:endParaRPr lang="en-US" dirty="0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153554" y="4835175"/>
            <a:ext cx="38492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This will require the Tangent ratio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381000" y="5422086"/>
                <a:ext cx="3352800" cy="7848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34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°=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40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422086"/>
                <a:ext cx="3352800" cy="78489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>
            <a:off x="4679830" y="1676400"/>
            <a:ext cx="315768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Isosceles Triangle 24"/>
          <p:cNvSpPr/>
          <p:nvPr/>
        </p:nvSpPr>
        <p:spPr>
          <a:xfrm rot="5400000">
            <a:off x="6293541" y="1516959"/>
            <a:ext cx="381000" cy="31888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5400000">
            <a:off x="6444329" y="3345759"/>
            <a:ext cx="381000" cy="31888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858000" y="3200400"/>
                <a:ext cx="6793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34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3200400"/>
                <a:ext cx="67933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4195618" y="4378182"/>
            <a:ext cx="3532212" cy="2312431"/>
            <a:chOff x="4138588" y="4381501"/>
            <a:chExt cx="3532212" cy="2312431"/>
          </a:xfrm>
        </p:grpSpPr>
        <p:grpSp>
          <p:nvGrpSpPr>
            <p:cNvPr id="28" name="Group 27"/>
            <p:cNvGrpSpPr/>
            <p:nvPr/>
          </p:nvGrpSpPr>
          <p:grpSpPr>
            <a:xfrm>
              <a:off x="4138588" y="4572000"/>
              <a:ext cx="3422530" cy="2121932"/>
              <a:chOff x="2133600" y="2286000"/>
              <a:chExt cx="3422530" cy="2121932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2508130" y="2286000"/>
                <a:ext cx="3048000" cy="2121932"/>
                <a:chOff x="2508130" y="2286000"/>
                <a:chExt cx="3048000" cy="2121932"/>
              </a:xfrm>
            </p:grpSpPr>
            <p:sp>
              <p:nvSpPr>
                <p:cNvPr id="31" name="Right Triangle 30"/>
                <p:cNvSpPr/>
                <p:nvPr/>
              </p:nvSpPr>
              <p:spPr>
                <a:xfrm>
                  <a:off x="2508130" y="2286000"/>
                  <a:ext cx="3048000" cy="1828800"/>
                </a:xfrm>
                <a:prstGeom prst="rtTriangl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2" name="TextBox 31"/>
                    <p:cNvSpPr txBox="1"/>
                    <p:nvPr/>
                  </p:nvSpPr>
                  <p:spPr>
                    <a:xfrm>
                      <a:off x="2819400" y="2286000"/>
                      <a:ext cx="67933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/>
                              </a:rPr>
                              <m:t>34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°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32" name="TextBox 3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819400" y="2286000"/>
                      <a:ext cx="679330" cy="369332"/>
                    </a:xfrm>
                    <a:prstGeom prst="rect">
                      <a:avLst/>
                    </a:prstGeom>
                    <a:blipFill rotWithShape="1"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33" name="Rectangle 32"/>
                <p:cNvSpPr/>
                <p:nvPr/>
              </p:nvSpPr>
              <p:spPr>
                <a:xfrm>
                  <a:off x="3740270" y="4038600"/>
                  <a:ext cx="412630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dirty="0" smtClean="0"/>
                    <a:t>x</a:t>
                  </a:r>
                  <a:endParaRPr lang="en-US" dirty="0"/>
                </a:p>
              </p:txBody>
            </p: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2508130" y="3745468"/>
                  <a:ext cx="311270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2819400" y="3745468"/>
                  <a:ext cx="0" cy="36933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" name="Rectangle 29"/>
              <p:cNvSpPr/>
              <p:nvPr/>
            </p:nvSpPr>
            <p:spPr>
              <a:xfrm>
                <a:off x="2133600" y="2983468"/>
                <a:ext cx="6858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40</a:t>
                </a:r>
                <a:endParaRPr lang="en-US" dirty="0"/>
              </a:p>
            </p:txBody>
          </p:sp>
        </p:grpSp>
        <p:cxnSp>
          <p:nvCxnSpPr>
            <p:cNvPr id="36" name="Straight Connector 35"/>
            <p:cNvCxnSpPr/>
            <p:nvPr/>
          </p:nvCxnSpPr>
          <p:spPr>
            <a:xfrm>
              <a:off x="4513118" y="4572000"/>
              <a:ext cx="315768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Isosceles Triangle 36"/>
            <p:cNvSpPr/>
            <p:nvPr/>
          </p:nvSpPr>
          <p:spPr>
            <a:xfrm rot="5400000">
              <a:off x="6126829" y="4412559"/>
              <a:ext cx="381000" cy="318883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Isosceles Triangle 37"/>
            <p:cNvSpPr/>
            <p:nvPr/>
          </p:nvSpPr>
          <p:spPr>
            <a:xfrm rot="5400000">
              <a:off x="6277617" y="6241359"/>
              <a:ext cx="381000" cy="318883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6691288" y="6096000"/>
                  <a:ext cx="67933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34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91288" y="6096000"/>
                  <a:ext cx="679330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00197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5" grpId="0" animBg="1"/>
      <p:bldP spid="26" grpId="0" animBg="1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4582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Example: Word Problem with Elevation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600200"/>
                <a:ext cx="8305800" cy="4974336"/>
              </a:xfrm>
            </p:spPr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n-US" sz="2400" b="1" u="sng" dirty="0" smtClean="0"/>
                  <a:t>Step 4</a:t>
                </a:r>
                <a:r>
                  <a:rPr lang="en-US" sz="2400" dirty="0" smtClean="0"/>
                  <a:t>: Solve the Problem</a:t>
                </a:r>
                <a:endParaRPr lang="en-US" sz="2400" b="0" i="1" dirty="0" smtClean="0">
                  <a:latin typeface="Cambria Math"/>
                </a:endParaRPr>
              </a:p>
              <a:p>
                <a:pPr marL="109728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34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°</m:t>
                          </m:r>
                        </m:e>
                      </m:func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pPr marL="109728" indent="0">
                  <a:spcAft>
                    <a:spcPts val="1800"/>
                  </a:spcAft>
                  <a:buNone/>
                </a:pPr>
                <a:endParaRPr lang="en-US" sz="2400" b="0" i="1" dirty="0" smtClean="0">
                  <a:latin typeface="Cambria Math"/>
                </a:endParaRPr>
              </a:p>
              <a:p>
                <a:pPr marL="109728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40</m:t>
                          </m:r>
                        </m:num>
                        <m:den>
                          <m:func>
                            <m:func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34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°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sz="2400" b="0" i="1" dirty="0" smtClean="0">
                  <a:latin typeface="Cambria Math"/>
                </a:endParaRPr>
              </a:p>
              <a:p>
                <a:pPr marL="109728" indent="0">
                  <a:spcAft>
                    <a:spcPts val="1800"/>
                  </a:spcAft>
                  <a:buNone/>
                </a:pPr>
                <a:endParaRPr lang="en-US" sz="2400" b="0" i="1" dirty="0" smtClean="0">
                  <a:latin typeface="Cambria Math"/>
                </a:endParaRPr>
              </a:p>
              <a:p>
                <a:pPr marL="109728" indent="0">
                  <a:spcAft>
                    <a:spcPts val="1800"/>
                  </a:spcAft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≈59.3024</m:t>
                    </m:r>
                  </m:oMath>
                </a14:m>
                <a:r>
                  <a:rPr lang="en-US" sz="2400" dirty="0" smtClean="0"/>
                  <a:t>    or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≈59</m:t>
                    </m:r>
                  </m:oMath>
                </a14:m>
                <a:endParaRPr lang="en-US" sz="2400" dirty="0"/>
              </a:p>
              <a:p>
                <a:pPr marL="109728" indent="0">
                  <a:buNone/>
                </a:pPr>
                <a:endParaRPr lang="en-US" sz="2400" dirty="0" smtClean="0"/>
              </a:p>
              <a:p>
                <a:pPr marL="109728" indent="0">
                  <a:buNone/>
                </a:pPr>
                <a:endParaRPr lang="en-US" sz="2400" dirty="0"/>
              </a:p>
              <a:p>
                <a:pPr marL="109728" indent="0">
                  <a:buNone/>
                </a:pPr>
                <a:endParaRPr lang="en-US" sz="2400" dirty="0" smtClean="0"/>
              </a:p>
              <a:p>
                <a:pPr marL="109728" indent="0">
                  <a:buNone/>
                </a:pPr>
                <a:endParaRPr lang="en-US" sz="2400" dirty="0"/>
              </a:p>
              <a:p>
                <a:pPr marL="109728" indent="0">
                  <a:buNone/>
                </a:pPr>
                <a:endParaRPr lang="en-US" sz="2400" dirty="0"/>
              </a:p>
              <a:p>
                <a:pPr marL="109728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600200"/>
                <a:ext cx="8305800" cy="4974336"/>
              </a:xfrm>
              <a:blipFill rotWithShape="1">
                <a:blip r:embed="rId2"/>
                <a:stretch>
                  <a:fillRect t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4767695" y="2452668"/>
            <a:ext cx="3532212" cy="2312431"/>
            <a:chOff x="4138588" y="4381501"/>
            <a:chExt cx="3532212" cy="2312431"/>
          </a:xfrm>
        </p:grpSpPr>
        <p:grpSp>
          <p:nvGrpSpPr>
            <p:cNvPr id="15" name="Group 14"/>
            <p:cNvGrpSpPr/>
            <p:nvPr/>
          </p:nvGrpSpPr>
          <p:grpSpPr>
            <a:xfrm>
              <a:off x="4138588" y="4572000"/>
              <a:ext cx="3422530" cy="2121932"/>
              <a:chOff x="2133600" y="2286000"/>
              <a:chExt cx="3422530" cy="2121932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2508130" y="2286000"/>
                <a:ext cx="3048000" cy="2121932"/>
                <a:chOff x="2508130" y="2286000"/>
                <a:chExt cx="3048000" cy="2121932"/>
              </a:xfrm>
            </p:grpSpPr>
            <p:sp>
              <p:nvSpPr>
                <p:cNvPr id="22" name="Right Triangle 21"/>
                <p:cNvSpPr/>
                <p:nvPr/>
              </p:nvSpPr>
              <p:spPr>
                <a:xfrm>
                  <a:off x="2508130" y="2286000"/>
                  <a:ext cx="3048000" cy="1828800"/>
                </a:xfrm>
                <a:prstGeom prst="rtTriangl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3" name="TextBox 22"/>
                    <p:cNvSpPr txBox="1"/>
                    <p:nvPr/>
                  </p:nvSpPr>
                  <p:spPr>
                    <a:xfrm>
                      <a:off x="2819400" y="2286000"/>
                      <a:ext cx="67933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0" i="1" smtClean="0">
                                <a:latin typeface="Cambria Math"/>
                              </a:rPr>
                              <m:t>34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°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23" name="TextBox 2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819400" y="2286000"/>
                      <a:ext cx="679330" cy="369332"/>
                    </a:xfrm>
                    <a:prstGeom prst="rect">
                      <a:avLst/>
                    </a:prstGeom>
                    <a:blipFill rotWithShape="1">
                      <a:blip r:embed="rId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24" name="Rectangle 23"/>
                <p:cNvSpPr/>
                <p:nvPr/>
              </p:nvSpPr>
              <p:spPr>
                <a:xfrm>
                  <a:off x="3740270" y="4038600"/>
                  <a:ext cx="412630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dirty="0" smtClean="0"/>
                    <a:t>x</a:t>
                  </a:r>
                  <a:endParaRPr lang="en-US" dirty="0"/>
                </a:p>
              </p:txBody>
            </p: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2508130" y="3745468"/>
                  <a:ext cx="311270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2819400" y="3745468"/>
                  <a:ext cx="0" cy="36933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" name="Rectangle 20"/>
              <p:cNvSpPr/>
              <p:nvPr/>
            </p:nvSpPr>
            <p:spPr>
              <a:xfrm>
                <a:off x="2133600" y="2983468"/>
                <a:ext cx="6858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40</a:t>
                </a:r>
                <a:endParaRPr lang="en-US" dirty="0"/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4513118" y="4572000"/>
              <a:ext cx="315768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Isosceles Triangle 16"/>
            <p:cNvSpPr/>
            <p:nvPr/>
          </p:nvSpPr>
          <p:spPr>
            <a:xfrm rot="5400000">
              <a:off x="6126829" y="4412559"/>
              <a:ext cx="381000" cy="318883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/>
            <p:cNvSpPr/>
            <p:nvPr/>
          </p:nvSpPr>
          <p:spPr>
            <a:xfrm rot="5400000">
              <a:off x="6277617" y="6241359"/>
              <a:ext cx="381000" cy="318883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6691288" y="6096000"/>
                  <a:ext cx="67933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</a:rPr>
                          <m:t>34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91288" y="6096000"/>
                  <a:ext cx="679330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14227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Example: Finding the Angle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59" y="1193678"/>
            <a:ext cx="8686800" cy="5257800"/>
          </a:xfrm>
        </p:spPr>
        <p:txBody>
          <a:bodyPr>
            <a:normAutofit/>
          </a:bodyPr>
          <a:lstStyle/>
          <a:p>
            <a:r>
              <a:rPr lang="en-US" sz="2400" dirty="0"/>
              <a:t>When the sun is at a certain angle of elevation, a 32 m tall building casts a shadow 21 m long. What is the angle of elevation that causes this shadow with the building?</a:t>
            </a:r>
          </a:p>
          <a:p>
            <a:pPr marL="109728" indent="0">
              <a:buNone/>
            </a:pPr>
            <a:endParaRPr lang="en-US" sz="2400" dirty="0" smtClean="0"/>
          </a:p>
          <a:p>
            <a:pPr marL="109728" indent="0">
              <a:buNone/>
            </a:pPr>
            <a:r>
              <a:rPr lang="en-US" sz="2400" dirty="0" smtClean="0"/>
              <a:t>If you follow the steps, you should have this diagram</a:t>
            </a:r>
          </a:p>
          <a:p>
            <a:pPr marL="109728" indent="0">
              <a:buNone/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98187" y="4267200"/>
            <a:ext cx="1178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Building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05594" y="6086764"/>
            <a:ext cx="1028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Shadow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855932" y="3733800"/>
            <a:ext cx="2559627" cy="2155548"/>
            <a:chOff x="2938318" y="4103718"/>
            <a:chExt cx="2559627" cy="2155548"/>
          </a:xfrm>
        </p:grpSpPr>
        <p:sp>
          <p:nvSpPr>
            <p:cNvPr id="4" name="Right Triangle 3"/>
            <p:cNvSpPr/>
            <p:nvPr/>
          </p:nvSpPr>
          <p:spPr>
            <a:xfrm>
              <a:off x="2938318" y="4103718"/>
              <a:ext cx="2559627" cy="2144682"/>
            </a:xfrm>
            <a:prstGeom prst="rt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945245" y="5867400"/>
              <a:ext cx="407555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352800" y="5867400"/>
              <a:ext cx="0" cy="39186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453285" y="4621475"/>
            <a:ext cx="4462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32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743200" y="5802868"/>
            <a:ext cx="4462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744769" y="5520016"/>
                <a:ext cx="44623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/>
                        </a:rPr>
                        <m:t>𝑥</m:t>
                      </m:r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4769" y="5520016"/>
                <a:ext cx="446231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3744769" y="4267200"/>
            <a:ext cx="144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Angle of Elevation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076700" y="4913530"/>
            <a:ext cx="228600" cy="58395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019800" y="3260461"/>
                <a:ext cx="2286000" cy="30913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With this ratio: </a:t>
                </a:r>
              </a:p>
              <a:p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°=</m:t>
                          </m:r>
                        </m:e>
                      </m:func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32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lang="en-US" sz="2000" dirty="0" smtClean="0"/>
              </a:p>
              <a:p>
                <a:endParaRPr lang="en-US" sz="2000" dirty="0"/>
              </a:p>
              <a:p>
                <a:r>
                  <a:rPr lang="en-US" sz="2000" dirty="0" smtClean="0"/>
                  <a:t>Solution: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/>
                                </a:rPr>
                                <m:t>32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/>
                                </a:rPr>
                                <m:t>21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2000" b="0" dirty="0" smtClean="0"/>
              </a:p>
              <a:p>
                <a:endParaRPr lang="en-US" sz="2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≈57°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260461"/>
                <a:ext cx="2286000" cy="3091359"/>
              </a:xfrm>
              <a:prstGeom prst="rect">
                <a:avLst/>
              </a:prstGeom>
              <a:blipFill rotWithShape="1">
                <a:blip r:embed="rId3"/>
                <a:stretch>
                  <a:fillRect l="-2933" t="-11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889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2" grpId="0"/>
      <p:bldP spid="14" grpId="0"/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2955638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Final Checks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964833"/>
                <a:ext cx="8686800" cy="5431104"/>
              </a:xfrm>
            </p:spPr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n-US" sz="2400" dirty="0" smtClean="0"/>
                  <a:t>Use the steps given to solve the following problems:</a:t>
                </a:r>
              </a:p>
              <a:p>
                <a:pPr marL="109728" indent="0">
                  <a:buNone/>
                </a:pPr>
                <a:endParaRPr lang="en-US" sz="2400" dirty="0" smtClean="0"/>
              </a:p>
              <a:p>
                <a:pPr marL="109728" indent="0">
                  <a:buNone/>
                </a:pPr>
                <a:r>
                  <a:rPr lang="en-US" sz="2400" dirty="0" smtClean="0"/>
                  <a:t>1.) </a:t>
                </a:r>
                <a:r>
                  <a:rPr lang="en-US" sz="2400" dirty="0"/>
                  <a:t>A guy wire is attached to the top of a 75 foot tower and meets the ground at a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𝟔𝟓</m:t>
                    </m:r>
                    <m:r>
                      <a:rPr lang="en-US" sz="2400" b="1" i="1">
                        <a:latin typeface="Cambria Math"/>
                      </a:rPr>
                      <m:t>°</m:t>
                    </m:r>
                  </m:oMath>
                </a14:m>
                <a:r>
                  <a:rPr lang="en-US" sz="2400" dirty="0"/>
                  <a:t> angle. How long is the wire?</a:t>
                </a:r>
              </a:p>
              <a:p>
                <a:pPr marL="109728" indent="0">
                  <a:buNone/>
                </a:pPr>
                <a:endParaRPr lang="en-US" sz="2400" dirty="0" smtClean="0"/>
              </a:p>
              <a:p>
                <a:pPr marL="109728" indent="0">
                  <a:buNone/>
                </a:pPr>
                <a:r>
                  <a:rPr lang="en-US" sz="2400" dirty="0" smtClean="0"/>
                  <a:t>If </a:t>
                </a:r>
                <a:r>
                  <a:rPr lang="en-US" sz="2400" dirty="0"/>
                  <a:t>you follow the steps, you should have this diagram</a:t>
                </a:r>
              </a:p>
              <a:p>
                <a:pPr marL="109728" indent="0">
                  <a:buNone/>
                </a:pPr>
                <a:endParaRPr lang="en-US" sz="2400" dirty="0"/>
              </a:p>
              <a:p>
                <a:pPr marL="109728" indent="0">
                  <a:buNone/>
                </a:pPr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964833"/>
                <a:ext cx="8686800" cy="5431104"/>
              </a:xfrm>
              <a:blipFill rotWithShape="1">
                <a:blip r:embed="rId2"/>
                <a:stretch>
                  <a:fillRect t="-8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52138" y="4163580"/>
            <a:ext cx="873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Tower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38555" y="3988336"/>
            <a:ext cx="1028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Wire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423554" y="3543700"/>
            <a:ext cx="2559627" cy="2155548"/>
            <a:chOff x="2938318" y="4103718"/>
            <a:chExt cx="2559627" cy="2155548"/>
          </a:xfrm>
        </p:grpSpPr>
        <p:sp>
          <p:nvSpPr>
            <p:cNvPr id="4" name="Right Triangle 3"/>
            <p:cNvSpPr/>
            <p:nvPr/>
          </p:nvSpPr>
          <p:spPr>
            <a:xfrm>
              <a:off x="2938318" y="4103718"/>
              <a:ext cx="2559627" cy="2144682"/>
            </a:xfrm>
            <a:prstGeom prst="rt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945245" y="5867400"/>
              <a:ext cx="407555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352800" y="5867400"/>
              <a:ext cx="0" cy="39186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977323" y="4517855"/>
            <a:ext cx="4462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75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703367" y="4287022"/>
            <a:ext cx="4462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184238" y="5337645"/>
                <a:ext cx="44623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/>
                        </a:rPr>
                        <m:t>65</m:t>
                      </m:r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4238" y="5337645"/>
                <a:ext cx="446231" cy="369332"/>
              </a:xfrm>
              <a:prstGeom prst="rect">
                <a:avLst/>
              </a:prstGeom>
              <a:blipFill rotWithShape="1">
                <a:blip r:embed="rId3"/>
                <a:stretch>
                  <a:fillRect r="-14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3298538" y="4163580"/>
            <a:ext cx="144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Angle of Elevation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630469" y="4809910"/>
            <a:ext cx="228600" cy="58395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024418" y="3426960"/>
                <a:ext cx="2286000" cy="3126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With this ratio: </a:t>
                </a:r>
              </a:p>
              <a:p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65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°=</m:t>
                          </m:r>
                        </m:e>
                      </m:func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75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000" dirty="0" smtClean="0"/>
              </a:p>
              <a:p>
                <a:endParaRPr lang="en-US" sz="2000" dirty="0"/>
              </a:p>
              <a:p>
                <a:r>
                  <a:rPr lang="en-US" sz="2000" dirty="0" smtClean="0"/>
                  <a:t>Solution: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75</m:t>
                          </m:r>
                        </m:num>
                        <m:den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65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sz="2000" b="0" dirty="0" smtClean="0"/>
              </a:p>
              <a:p>
                <a:endParaRPr lang="en-US" sz="2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≈83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4418" y="3426960"/>
                <a:ext cx="2286000" cy="3126240"/>
              </a:xfrm>
              <a:prstGeom prst="rect">
                <a:avLst/>
              </a:prstGeom>
              <a:blipFill rotWithShape="1">
                <a:blip r:embed="rId4"/>
                <a:stretch>
                  <a:fillRect l="-2667" t="-11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968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2" grpId="0"/>
      <p:bldP spid="14" grpId="0"/>
      <p:bldP spid="17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2955638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Final Checks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964832"/>
                <a:ext cx="8686800" cy="5740767"/>
              </a:xfrm>
            </p:spPr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n-US" sz="2400" dirty="0" smtClean="0"/>
                  <a:t>2.) </a:t>
                </a:r>
                <a:r>
                  <a:rPr lang="en-US" sz="2400" dirty="0"/>
                  <a:t>An observer in an airplane at a height of 500 meters sees a car at an angle of depression of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𝟑𝟏</m:t>
                    </m:r>
                    <m:r>
                      <a:rPr lang="en-US" sz="2400" b="1" i="1">
                        <a:latin typeface="Cambria Math"/>
                      </a:rPr>
                      <m:t>°</m:t>
                    </m:r>
                  </m:oMath>
                </a14:m>
                <a:r>
                  <a:rPr lang="en-US" sz="2400" dirty="0"/>
                  <a:t> . If the plane is over a barn, how far is the car from the barn?</a:t>
                </a:r>
              </a:p>
              <a:p>
                <a:pPr marL="109728" indent="0">
                  <a:buNone/>
                </a:pPr>
                <a:endParaRPr lang="en-US" sz="2400" dirty="0" smtClean="0"/>
              </a:p>
              <a:p>
                <a:pPr marL="109728" indent="0">
                  <a:buNone/>
                </a:pPr>
                <a:r>
                  <a:rPr lang="en-US" sz="2400" dirty="0" smtClean="0"/>
                  <a:t>If </a:t>
                </a:r>
                <a:r>
                  <a:rPr lang="en-US" sz="2400" dirty="0"/>
                  <a:t>you follow the steps, you should have this diagram</a:t>
                </a:r>
              </a:p>
              <a:p>
                <a:pPr marL="109728" indent="0">
                  <a:buNone/>
                </a:pPr>
                <a:endParaRPr lang="en-US" sz="2400" dirty="0"/>
              </a:p>
              <a:p>
                <a:pPr marL="109728" indent="0">
                  <a:buNone/>
                </a:pPr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964832"/>
                <a:ext cx="8686800" cy="5740767"/>
              </a:xfrm>
              <a:blipFill rotWithShape="1">
                <a:blip r:embed="rId2"/>
                <a:stretch>
                  <a:fillRect t="-849" r="-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95301" y="4149046"/>
            <a:ext cx="1104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Height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024202" y="6179236"/>
            <a:ext cx="16224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Car to Barn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423553" y="3732136"/>
            <a:ext cx="2559627" cy="2155548"/>
            <a:chOff x="2938318" y="4103718"/>
            <a:chExt cx="2559627" cy="2155548"/>
          </a:xfrm>
        </p:grpSpPr>
        <p:sp>
          <p:nvSpPr>
            <p:cNvPr id="4" name="Right Triangle 3"/>
            <p:cNvSpPr/>
            <p:nvPr/>
          </p:nvSpPr>
          <p:spPr>
            <a:xfrm>
              <a:off x="2938318" y="4103718"/>
              <a:ext cx="2559627" cy="2144682"/>
            </a:xfrm>
            <a:prstGeom prst="rt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945245" y="5867400"/>
              <a:ext cx="407555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352800" y="5867400"/>
              <a:ext cx="0" cy="39186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786246" y="4517855"/>
            <a:ext cx="6615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525569" y="5786735"/>
            <a:ext cx="4462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682457" y="3732136"/>
                <a:ext cx="44623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/>
                        </a:rPr>
                        <m:t>31</m:t>
                      </m:r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2457" y="3732136"/>
                <a:ext cx="446231" cy="369332"/>
              </a:xfrm>
              <a:prstGeom prst="rect">
                <a:avLst/>
              </a:prstGeom>
              <a:blipFill rotWithShape="1">
                <a:blip r:embed="rId3"/>
                <a:stretch>
                  <a:fillRect r="-15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2750993" y="4010546"/>
            <a:ext cx="144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Angle of Depression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2128688" y="4101468"/>
            <a:ext cx="538312" cy="2322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024418" y="3426960"/>
                <a:ext cx="2286000" cy="3126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With this ratio: </a:t>
                </a:r>
              </a:p>
              <a:p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31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°=</m:t>
                          </m:r>
                        </m:e>
                      </m:func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500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000" dirty="0" smtClean="0"/>
              </a:p>
              <a:p>
                <a:endParaRPr lang="en-US" sz="2000" dirty="0"/>
              </a:p>
              <a:p>
                <a:r>
                  <a:rPr lang="en-US" sz="2000" dirty="0" smtClean="0"/>
                  <a:t>Solution: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500</m:t>
                          </m:r>
                        </m:num>
                        <m:den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31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sz="2000" b="0" dirty="0" smtClean="0"/>
              </a:p>
              <a:p>
                <a:endParaRPr lang="en-US" sz="20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≈832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4418" y="3426960"/>
                <a:ext cx="2286000" cy="3126240"/>
              </a:xfrm>
              <a:prstGeom prst="rect">
                <a:avLst/>
              </a:prstGeom>
              <a:blipFill rotWithShape="1">
                <a:blip r:embed="rId4"/>
                <a:stretch>
                  <a:fillRect l="-2667" t="-11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>
            <a:stCxn id="4" idx="0"/>
          </p:cNvCxnSpPr>
          <p:nvPr/>
        </p:nvCxnSpPr>
        <p:spPr>
          <a:xfrm>
            <a:off x="1423553" y="3732136"/>
            <a:ext cx="261504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200400" y="5486400"/>
                <a:ext cx="44623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/>
                        </a:rPr>
                        <m:t>31</m:t>
                      </m:r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5486400"/>
                <a:ext cx="446231" cy="369332"/>
              </a:xfrm>
              <a:prstGeom prst="rect">
                <a:avLst/>
              </a:prstGeom>
              <a:blipFill rotWithShape="1">
                <a:blip r:embed="rId5"/>
                <a:stretch>
                  <a:fillRect r="-15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146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2" grpId="0"/>
      <p:bldP spid="14" grpId="0"/>
      <p:bldP spid="17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/>
          <a:lstStyle/>
          <a:p>
            <a:r>
              <a:rPr lang="en-US" dirty="0" smtClean="0"/>
              <a:t>Work on the problems from the last section of the 8-5/8-6 Notes. </a:t>
            </a:r>
            <a:endParaRPr lang="en-US" dirty="0"/>
          </a:p>
          <a:p>
            <a:r>
              <a:rPr lang="en-US" dirty="0" smtClean="0"/>
              <a:t>Answer with your groups then come up and fill in the answers on the board.</a:t>
            </a:r>
          </a:p>
        </p:txBody>
      </p:sp>
    </p:spTree>
    <p:extLst>
      <p:ext uri="{BB962C8B-B14F-4D97-AF65-F5344CB8AC3E}">
        <p14:creationId xmlns:p14="http://schemas.microsoft.com/office/powerpoint/2010/main" val="4020114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/>
          <a:lstStyle/>
          <a:p>
            <a:r>
              <a:rPr lang="en-US" dirty="0" smtClean="0"/>
              <a:t>Applications of Right Triangle Trig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76400"/>
            <a:ext cx="8991600" cy="4898136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Content Objective:</a:t>
            </a:r>
            <a:r>
              <a:rPr lang="en-US" sz="3200" dirty="0" smtClean="0"/>
              <a:t> Students will be able to solve for missing side lengths and angle measures in right triangles through word problems.</a:t>
            </a:r>
            <a:endParaRPr lang="en-US" sz="3200" dirty="0"/>
          </a:p>
          <a:p>
            <a:endParaRPr lang="en-US" sz="3200" b="1" u="sng" dirty="0" smtClean="0"/>
          </a:p>
          <a:p>
            <a:r>
              <a:rPr lang="en-US" sz="3200" b="1" u="sng" dirty="0" smtClean="0"/>
              <a:t>Language Objective:</a:t>
            </a:r>
            <a:r>
              <a:rPr lang="en-US" sz="3200" dirty="0" smtClean="0"/>
              <a:t> Students will be able to </a:t>
            </a:r>
            <a:r>
              <a:rPr lang="en-US" sz="3200" dirty="0" smtClean="0"/>
              <a:t>draw and label diagrams for right triangle word problems.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4587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746" y="838200"/>
            <a:ext cx="8229600" cy="762000"/>
          </a:xfrm>
        </p:spPr>
        <p:txBody>
          <a:bodyPr/>
          <a:lstStyle/>
          <a:p>
            <a:pPr marL="365760" lvl="0" indent="-256032">
              <a:spcBef>
                <a:spcPts val="300"/>
              </a:spcBef>
            </a:pPr>
            <a:r>
              <a:rPr lang="en-US" sz="3200" dirty="0">
                <a:solidFill>
                  <a:prstClr val="black"/>
                </a:solidFill>
                <a:latin typeface="Georgia"/>
                <a:ea typeface="+mn-ea"/>
                <a:cs typeface="+mn-cs"/>
              </a:rPr>
              <a:t>Quick Review of the Trig ratios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1676400"/>
                <a:ext cx="8991600" cy="4898136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Given a right triangle,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 marked, we have the following ratios:</a:t>
                </a:r>
              </a:p>
              <a:p>
                <a:pPr marL="109728" indent="0">
                  <a:buNone/>
                </a:pPr>
                <a:endParaRPr lang="en-US" sz="2600" b="0" i="1" dirty="0" smtClean="0">
                  <a:latin typeface="Cambria Math"/>
                </a:endParaRP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𝐴</m:t>
                          </m:r>
                        </m:e>
                      </m:func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3200" dirty="0" smtClean="0"/>
              </a:p>
              <a:p>
                <a:pPr marL="109728" indent="0">
                  <a:buNone/>
                </a:pPr>
                <a:endParaRPr lang="en-US" sz="3200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en-US" sz="3200" dirty="0"/>
              </a:p>
              <a:p>
                <a:pPr marL="109728" indent="0">
                  <a:buNone/>
                </a:pPr>
                <a:endParaRPr lang="en-US" sz="3200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 b="0" i="0" smtClean="0">
                          <a:latin typeface="Cambria Math"/>
                        </a:rPr>
                        <m:t>tan</m:t>
                      </m:r>
                      <m:r>
                        <a:rPr lang="en-US" sz="3200" b="0" i="1" smtClean="0">
                          <a:latin typeface="Cambria Math"/>
                        </a:rPr>
                        <m:t> </m:t>
                      </m:r>
                      <m:r>
                        <a:rPr lang="en-US" sz="3200" i="1">
                          <a:latin typeface="Cambria Math"/>
                        </a:rPr>
                        <m:t>𝐴</m:t>
                      </m:r>
                      <m:r>
                        <a:rPr lang="en-US" sz="3200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1676400"/>
                <a:ext cx="8991600" cy="4898136"/>
              </a:xfrm>
              <a:blipFill rotWithShape="1">
                <a:blip r:embed="rId2"/>
                <a:stretch>
                  <a:fillRect l="-68" t="-12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569" y="2895600"/>
            <a:ext cx="4073643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524000" y="4963630"/>
                <a:ext cx="3026278" cy="8583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𝑙𝑒𝑔</m:t>
                          </m:r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𝑜𝑝𝑝𝑜𝑠𝑖𝑡𝑒</m:t>
                          </m:r>
                          <m:r>
                            <a:rPr lang="en-US" sz="2400" i="1">
                              <a:latin typeface="Cambria Math"/>
                            </a:rPr>
                            <m:t> &lt; </m:t>
                          </m:r>
                          <m:r>
                            <a:rPr lang="en-US" sz="2400" i="1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𝑙𝑒𝑔</m:t>
                          </m:r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𝑎𝑑𝑗𝑎𝑐𝑒𝑛𝑡</m:t>
                          </m:r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𝑡𝑜</m:t>
                          </m:r>
                          <m:r>
                            <a:rPr lang="en-US" sz="2400" i="1">
                              <a:latin typeface="Cambria Math"/>
                            </a:rPr>
                            <m:t> &lt;</m:t>
                          </m:r>
                          <m:r>
                            <a:rPr lang="en-US" sz="2400" i="1">
                              <a:latin typeface="Cambria Math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4963630"/>
                <a:ext cx="3026278" cy="8583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547091" y="2895600"/>
                <a:ext cx="2694969" cy="8567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𝑙𝑒𝑔</m:t>
                          </m:r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  <m:r>
                            <a:rPr lang="en-US" sz="2400" i="1">
                              <a:latin typeface="Cambria Math"/>
                            </a:rPr>
                            <m:t>𝑜𝑝𝑝𝑜𝑠𝑖𝑡𝑒</m:t>
                          </m:r>
                          <m:r>
                            <a:rPr lang="en-US" sz="2400" i="1">
                              <a:latin typeface="Cambria Math"/>
                            </a:rPr>
                            <m:t> &lt; </m:t>
                          </m:r>
                          <m:r>
                            <a:rPr lang="en-US" sz="2400" i="1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h𝑦𝑝𝑜𝑡𝑒𝑛𝑢𝑠𝑒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091" y="2895600"/>
                <a:ext cx="2694969" cy="85670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600200" y="3982633"/>
                <a:ext cx="3026278" cy="8567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𝑙𝑒𝑔</m:t>
                          </m:r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𝑎𝑑𝑗𝑎𝑐𝑒𝑛𝑡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𝑡𝑜</m:t>
                          </m:r>
                          <m:r>
                            <a:rPr lang="en-US" sz="2400" i="1">
                              <a:latin typeface="Cambria Math"/>
                            </a:rPr>
                            <m:t>&lt; </m:t>
                          </m:r>
                          <m:r>
                            <a:rPr lang="en-US" sz="2400" i="1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h𝑦𝑝𝑜𝑡𝑒𝑛𝑢𝑠𝑒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982633"/>
                <a:ext cx="3026278" cy="85670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142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/>
          <a:lstStyle/>
          <a:p>
            <a:r>
              <a:rPr lang="en-US" dirty="0" smtClean="0"/>
              <a:t>Trigonometry’s Place in the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76400"/>
            <a:ext cx="8991600" cy="47244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600" dirty="0"/>
              <a:t>Trigonometry can be used on a daily basis in the workplace.  </a:t>
            </a:r>
            <a:endParaRPr lang="en-US" sz="2600" dirty="0" smtClean="0"/>
          </a:p>
          <a:p>
            <a:pPr>
              <a:spcAft>
                <a:spcPts val="600"/>
              </a:spcAft>
            </a:pPr>
            <a:r>
              <a:rPr lang="en-US" sz="2600" dirty="0" smtClean="0"/>
              <a:t>Since </a:t>
            </a:r>
            <a:r>
              <a:rPr lang="en-US" sz="2600" dirty="0"/>
              <a:t>trigonometry means "triangle measure", any profession that deals with measurement deals with trigonometry as well.  </a:t>
            </a:r>
            <a:endParaRPr lang="en-US" sz="2600" dirty="0" smtClean="0"/>
          </a:p>
          <a:p>
            <a:pPr>
              <a:spcAft>
                <a:spcPts val="600"/>
              </a:spcAft>
            </a:pPr>
            <a:r>
              <a:rPr lang="en-US" sz="2600" dirty="0" smtClean="0"/>
              <a:t>Carpenters</a:t>
            </a:r>
            <a:r>
              <a:rPr lang="en-US" sz="2600" dirty="0"/>
              <a:t>, construction workers and engineers, for example, must possess a thorough understanding of trigonometry.  </a:t>
            </a:r>
          </a:p>
          <a:p>
            <a:endParaRPr lang="en-US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25946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Looking Up: Angle of Elevation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" y="1495472"/>
            <a:ext cx="8991600" cy="4724400"/>
          </a:xfrm>
        </p:spPr>
        <p:txBody>
          <a:bodyPr>
            <a:normAutofit/>
          </a:bodyPr>
          <a:lstStyle/>
          <a:p>
            <a:r>
              <a:rPr lang="en-US" sz="2400" dirty="0"/>
              <a:t>The </a:t>
            </a:r>
            <a:r>
              <a:rPr lang="en-US" sz="2400" b="1" dirty="0"/>
              <a:t>angle of elevation </a:t>
            </a:r>
            <a:r>
              <a:rPr lang="en-US" sz="2400" dirty="0"/>
              <a:t>of an object as seen by an observer is the angle between the horizontal and the line from the object to the observer's eye (the line of sight).</a:t>
            </a:r>
            <a:endParaRPr lang="en-US" sz="2600" dirty="0" smtClean="0"/>
          </a:p>
          <a:p>
            <a:r>
              <a:rPr lang="en-US" sz="2600" dirty="0" smtClean="0"/>
              <a:t>The </a:t>
            </a:r>
            <a:r>
              <a:rPr lang="en-US" sz="2600" b="1" dirty="0"/>
              <a:t>angle of elevation </a:t>
            </a:r>
            <a:r>
              <a:rPr lang="en-US" sz="2600" dirty="0"/>
              <a:t>is always measured from the ground up.  </a:t>
            </a:r>
            <a:r>
              <a:rPr lang="en-US" sz="2600" dirty="0" smtClean="0"/>
              <a:t>It </a:t>
            </a:r>
            <a:r>
              <a:rPr lang="en-US" sz="2600" dirty="0"/>
              <a:t>is always </a:t>
            </a:r>
            <a:r>
              <a:rPr lang="en-US" sz="2600" b="1" dirty="0"/>
              <a:t>INSIDE</a:t>
            </a:r>
            <a:r>
              <a:rPr lang="en-US" sz="2600" dirty="0"/>
              <a:t> the triangle.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450" y="3768790"/>
            <a:ext cx="4497550" cy="292420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988" y="4343400"/>
            <a:ext cx="4437462" cy="1774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55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/>
          <a:p>
            <a:r>
              <a:rPr lang="en-US" dirty="0" smtClean="0"/>
              <a:t>Looking Down: Angle of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4724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When an </a:t>
            </a:r>
            <a:r>
              <a:rPr lang="en-US" sz="2400" dirty="0"/>
              <a:t>object is below the level of the observer</a:t>
            </a:r>
            <a:r>
              <a:rPr lang="en-US" sz="2400" dirty="0" smtClean="0"/>
              <a:t>, </a:t>
            </a:r>
            <a:r>
              <a:rPr lang="en-US" sz="2400" dirty="0"/>
              <a:t>the angle between the horizontal and the observer's line of sight is called the </a:t>
            </a:r>
            <a:r>
              <a:rPr lang="en-US" sz="2400" b="1" dirty="0"/>
              <a:t>angle of depression</a:t>
            </a:r>
            <a:r>
              <a:rPr lang="en-US" sz="2400" dirty="0"/>
              <a:t>.</a:t>
            </a:r>
            <a:endParaRPr lang="en-US" sz="2400" b="1" dirty="0" smtClean="0"/>
          </a:p>
          <a:p>
            <a:r>
              <a:rPr lang="en-US" sz="2400" dirty="0" smtClean="0"/>
              <a:t>It is </a:t>
            </a:r>
            <a:r>
              <a:rPr lang="en-US" sz="2400" dirty="0"/>
              <a:t>always </a:t>
            </a:r>
            <a:r>
              <a:rPr lang="en-US" sz="2400" b="1" dirty="0"/>
              <a:t>OUTSIDE</a:t>
            </a:r>
            <a:r>
              <a:rPr lang="en-US" sz="2400" dirty="0"/>
              <a:t> the triangle. </a:t>
            </a:r>
            <a:r>
              <a:rPr lang="en-US" sz="2400" dirty="0" smtClean="0"/>
              <a:t>It </a:t>
            </a:r>
            <a:r>
              <a:rPr lang="en-US" sz="2400" dirty="0"/>
              <a:t>is never inside the triangle.</a:t>
            </a:r>
            <a:endParaRPr lang="en-US" sz="26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2189" y="3176195"/>
            <a:ext cx="4649759" cy="318141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247843"/>
            <a:ext cx="4184921" cy="1828800"/>
          </a:xfrm>
          <a:prstGeom prst="rect">
            <a:avLst/>
          </a:prstGeom>
        </p:spPr>
      </p:pic>
      <p:sp>
        <p:nvSpPr>
          <p:cNvPr id="6" name="Isosceles Triangle 5"/>
          <p:cNvSpPr/>
          <p:nvPr/>
        </p:nvSpPr>
        <p:spPr>
          <a:xfrm rot="5400000">
            <a:off x="6546011" y="4288138"/>
            <a:ext cx="381000" cy="31888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5400000">
            <a:off x="6546011" y="5735938"/>
            <a:ext cx="381000" cy="31888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077364" y="544326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x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83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Example: Word Problem with Elevation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8686800" cy="4974336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The length of a wire supporting a radio tower is 157 feet. The angle of elevation from the top of the radio tower to the foot of the wire is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/>
                      </a:rPr>
                      <m:t>56°</m:t>
                    </m:r>
                  </m:oMath>
                </a14:m>
                <a:r>
                  <a:rPr lang="en-US" sz="2400" dirty="0"/>
                  <a:t>. How tall is the radio tower</a:t>
                </a:r>
                <a:r>
                  <a:rPr lang="en-US" sz="2400" dirty="0" smtClean="0"/>
                  <a:t>?</a:t>
                </a:r>
              </a:p>
              <a:p>
                <a:pPr marL="109728" indent="0">
                  <a:buNone/>
                </a:pPr>
                <a:endParaRPr lang="en-US" sz="2400" dirty="0" smtClean="0"/>
              </a:p>
              <a:p>
                <a:pPr marL="109728" indent="0">
                  <a:buNone/>
                </a:pPr>
                <a:r>
                  <a:rPr lang="en-US" sz="2400" dirty="0" smtClean="0"/>
                  <a:t>Each of these problems can be solved with the following steps:</a:t>
                </a:r>
              </a:p>
              <a:p>
                <a:pPr marL="109728" indent="0">
                  <a:buNone/>
                </a:pPr>
                <a:endParaRPr lang="en-US" sz="2400" dirty="0"/>
              </a:p>
              <a:p>
                <a:pPr marL="109728" indent="0">
                  <a:buNone/>
                </a:pPr>
                <a:r>
                  <a:rPr lang="en-US" sz="2400" b="1" u="sng" dirty="0" smtClean="0"/>
                  <a:t>Step 1</a:t>
                </a:r>
                <a:r>
                  <a:rPr lang="en-US" sz="2400" dirty="0" smtClean="0"/>
                  <a:t>: Draw a diagram of the problem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8686800" cy="4974336"/>
              </a:xfrm>
              <a:blipFill rotWithShape="1">
                <a:blip r:embed="rId2"/>
                <a:stretch>
                  <a:fillRect t="-980" r="-16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828800" y="5160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Tower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1959020">
            <a:off x="3962400" y="5160200"/>
            <a:ext cx="137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Wire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895600" y="4638136"/>
            <a:ext cx="3048000" cy="1828800"/>
            <a:chOff x="2895600" y="4638136"/>
            <a:chExt cx="3048000" cy="1828800"/>
          </a:xfrm>
        </p:grpSpPr>
        <p:sp>
          <p:nvSpPr>
            <p:cNvPr id="4" name="Right Triangle 3"/>
            <p:cNvSpPr/>
            <p:nvPr/>
          </p:nvSpPr>
          <p:spPr>
            <a:xfrm>
              <a:off x="2895600" y="4638136"/>
              <a:ext cx="3048000" cy="1828800"/>
            </a:xfrm>
            <a:prstGeom prst="rt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895600" y="6172200"/>
              <a:ext cx="4572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352800" y="6172200"/>
              <a:ext cx="0" cy="29473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5193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85800"/>
            <a:ext cx="8610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Example: Word Problem with Elevation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743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400" b="1" u="sng" dirty="0" smtClean="0"/>
              <a:t>Step </a:t>
            </a:r>
            <a:r>
              <a:rPr lang="en-US" sz="2400" b="1" u="sng" dirty="0"/>
              <a:t>2</a:t>
            </a:r>
            <a:r>
              <a:rPr lang="en-US" sz="2400" dirty="0" smtClean="0"/>
              <a:t>: Label the diagram</a:t>
            </a:r>
          </a:p>
          <a:p>
            <a:pPr marL="109728" indent="0">
              <a:buNone/>
            </a:pPr>
            <a:endParaRPr lang="en-US" sz="2400" dirty="0"/>
          </a:p>
          <a:p>
            <a:pPr marL="109728" indent="0">
              <a:buNone/>
            </a:pPr>
            <a:endParaRPr lang="en-US" sz="2400" dirty="0" smtClean="0"/>
          </a:p>
          <a:p>
            <a:pPr marL="109728" indent="0">
              <a:buNone/>
            </a:pPr>
            <a:endParaRPr lang="en-US" sz="2400" dirty="0"/>
          </a:p>
          <a:p>
            <a:pPr marL="109728" indent="0">
              <a:buNone/>
            </a:pPr>
            <a:endParaRPr lang="en-US" sz="2400" dirty="0" smtClean="0"/>
          </a:p>
          <a:p>
            <a:pPr marL="109728" indent="0">
              <a:buNone/>
            </a:pPr>
            <a:r>
              <a:rPr lang="en-US" sz="2400" b="1" u="sng" dirty="0"/>
              <a:t>Step </a:t>
            </a:r>
            <a:r>
              <a:rPr lang="en-US" sz="2400" b="1" u="sng" dirty="0" smtClean="0"/>
              <a:t>3</a:t>
            </a:r>
            <a:r>
              <a:rPr lang="en-US" sz="2400" dirty="0" smtClean="0"/>
              <a:t>: Identify and setup the trig ratio required from the information given.</a:t>
            </a:r>
            <a:endParaRPr lang="en-US" sz="2400" dirty="0"/>
          </a:p>
          <a:p>
            <a:pPr marL="109728" indent="0">
              <a:buNone/>
            </a:pPr>
            <a:endParaRPr lang="en-US" sz="2400" dirty="0"/>
          </a:p>
          <a:p>
            <a:pPr marL="109728" indent="0">
              <a:buNone/>
            </a:pPr>
            <a:endParaRPr lang="en-US" sz="2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4305300" y="1676400"/>
            <a:ext cx="3422530" cy="1828800"/>
            <a:chOff x="2133600" y="2286000"/>
            <a:chExt cx="3422530" cy="1828800"/>
          </a:xfrm>
        </p:grpSpPr>
        <p:grpSp>
          <p:nvGrpSpPr>
            <p:cNvPr id="11" name="Group 10"/>
            <p:cNvGrpSpPr/>
            <p:nvPr/>
          </p:nvGrpSpPr>
          <p:grpSpPr>
            <a:xfrm>
              <a:off x="2508130" y="2286000"/>
              <a:ext cx="3048000" cy="1828800"/>
              <a:chOff x="2508130" y="2286000"/>
              <a:chExt cx="3048000" cy="1828800"/>
            </a:xfrm>
          </p:grpSpPr>
          <p:sp>
            <p:nvSpPr>
              <p:cNvPr id="4" name="Right Triangle 3"/>
              <p:cNvSpPr/>
              <p:nvPr/>
            </p:nvSpPr>
            <p:spPr>
              <a:xfrm>
                <a:off x="2508130" y="2286000"/>
                <a:ext cx="3048000" cy="1828800"/>
              </a:xfrm>
              <a:prstGeom prst="rt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TextBox 4"/>
                  <p:cNvSpPr txBox="1"/>
                  <p:nvPr/>
                </p:nvSpPr>
                <p:spPr>
                  <a:xfrm>
                    <a:off x="4495800" y="3745468"/>
                    <a:ext cx="67933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56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°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" name="TextBox 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95800" y="3745468"/>
                    <a:ext cx="679330" cy="369332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t="-8197" r="-4505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" name="Rectangle 5"/>
              <p:cNvSpPr/>
              <p:nvPr/>
            </p:nvSpPr>
            <p:spPr>
              <a:xfrm>
                <a:off x="3962400" y="2831068"/>
                <a:ext cx="6858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157</a:t>
                </a:r>
                <a:endParaRPr lang="en-US" dirty="0"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2508130" y="3745468"/>
                <a:ext cx="31127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2819400" y="3745468"/>
                <a:ext cx="0" cy="36933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Rectangle 11"/>
            <p:cNvSpPr/>
            <p:nvPr/>
          </p:nvSpPr>
          <p:spPr>
            <a:xfrm>
              <a:off x="2133600" y="2983468"/>
              <a:ext cx="685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432071" y="4495800"/>
            <a:ext cx="3422530" cy="1828800"/>
            <a:chOff x="2133600" y="2286000"/>
            <a:chExt cx="3422530" cy="1828800"/>
          </a:xfrm>
        </p:grpSpPr>
        <p:grpSp>
          <p:nvGrpSpPr>
            <p:cNvPr id="15" name="Group 14"/>
            <p:cNvGrpSpPr/>
            <p:nvPr/>
          </p:nvGrpSpPr>
          <p:grpSpPr>
            <a:xfrm>
              <a:off x="2508130" y="2286000"/>
              <a:ext cx="3048000" cy="1828800"/>
              <a:chOff x="2508130" y="2286000"/>
              <a:chExt cx="3048000" cy="1828800"/>
            </a:xfrm>
          </p:grpSpPr>
          <p:sp>
            <p:nvSpPr>
              <p:cNvPr id="17" name="Right Triangle 16"/>
              <p:cNvSpPr/>
              <p:nvPr/>
            </p:nvSpPr>
            <p:spPr>
              <a:xfrm>
                <a:off x="2508130" y="2286000"/>
                <a:ext cx="3048000" cy="1828800"/>
              </a:xfrm>
              <a:prstGeom prst="rtTriangl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4495800" y="3745468"/>
                    <a:ext cx="67933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56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°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8" name="Text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95800" y="3745468"/>
                    <a:ext cx="679330" cy="369332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t="-8197" r="-5405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9" name="Rectangle 18"/>
              <p:cNvSpPr/>
              <p:nvPr/>
            </p:nvSpPr>
            <p:spPr>
              <a:xfrm>
                <a:off x="3962400" y="2831068"/>
                <a:ext cx="6858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157</a:t>
                </a:r>
                <a:endParaRPr lang="en-US" dirty="0"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508130" y="3745468"/>
                <a:ext cx="31127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2819400" y="3745468"/>
                <a:ext cx="0" cy="36933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Rectangle 15"/>
            <p:cNvSpPr/>
            <p:nvPr/>
          </p:nvSpPr>
          <p:spPr>
            <a:xfrm>
              <a:off x="2133600" y="2983468"/>
              <a:ext cx="685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496455" y="4496473"/>
            <a:ext cx="335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This will require the Sine ratio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381000" y="5193268"/>
                <a:ext cx="3352800" cy="7248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56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°=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157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193268"/>
                <a:ext cx="3352800" cy="72481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193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lnDef>
      <a:spPr/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912</TotalTime>
  <Words>850</Words>
  <Application>Microsoft Office PowerPoint</Application>
  <PresentationFormat>On-screen Show (4:3)</PresentationFormat>
  <Paragraphs>167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Urban</vt:lpstr>
      <vt:lpstr>Geometry Unit 8</vt:lpstr>
      <vt:lpstr>Warm-Up</vt:lpstr>
      <vt:lpstr>Applications of Right Triangle Trig</vt:lpstr>
      <vt:lpstr>Quick Review of the Trig ratios</vt:lpstr>
      <vt:lpstr>Trigonometry’s Place in the World</vt:lpstr>
      <vt:lpstr>Looking Up: Angle of Elevation</vt:lpstr>
      <vt:lpstr>Looking Down: Angle of Depression</vt:lpstr>
      <vt:lpstr>Example: Word Problem with Elevation</vt:lpstr>
      <vt:lpstr>Example: Word Problem with Elevation</vt:lpstr>
      <vt:lpstr>Example: Word Problem with Elevation</vt:lpstr>
      <vt:lpstr>Example: Word Problem with Depression</vt:lpstr>
      <vt:lpstr>Example: Word Problem with Elevation</vt:lpstr>
      <vt:lpstr>Example: Word Problem with Elevation</vt:lpstr>
      <vt:lpstr>Example: Finding the Angle</vt:lpstr>
      <vt:lpstr>Final Checks</vt:lpstr>
      <vt:lpstr>Final Checks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8</dc:title>
  <dc:creator>David Leon</dc:creator>
  <cp:lastModifiedBy>David Leon</cp:lastModifiedBy>
  <cp:revision>40</cp:revision>
  <dcterms:created xsi:type="dcterms:W3CDTF">2016-01-30T18:42:25Z</dcterms:created>
  <dcterms:modified xsi:type="dcterms:W3CDTF">2016-02-03T01:00:31Z</dcterms:modified>
</cp:coreProperties>
</file>