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9" r:id="rId3"/>
    <p:sldId id="260" r:id="rId4"/>
    <p:sldId id="262" r:id="rId5"/>
    <p:sldId id="265" r:id="rId6"/>
    <p:sldId id="266" r:id="rId7"/>
    <p:sldId id="270" r:id="rId8"/>
    <p:sldId id="271" r:id="rId9"/>
    <p:sldId id="267" r:id="rId10"/>
    <p:sldId id="268" r:id="rId11"/>
    <p:sldId id="269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78" r:id="rId22"/>
    <p:sldId id="288" r:id="rId23"/>
    <p:sldId id="272" r:id="rId24"/>
    <p:sldId id="274" r:id="rId25"/>
    <p:sldId id="273" r:id="rId26"/>
    <p:sldId id="275" r:id="rId27"/>
    <p:sldId id="276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70C34-6CEB-4CDF-9D91-CB8498A34F1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D26FD-AC49-47D7-A56B-963628766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AEF5DB5-CEA3-4D56-8F3C-3C3988C17A2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564BA01-65D3-4F49-A3E7-930DB778A9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24000"/>
            <a:ext cx="1981200" cy="35858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9-1: Circle </a:t>
            </a:r>
            <a:r>
              <a:rPr lang="en-US" sz="2400" dirty="0" smtClean="0"/>
              <a:t>Basics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And </a:t>
            </a:r>
          </a:p>
          <a:p>
            <a:endParaRPr lang="en-US" sz="2400" dirty="0"/>
          </a:p>
          <a:p>
            <a:r>
              <a:rPr lang="en-US" sz="2400" dirty="0" smtClean="0"/>
              <a:t>9-2: Tangent Properties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Unit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u="sng" dirty="0" smtClean="0"/>
                  <a:t>Theorem 9-2</a:t>
                </a:r>
                <a:r>
                  <a:rPr lang="en-US" dirty="0" smtClean="0"/>
                  <a:t>: If a line in the plane of a circle is perpendicular to a radius at its other endpoint, then the line is tangent to the circle.</a:t>
                </a:r>
              </a:p>
              <a:p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If: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   radius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𝑂𝐷</m:t>
                        </m:r>
                      </m:e>
                    </m:acc>
                  </m:oMath>
                </a14:m>
                <a:r>
                  <a:rPr lang="en-US" dirty="0" smtClean="0"/>
                  <a:t> at point D.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Then: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is tangent to the circle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" t="-692" r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with Tangents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904307" y="2895600"/>
            <a:ext cx="3356373" cy="2663269"/>
            <a:chOff x="4730285" y="2846149"/>
            <a:chExt cx="3356373" cy="2663269"/>
          </a:xfrm>
        </p:grpSpPr>
        <p:grpSp>
          <p:nvGrpSpPr>
            <p:cNvPr id="8" name="Group 7"/>
            <p:cNvGrpSpPr/>
            <p:nvPr/>
          </p:nvGrpSpPr>
          <p:grpSpPr>
            <a:xfrm>
              <a:off x="5257800" y="3177381"/>
              <a:ext cx="2332037" cy="2332037"/>
              <a:chOff x="3124200" y="2819400"/>
              <a:chExt cx="2332037" cy="2332037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4200" y="2819400"/>
                <a:ext cx="2332037" cy="23320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Oval 16"/>
              <p:cNvSpPr/>
              <p:nvPr/>
            </p:nvSpPr>
            <p:spPr>
              <a:xfrm>
                <a:off x="4267200" y="3962400"/>
                <a:ext cx="76200" cy="531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4855723" y="3215481"/>
              <a:ext cx="3124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389239" y="3177381"/>
              <a:ext cx="64691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 flipV="1">
              <a:off x="6417823" y="3177765"/>
              <a:ext cx="11993" cy="11699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30285" y="28461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28676" y="28461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38832" y="28461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33276" y="42558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12922" y="3253420"/>
            <a:ext cx="182451" cy="249754"/>
            <a:chOff x="6410583" y="3255446"/>
            <a:chExt cx="182451" cy="24975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410583" y="3505200"/>
              <a:ext cx="1824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593034" y="3255446"/>
              <a:ext cx="0" cy="249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75238"/>
            <a:ext cx="3048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65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u="sng" dirty="0" smtClean="0"/>
                  <a:t>Corollary</a:t>
                </a:r>
                <a:r>
                  <a:rPr lang="en-US" dirty="0" smtClean="0"/>
                  <a:t>: Tangents to a circle from a point are congruent</a:t>
                </a:r>
              </a:p>
              <a:p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If: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𝑃𝐴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𝑃𝐵</m:t>
                        </m:r>
                      </m:e>
                    </m:acc>
                  </m:oMath>
                </a14:m>
                <a:r>
                  <a:rPr lang="en-US" dirty="0" smtClean="0"/>
                  <a:t> are tangent to the circle at 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points A and B, respectively.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Then: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𝑃𝐴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" t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 with Tangents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46140" y="2463186"/>
            <a:ext cx="5584355" cy="3017293"/>
            <a:chOff x="1624482" y="2350777"/>
            <a:chExt cx="5584355" cy="3017293"/>
          </a:xfrm>
        </p:grpSpPr>
        <p:grpSp>
          <p:nvGrpSpPr>
            <p:cNvPr id="4" name="Group 3"/>
            <p:cNvGrpSpPr/>
            <p:nvPr/>
          </p:nvGrpSpPr>
          <p:grpSpPr>
            <a:xfrm>
              <a:off x="4876800" y="2667000"/>
              <a:ext cx="2332037" cy="2332037"/>
              <a:chOff x="3124200" y="2819400"/>
              <a:chExt cx="2332037" cy="2332037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4200" y="2819400"/>
                <a:ext cx="2332037" cy="23320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4267200" y="3962400"/>
                <a:ext cx="76200" cy="531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1676400" y="2514600"/>
              <a:ext cx="4572000" cy="1752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76400" y="4267200"/>
              <a:ext cx="51054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559027" y="2350777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38018" y="4998738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24482" y="3810000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432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these theorems tell us about properties related to tangent, we can use them to confirm the existence of tangent lines…</a:t>
            </a:r>
          </a:p>
          <a:p>
            <a:endParaRPr lang="en-US" dirty="0"/>
          </a:p>
          <a:p>
            <a:r>
              <a:rPr lang="en-US" dirty="0" smtClean="0"/>
              <a:t>Or find the measures of lines when given tangents.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5847"/>
            <a:ext cx="8610600" cy="1054394"/>
          </a:xfrm>
        </p:spPr>
        <p:txBody>
          <a:bodyPr/>
          <a:lstStyle/>
          <a:p>
            <a:r>
              <a:rPr lang="en-US" sz="2800" dirty="0" smtClean="0"/>
              <a:t>Where will you see these Theorems used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00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the line AB is tangent to the circle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Tangent Lines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95946"/>
            <a:ext cx="4082643" cy="30480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72000" y="2202873"/>
                <a:ext cx="4191000" cy="2585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From the theorems, we can determine that we should have a right triangle in order 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to be a Tangent.</a:t>
                </a:r>
              </a:p>
              <a:p>
                <a:endParaRPr lang="en-US" dirty="0"/>
              </a:p>
              <a:p>
                <a:r>
                  <a:rPr lang="en-US" dirty="0" smtClean="0"/>
                  <a:t>So we must check if this is a right triangle…</a:t>
                </a:r>
              </a:p>
              <a:p>
                <a:endParaRPr lang="en-US" dirty="0"/>
              </a:p>
              <a:p>
                <a:r>
                  <a:rPr lang="en-US" dirty="0" smtClean="0"/>
                  <a:t>Which we can do by using the Pythagorean </a:t>
                </a:r>
                <a:r>
                  <a:rPr lang="en-US" dirty="0"/>
                  <a:t>T</a:t>
                </a:r>
                <a:r>
                  <a:rPr lang="en-US" dirty="0" smtClean="0"/>
                  <a:t>heorem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02873"/>
                <a:ext cx="4191000" cy="2585901"/>
              </a:xfrm>
              <a:prstGeom prst="rect">
                <a:avLst/>
              </a:prstGeom>
              <a:blipFill rotWithShape="1">
                <a:blip r:embed="rId3"/>
                <a:stretch>
                  <a:fillRect l="-1163" t="-1176" b="-2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752600" y="2514600"/>
            <a:ext cx="593521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49360" y="2964898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9286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12</a:t>
            </a:r>
            <a:endParaRPr lang="en-US" sz="1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57200" y="5334000"/>
                <a:ext cx="6629400" cy="122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You should discover that this is a Pythagorean Triple (12-16-20), so this is a right triangle.</a:t>
                </a:r>
              </a:p>
              <a:p>
                <a:endParaRPr lang="en-US" dirty="0"/>
              </a:p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dirty="0" smtClean="0"/>
                  <a:t> is a tangent line.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0"/>
                <a:ext cx="6629400" cy="1224759"/>
              </a:xfrm>
              <a:prstGeom prst="rect">
                <a:avLst/>
              </a:prstGeom>
              <a:blipFill rotWithShape="1">
                <a:blip r:embed="rId4"/>
                <a:stretch>
                  <a:fillRect l="-735" t="-2488" b="-4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73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the line AB is tangent to the circle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Tangent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74309" y="2172855"/>
                <a:ext cx="4191000" cy="3862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Just like the previous problem, you must check to see if this a right triangle using the Pythagorean Theorem.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You should have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6.6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121+43.56=169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𝟏𝟔𝟒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𝟓𝟔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𝟏𝟔𝟗</m:t>
                      </m:r>
                    </m:oMath>
                  </m:oMathPara>
                </a14:m>
                <a:endParaRPr lang="en-US" sz="2000" b="1" dirty="0" smtClean="0"/>
              </a:p>
              <a:p>
                <a:pPr>
                  <a:spcAft>
                    <a:spcPts val="1800"/>
                  </a:spcAft>
                </a:pPr>
                <a:r>
                  <a:rPr lang="en-US" sz="2000" dirty="0"/>
                  <a:t>Thus,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is NOT a tangent </a:t>
                </a:r>
                <a:r>
                  <a:rPr lang="en-US" sz="2000" dirty="0"/>
                  <a:t>line</a:t>
                </a:r>
                <a:endParaRPr lang="en-US" sz="2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309" y="2172855"/>
                <a:ext cx="4191000" cy="3862596"/>
              </a:xfrm>
              <a:prstGeom prst="rect">
                <a:avLst/>
              </a:prstGeom>
              <a:blipFill rotWithShape="1">
                <a:blip r:embed="rId2"/>
                <a:stretch>
                  <a:fillRect l="-1453" t="-789" b="-1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" y="2205182"/>
            <a:ext cx="3733800" cy="324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8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Determine if the line AB is tangent to the circle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Tangent Lines – Try these in your Group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72364" y="2590800"/>
                <a:ext cx="3657600" cy="1800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You should have another Pythagorean triple</a:t>
                </a:r>
              </a:p>
              <a:p>
                <a:pPr>
                  <a:spcAft>
                    <a:spcPts val="1800"/>
                  </a:spcAft>
                </a:pPr>
                <a:endParaRPr lang="en-US" sz="2400" dirty="0" smtClean="0"/>
              </a:p>
              <a:p>
                <a:pPr>
                  <a:spcAft>
                    <a:spcPts val="1800"/>
                  </a:spcAft>
                </a:pPr>
                <a:r>
                  <a:rPr lang="en-US" sz="2400" dirty="0" smtClean="0"/>
                  <a:t>Thus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is a tangent </a:t>
                </a:r>
                <a:r>
                  <a:rPr lang="en-US" sz="2400" dirty="0"/>
                  <a:t>line</a:t>
                </a:r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364" y="2590800"/>
                <a:ext cx="3657600" cy="1800493"/>
              </a:xfrm>
              <a:prstGeom prst="rect">
                <a:avLst/>
              </a:prstGeom>
              <a:blipFill rotWithShape="1">
                <a:blip r:embed="rId2"/>
                <a:stretch>
                  <a:fillRect l="-2500" t="-2373" b="-7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24545"/>
            <a:ext cx="460595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2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the line AB is tangent to the circle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Tangent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72000" y="2202873"/>
                <a:ext cx="4191000" cy="3739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You will need the Pythagorean Theorem.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You should have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11.4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15.2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129.96+231.04=361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𝟑𝟔𝟏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𝟑𝟔𝟏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800"/>
                  </a:spcAft>
                </a:pPr>
                <a:r>
                  <a:rPr lang="en-US" sz="2400" dirty="0"/>
                  <a:t>Thus,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is a tangent </a:t>
                </a:r>
                <a:r>
                  <a:rPr lang="en-US" sz="2400" dirty="0"/>
                  <a:t>line</a:t>
                </a:r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02873"/>
                <a:ext cx="4191000" cy="3739485"/>
              </a:xfrm>
              <a:prstGeom prst="rect">
                <a:avLst/>
              </a:prstGeom>
              <a:blipFill rotWithShape="1">
                <a:blip r:embed="rId2"/>
                <a:stretch>
                  <a:fillRect l="-2180" t="-1140" r="-2471" b="-2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3600"/>
            <a:ext cx="3731491" cy="403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5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/>
          <a:lstStyle/>
          <a:p>
            <a:r>
              <a:rPr lang="en-US" dirty="0" smtClean="0"/>
              <a:t>Find the segment length indicated (pretend the question mark is an “x”). You may use rounded decimals in your answers.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tangents to find lengths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36" y="2895600"/>
            <a:ext cx="4187647" cy="28286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02727" y="2514600"/>
                <a:ext cx="4403436" cy="3366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000" dirty="0" smtClean="0"/>
                  <a:t>Since we have a tangent line, then we have a right triangle. Thus, we can use the Pythagorean theorem to find the missing side: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8.5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+16=72.25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=56.25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56.25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𝟕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727" y="2514600"/>
                <a:ext cx="4403436" cy="3366563"/>
              </a:xfrm>
              <a:prstGeom prst="rect">
                <a:avLst/>
              </a:prstGeom>
              <a:blipFill rotWithShape="1">
                <a:blip r:embed="rId3"/>
                <a:stretch>
                  <a:fillRect l="-1524" t="-906" r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4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/>
          <a:lstStyle/>
          <a:p>
            <a:r>
              <a:rPr lang="en-US" dirty="0" smtClean="0"/>
              <a:t>Find the segment length indicated (pretend the question mark is an “x”). You may use rounded decimals in your answers.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201" y="381000"/>
            <a:ext cx="8296564" cy="1054394"/>
          </a:xfrm>
        </p:spPr>
        <p:txBody>
          <a:bodyPr/>
          <a:lstStyle/>
          <a:p>
            <a:r>
              <a:rPr lang="en-US" dirty="0" smtClean="0"/>
              <a:t>Using tangents to find lengths – Try the Rest in your groups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02727" y="2514600"/>
                <a:ext cx="4403436" cy="3489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First get all the sides in order, then use the Pythagorean Theorem: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</a:rPr>
                        <m:t>25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727" y="2514600"/>
                <a:ext cx="4403436" cy="3489289"/>
              </a:xfrm>
              <a:prstGeom prst="rect">
                <a:avLst/>
              </a:prstGeom>
              <a:blipFill rotWithShape="1">
                <a:blip r:embed="rId2"/>
                <a:stretch>
                  <a:fillRect l="-2216" t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58850"/>
            <a:ext cx="4152671" cy="2438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884218" y="4381494"/>
            <a:ext cx="161821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4724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1323" y="3519055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1.5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7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/>
          <a:lstStyle/>
          <a:p>
            <a:r>
              <a:rPr lang="en-US" dirty="0" smtClean="0"/>
              <a:t>Find the segment length indicated (pretend the question mark is an “x”). You may use rounded decimals in your answers.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tangents to find lengths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00418" y="2536525"/>
                <a:ext cx="4403436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You have seen this a few times already: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This a Pythagorean Triple, with 12 and 16 as the legs.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Thus,</a:t>
                </a:r>
                <a:endParaRPr lang="en-US" sz="2400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2400" b="1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418" y="2536525"/>
                <a:ext cx="4403436" cy="2923877"/>
              </a:xfrm>
              <a:prstGeom prst="rect">
                <a:avLst/>
              </a:prstGeom>
              <a:blipFill rotWithShape="1">
                <a:blip r:embed="rId2"/>
                <a:stretch>
                  <a:fillRect l="-2075" t="-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43200"/>
            <a:ext cx="3810000" cy="307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</a:t>
            </a:r>
            <a:r>
              <a:rPr lang="en-US" sz="3200" dirty="0" smtClean="0"/>
              <a:t>solve for missing lengths in circles.</a:t>
            </a:r>
            <a:endParaRPr lang="en-US" sz="3200" dirty="0" smtClean="0"/>
          </a:p>
          <a:p>
            <a:pPr marL="45720" indent="0">
              <a:buNone/>
            </a:pPr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</a:t>
            </a:r>
            <a:r>
              <a:rPr lang="en-US" sz="3200" dirty="0"/>
              <a:t>identify the types of lines in circles through their </a:t>
            </a:r>
            <a:r>
              <a:rPr lang="en-US" sz="3200" dirty="0" smtClean="0"/>
              <a:t>notation and their properties.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/>
          <a:lstStyle/>
          <a:p>
            <a:r>
              <a:rPr lang="en-US" dirty="0" smtClean="0"/>
              <a:t>Find the segment length indicated (pretend the question mark is an “x”). You may use rounded decimals in your answers.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tangents to find lengths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36" y="2536524"/>
            <a:ext cx="3957812" cy="3178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02727" y="2646584"/>
                <a:ext cx="4403436" cy="2751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Use the Pythagorean Theorem: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144+40.96=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184.96=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184.96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𝟏𝟑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727" y="2646584"/>
                <a:ext cx="4403436" cy="2751972"/>
              </a:xfrm>
              <a:prstGeom prst="rect">
                <a:avLst/>
              </a:prstGeom>
              <a:blipFill rotWithShape="1">
                <a:blip r:embed="rId3"/>
                <a:stretch>
                  <a:fillRect l="-2216" t="-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1295399" y="3674168"/>
            <a:ext cx="1995055" cy="707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8142" y="3335614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07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diagram below shows tangent lines and circles. Find PD.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Tangents 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9" y="3200400"/>
            <a:ext cx="4343400" cy="320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24" name="TextBox 1023"/>
              <p:cNvSpPr txBox="1"/>
              <p:nvPr/>
            </p:nvSpPr>
            <p:spPr>
              <a:xfrm>
                <a:off x="3177309" y="2343272"/>
                <a:ext cx="57912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Using the corollary, since all the lines are coming from the point P, then they are all congruent to each other.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Thus,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𝑷𝑫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𝟖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024" name="TextBox 10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7309" y="2343272"/>
                <a:ext cx="579120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1579" t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49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30173"/>
            <a:ext cx="8723186" cy="57819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3000" y="160732"/>
            <a:ext cx="670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/>
              <a:t>Common </a:t>
            </a:r>
            <a:r>
              <a:rPr lang="en-US" sz="4400" b="1" u="sng" dirty="0" smtClean="0"/>
              <a:t>Tangents – Chart 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1290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560292" cy="4681730"/>
          </a:xfrm>
        </p:spPr>
        <p:txBody>
          <a:bodyPr/>
          <a:lstStyle/>
          <a:p>
            <a:r>
              <a:rPr lang="en-US" dirty="0" smtClean="0"/>
              <a:t>From each of the given circles, how many common tangents be made?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Tangents 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17183"/>
            <a:ext cx="1806947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343400" y="2667001"/>
            <a:ext cx="2590799" cy="2500744"/>
            <a:chOff x="3124200" y="2819400"/>
            <a:chExt cx="2332037" cy="233203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609600" y="2514602"/>
            <a:ext cx="6172200" cy="6857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" y="4495800"/>
            <a:ext cx="670560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09800" y="2514602"/>
            <a:ext cx="3124200" cy="28193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828800" y="2286000"/>
            <a:ext cx="3784427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30582" y="5715000"/>
            <a:ext cx="4746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 Common Tangents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8163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560292" cy="4681730"/>
          </a:xfrm>
        </p:spPr>
        <p:txBody>
          <a:bodyPr/>
          <a:lstStyle/>
          <a:p>
            <a:r>
              <a:rPr lang="en-US" dirty="0" smtClean="0"/>
              <a:t>From each of the given circles, how many common tangents be made?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Tangents Practice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343400" y="2667001"/>
            <a:ext cx="2590799" cy="2500744"/>
            <a:chOff x="3124200" y="2819400"/>
            <a:chExt cx="2332037" cy="233203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V="1">
            <a:off x="4343400" y="2438400"/>
            <a:ext cx="0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30582" y="5715000"/>
            <a:ext cx="4746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  <a:r>
              <a:rPr lang="en-US" sz="4000" b="1" dirty="0" smtClean="0"/>
              <a:t> Common Tangent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276" y="3001019"/>
            <a:ext cx="1806947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5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560292" cy="4681730"/>
          </a:xfrm>
        </p:spPr>
        <p:txBody>
          <a:bodyPr/>
          <a:lstStyle/>
          <a:p>
            <a:r>
              <a:rPr lang="en-US" dirty="0" smtClean="0"/>
              <a:t>From each of the given circles, how many common tangents be made?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Tangents 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545" y="3041867"/>
            <a:ext cx="1806947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343400" y="2667001"/>
            <a:ext cx="2590799" cy="2500744"/>
            <a:chOff x="3124200" y="2819400"/>
            <a:chExt cx="2332037" cy="233203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1447800" y="2438400"/>
            <a:ext cx="53340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28800" y="4495800"/>
            <a:ext cx="52578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343400" y="2438400"/>
            <a:ext cx="0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30582" y="5715000"/>
            <a:ext cx="4746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 Common Tangents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556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560292" cy="4681730"/>
          </a:xfrm>
        </p:spPr>
        <p:txBody>
          <a:bodyPr/>
          <a:lstStyle/>
          <a:p>
            <a:r>
              <a:rPr lang="en-US" dirty="0" smtClean="0"/>
              <a:t>From each of the given circles, how many common tangents be made?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Tangents Practice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343400" y="2667001"/>
            <a:ext cx="2590799" cy="2500744"/>
            <a:chOff x="3124200" y="2819400"/>
            <a:chExt cx="2332037" cy="233203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1981200" y="2438400"/>
            <a:ext cx="48006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4343400"/>
            <a:ext cx="51816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30582" y="5715000"/>
            <a:ext cx="4746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  <a:r>
              <a:rPr lang="en-US" sz="4000" b="1" dirty="0" smtClean="0"/>
              <a:t> Common Tangents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17183"/>
            <a:ext cx="1806947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2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560292" cy="4681730"/>
          </a:xfrm>
        </p:spPr>
        <p:txBody>
          <a:bodyPr/>
          <a:lstStyle/>
          <a:p>
            <a:r>
              <a:rPr lang="en-US" dirty="0" smtClean="0"/>
              <a:t>From each of the given circles, how many common tangents be made?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Tangents Practice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057400" y="2642317"/>
            <a:ext cx="2590799" cy="2500744"/>
            <a:chOff x="3124200" y="2819400"/>
            <a:chExt cx="2332037" cy="233203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866871" y="5486400"/>
            <a:ext cx="5770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No Common Tangents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325" y="3021013"/>
            <a:ext cx="1806947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15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560292" cy="4681730"/>
          </a:xfrm>
        </p:spPr>
        <p:txBody>
          <a:bodyPr/>
          <a:lstStyle/>
          <a:p>
            <a:r>
              <a:rPr lang="en-US" dirty="0" smtClean="0"/>
              <a:t>From each of the given circles, how many common tangents be made?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Tangents Practice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43200" y="2642317"/>
            <a:ext cx="2590799" cy="2500744"/>
            <a:chOff x="3124200" y="2819400"/>
            <a:chExt cx="2332037" cy="233203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1676400" y="2261316"/>
            <a:ext cx="2336627" cy="1905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76400" y="3868005"/>
            <a:ext cx="2895600" cy="1898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3600" y="5791200"/>
            <a:ext cx="4746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  <a:r>
              <a:rPr lang="en-US" sz="4000" b="1" dirty="0" smtClean="0"/>
              <a:t> Common Tangents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45665"/>
            <a:ext cx="1549679" cy="1501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88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Circle</a:t>
            </a:r>
            <a:r>
              <a:rPr lang="en-US" dirty="0"/>
              <a:t>: A set of points in a plane that are all equidistant (the same given distance) from a given point in that plane</a:t>
            </a:r>
            <a:r>
              <a:rPr lang="en-US" dirty="0" smtClean="0"/>
              <a:t>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Center</a:t>
            </a:r>
            <a:r>
              <a:rPr lang="en-US" dirty="0"/>
              <a:t>: The point in the plane that all points of the circle are equidistant to.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 – Basic Terms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3429000"/>
            <a:ext cx="2332037" cy="2332037"/>
            <a:chOff x="3124200" y="2819400"/>
            <a:chExt cx="2332037" cy="233203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924300" y="419574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u="sng" dirty="0"/>
              <a:t>Radius</a:t>
            </a:r>
            <a:r>
              <a:rPr lang="en-US" dirty="0"/>
              <a:t>: The line that represents the distance from any given point on the circle to the center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b="1" u="sng" dirty="0"/>
              <a:t>Chord</a:t>
            </a:r>
            <a:r>
              <a:rPr lang="en-US" dirty="0"/>
              <a:t>: A segment whose endpoints lie on a circle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b="1" u="sng" dirty="0"/>
              <a:t>Diameter</a:t>
            </a:r>
            <a:r>
              <a:rPr lang="en-US" dirty="0"/>
              <a:t>: A chord that goes through the center of the circle.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inside the Circle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343400" y="3810000"/>
            <a:ext cx="2332037" cy="2332037"/>
            <a:chOff x="3124200" y="2819400"/>
            <a:chExt cx="2332037" cy="233203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>
            <a:stCxn id="5" idx="0"/>
            <a:endCxn id="1026" idx="0"/>
          </p:cNvCxnSpPr>
          <p:nvPr/>
        </p:nvCxnSpPr>
        <p:spPr>
          <a:xfrm flipH="1" flipV="1">
            <a:off x="5509419" y="3810000"/>
            <a:ext cx="15081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4964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471318" y="381686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4500" y="35237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038600" y="4768334"/>
            <a:ext cx="3048000" cy="381000"/>
            <a:chOff x="4038600" y="4768334"/>
            <a:chExt cx="3048000" cy="381000"/>
          </a:xfrm>
        </p:grpSpPr>
        <p:cxnSp>
          <p:nvCxnSpPr>
            <p:cNvPr id="9" name="Straight Connector 8"/>
            <p:cNvCxnSpPr>
              <a:stCxn id="1026" idx="1"/>
              <a:endCxn id="1026" idx="3"/>
            </p:cNvCxnSpPr>
            <p:nvPr/>
          </p:nvCxnSpPr>
          <p:spPr>
            <a:xfrm>
              <a:off x="4343400" y="4976019"/>
              <a:ext cx="2332037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038600" y="47683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29400" y="478000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330700" y="4929982"/>
              <a:ext cx="76200" cy="762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637337" y="4914900"/>
              <a:ext cx="76200" cy="762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140200" y="5295962"/>
            <a:ext cx="2717800" cy="647638"/>
            <a:chOff x="4140200" y="5295962"/>
            <a:chExt cx="2717800" cy="64763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495800" y="5480628"/>
              <a:ext cx="1905000" cy="228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140200" y="529596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00800" y="5574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362700" y="5682734"/>
              <a:ext cx="762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45000" y="5442528"/>
              <a:ext cx="762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3400" y="3708400"/>
                <a:ext cx="22098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Radius: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𝑂𝐴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708400"/>
                <a:ext cx="2209800" cy="369909"/>
              </a:xfrm>
              <a:prstGeom prst="rect">
                <a:avLst/>
              </a:prstGeom>
              <a:blipFill rotWithShape="1">
                <a:blip r:embed="rId3"/>
                <a:stretch>
                  <a:fillRect l="-2486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" y="4398425"/>
                <a:ext cx="22098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Chord: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398425"/>
                <a:ext cx="2209800" cy="369909"/>
              </a:xfrm>
              <a:prstGeom prst="rect">
                <a:avLst/>
              </a:prstGeom>
              <a:blipFill rotWithShape="1">
                <a:blip r:embed="rId4"/>
                <a:stretch>
                  <a:fillRect l="-2486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8018" y="4964091"/>
                <a:ext cx="22098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Diameter: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18" y="4964091"/>
                <a:ext cx="2209800" cy="369909"/>
              </a:xfrm>
              <a:prstGeom prst="rect">
                <a:avLst/>
              </a:prstGeom>
              <a:blipFill rotWithShape="1">
                <a:blip r:embed="rId5"/>
                <a:stretch>
                  <a:fillRect l="-2204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3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07893" cy="4407408"/>
          </a:xfrm>
        </p:spPr>
        <p:txBody>
          <a:bodyPr/>
          <a:lstStyle/>
          <a:p>
            <a:r>
              <a:rPr lang="en-US" b="1" u="sng" dirty="0"/>
              <a:t>Secant</a:t>
            </a:r>
            <a:r>
              <a:rPr lang="en-US" dirty="0"/>
              <a:t>: A line that goes through a circle, crossing at two </a:t>
            </a:r>
            <a:r>
              <a:rPr lang="en-US" dirty="0" smtClean="0"/>
              <a:t>points.</a:t>
            </a:r>
          </a:p>
          <a:p>
            <a:r>
              <a:rPr lang="en-US" b="1" u="sng" dirty="0"/>
              <a:t>Tangent</a:t>
            </a:r>
            <a:r>
              <a:rPr lang="en-US" dirty="0"/>
              <a:t>: A line in the plane of a circle that intersects the circle in exactly on point, called the point of tangency.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Lines Through the Circle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09800" y="3740666"/>
            <a:ext cx="2332037" cy="2332037"/>
            <a:chOff x="3124200" y="2819400"/>
            <a:chExt cx="2332037" cy="2332037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1524000" y="5036066"/>
            <a:ext cx="3657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371600" y="3433618"/>
            <a:ext cx="4038600" cy="489466"/>
            <a:chOff x="1333500" y="3433618"/>
            <a:chExt cx="4038600" cy="489466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333500" y="3618284"/>
              <a:ext cx="4038600" cy="3048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429000" y="3740666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1400" y="343361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4038600" y="3352800"/>
            <a:ext cx="990600" cy="80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33818" y="3132496"/>
            <a:ext cx="1184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of Tangency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34587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Tangent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4699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0999" y="1719070"/>
                <a:ext cx="8407893" cy="4834130"/>
              </a:xfrm>
            </p:spPr>
            <p:txBody>
              <a:bodyPr/>
              <a:lstStyle/>
              <a:p>
                <a:r>
                  <a:rPr lang="en-US" dirty="0" smtClean="0"/>
                  <a:t>Identify the type of line based off the picture and the notation given.</a:t>
                </a:r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1.)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2.)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𝐵𝐸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3.)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𝐵𝐸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4.)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𝐹𝐶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5.)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𝑂𝐶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9" y="1719070"/>
                <a:ext cx="8407893" cy="4834130"/>
              </a:xfrm>
              <a:blipFill rotWithShape="1">
                <a:blip r:embed="rId2"/>
                <a:stretch>
                  <a:fillRect l="-145" t="-63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38400"/>
            <a:ext cx="499599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524000" y="2743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Diameter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0" y="342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Chord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0" y="4267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Secant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510145" y="4953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Tangent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510145" y="577272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Radius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70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376930"/>
          </a:xfrm>
        </p:spPr>
        <p:txBody>
          <a:bodyPr/>
          <a:lstStyle/>
          <a:p>
            <a:r>
              <a:rPr lang="en-US" dirty="0" smtClean="0"/>
              <a:t>A Line that is tangent to each of two coplanar circles is called a </a:t>
            </a:r>
            <a:r>
              <a:rPr lang="en-US" b="1" u="sng" dirty="0" smtClean="0"/>
              <a:t>common tangent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Between two coplanar circles, there can be no common tangents, or as many as 4…</a:t>
            </a:r>
          </a:p>
          <a:p>
            <a:endParaRPr lang="en-US" dirty="0"/>
          </a:p>
          <a:p>
            <a:r>
              <a:rPr lang="en-US" dirty="0" smtClean="0"/>
              <a:t>It all depends on how the circles are placed.</a:t>
            </a:r>
          </a:p>
          <a:p>
            <a:endParaRPr lang="en-US" dirty="0"/>
          </a:p>
          <a:p>
            <a:r>
              <a:rPr lang="en-US" dirty="0" smtClean="0"/>
              <a:t>Examine the chart on the following slide to gain an understanding.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0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30173"/>
            <a:ext cx="8723186" cy="57819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3000" y="160732"/>
            <a:ext cx="670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/>
              <a:t>Common </a:t>
            </a:r>
            <a:r>
              <a:rPr lang="en-US" sz="4400" b="1" u="sng" dirty="0" smtClean="0"/>
              <a:t>Tangents – Chart 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9120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37096"/>
                <a:ext cx="8407893" cy="4407408"/>
              </a:xfrm>
            </p:spPr>
            <p:txBody>
              <a:bodyPr/>
              <a:lstStyle/>
              <a:p>
                <a:r>
                  <a:rPr lang="en-US" b="1" u="sng" dirty="0" smtClean="0"/>
                  <a:t>Theorem 9-1</a:t>
                </a:r>
                <a:r>
                  <a:rPr lang="en-US" dirty="0" smtClean="0"/>
                  <a:t>: If a line is tangent to a circle, then the line is perpendicular to the radius drawn to the point of tangency.</a:t>
                </a:r>
              </a:p>
              <a:p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If: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is a tangent</a:t>
                </a: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is </a:t>
                </a:r>
                <a:r>
                  <a:rPr lang="en-US" dirty="0" smtClean="0"/>
                  <a:t>the point of tangency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Then: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𝑂𝐷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37096"/>
                <a:ext cx="8407893" cy="4407408"/>
              </a:xfrm>
              <a:blipFill rotWithShape="1">
                <a:blip r:embed="rId3"/>
                <a:stretch>
                  <a:fillRect l="-218" t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with Tangents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711052" y="2924214"/>
            <a:ext cx="3356373" cy="2663269"/>
            <a:chOff x="4730285" y="2846149"/>
            <a:chExt cx="3356373" cy="2663269"/>
          </a:xfrm>
        </p:grpSpPr>
        <p:grpSp>
          <p:nvGrpSpPr>
            <p:cNvPr id="4" name="Group 3"/>
            <p:cNvGrpSpPr/>
            <p:nvPr/>
          </p:nvGrpSpPr>
          <p:grpSpPr>
            <a:xfrm>
              <a:off x="5257800" y="3177381"/>
              <a:ext cx="2332037" cy="2332037"/>
              <a:chOff x="3124200" y="2819400"/>
              <a:chExt cx="2332037" cy="2332037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4200" y="2819400"/>
                <a:ext cx="2332037" cy="23320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4267200" y="3962400"/>
                <a:ext cx="76200" cy="531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4855723" y="3215481"/>
              <a:ext cx="3124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89239" y="3177381"/>
              <a:ext cx="64691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 flipV="1">
              <a:off x="6417823" y="3177765"/>
              <a:ext cx="11993" cy="11699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30285" y="28461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28676" y="28461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38832" y="28461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33276" y="4255849"/>
              <a:ext cx="357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10583" y="3255446"/>
            <a:ext cx="182451" cy="249754"/>
            <a:chOff x="6410583" y="3255446"/>
            <a:chExt cx="182451" cy="249754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6410583" y="3505200"/>
              <a:ext cx="1824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593034" y="3255446"/>
              <a:ext cx="0" cy="249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35413"/>
            <a:ext cx="3048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883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1232</Words>
  <Application>Microsoft Office PowerPoint</Application>
  <PresentationFormat>On-screen Show (4:3)</PresentationFormat>
  <Paragraphs>190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Grid</vt:lpstr>
      <vt:lpstr>Geometry Unit 9</vt:lpstr>
      <vt:lpstr>Circles</vt:lpstr>
      <vt:lpstr>Circles – Basic Terms</vt:lpstr>
      <vt:lpstr>Lines inside the Circle</vt:lpstr>
      <vt:lpstr>Lines Through the Circle</vt:lpstr>
      <vt:lpstr>Lines Practice</vt:lpstr>
      <vt:lpstr>Common Tangents</vt:lpstr>
      <vt:lpstr>PowerPoint Presentation</vt:lpstr>
      <vt:lpstr>Theorems with Tangents</vt:lpstr>
      <vt:lpstr>Theorems with Tangents</vt:lpstr>
      <vt:lpstr>Corollary with Tangents</vt:lpstr>
      <vt:lpstr>Where will you see these Theorems used</vt:lpstr>
      <vt:lpstr>Identifying Tangent Lines</vt:lpstr>
      <vt:lpstr>Identifying Tangent Lines</vt:lpstr>
      <vt:lpstr>Identifying Tangent Lines – Try these in your Group</vt:lpstr>
      <vt:lpstr>Identifying Tangent Lines</vt:lpstr>
      <vt:lpstr>Using tangents to find lengths</vt:lpstr>
      <vt:lpstr>Using tangents to find lengths – Try the Rest in your groups</vt:lpstr>
      <vt:lpstr>Using tangents to find lengths</vt:lpstr>
      <vt:lpstr>Using tangents to find lengths</vt:lpstr>
      <vt:lpstr>Warm-up: Tangents practice</vt:lpstr>
      <vt:lpstr>PowerPoint Presentation</vt:lpstr>
      <vt:lpstr>Common Tangents Practice</vt:lpstr>
      <vt:lpstr>Common Tangents Practice</vt:lpstr>
      <vt:lpstr>Common Tangents Practice</vt:lpstr>
      <vt:lpstr>Common Tangents Practice</vt:lpstr>
      <vt:lpstr>Common Tangents Practice</vt:lpstr>
      <vt:lpstr>Common Tangents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Leon</dc:creator>
  <cp:lastModifiedBy>David Leon</cp:lastModifiedBy>
  <cp:revision>78</cp:revision>
  <dcterms:created xsi:type="dcterms:W3CDTF">2016-02-10T16:37:48Z</dcterms:created>
  <dcterms:modified xsi:type="dcterms:W3CDTF">2016-02-15T20:52:50Z</dcterms:modified>
</cp:coreProperties>
</file>