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DAAE4C-198E-400C-84A0-01A4CE1F1C2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2131DC-1561-4DE0-A1B6-D5A2EC7654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3.png"/><Relationship Id="rId7" Type="http://schemas.openxmlformats.org/officeDocument/2006/relationships/image" Target="../media/image4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0.png"/><Relationship Id="rId10" Type="http://schemas.openxmlformats.org/officeDocument/2006/relationships/image" Target="../media/image46.png"/><Relationship Id="rId4" Type="http://schemas.openxmlformats.org/officeDocument/2006/relationships/image" Target="../media/image38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tmp"/><Relationship Id="rId7" Type="http://schemas.openxmlformats.org/officeDocument/2006/relationships/image" Target="../media/image9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tmp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6.tmp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17.png"/><Relationship Id="rId10" Type="http://schemas.openxmlformats.org/officeDocument/2006/relationships/image" Target="../media/image5.tmp"/><Relationship Id="rId4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Unit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019800" cy="1752600"/>
          </a:xfrm>
        </p:spPr>
        <p:txBody>
          <a:bodyPr/>
          <a:lstStyle/>
          <a:p>
            <a:r>
              <a:rPr lang="en-US" dirty="0" smtClean="0"/>
              <a:t>9-3: Arcs and Central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Name the arc made by the given angle.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34873" y="2207734"/>
                <a:ext cx="3962400" cy="3109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Similar to the last problem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We have the minor arc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/>
                          </a:rPr>
                          <m:t>𝑯𝑰</m:t>
                        </m:r>
                      </m:e>
                    </m:acc>
                  </m:oMath>
                </a14:m>
                <a:r>
                  <a:rPr lang="en-US" sz="2000" dirty="0" smtClean="0"/>
                  <a:t> </a:t>
                </a:r>
              </a:p>
              <a:p>
                <a:pPr algn="ctr"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Or, we could also say we have the major arc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𝑯𝑱𝑰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873" y="2207734"/>
                <a:ext cx="3962400" cy="3109569"/>
              </a:xfrm>
              <a:prstGeom prst="rect">
                <a:avLst/>
              </a:prstGeom>
              <a:blipFill rotWithShape="1">
                <a:blip r:embed="rId2"/>
                <a:stretch>
                  <a:fillRect l="-1692" t="-1176" r="-1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57400"/>
            <a:ext cx="3429000" cy="353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1" y="2127681"/>
            <a:ext cx="4327686" cy="3015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Name the central angle of the given arc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25273" y="2319772"/>
                <a:ext cx="5257799" cy="263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The central angle is covering the arc.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Thus, we have the central angle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&lt;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000" b="1" dirty="0" smtClean="0"/>
              </a:p>
              <a:p>
                <a:pPr>
                  <a:spcAft>
                    <a:spcPts val="600"/>
                  </a:spcAft>
                </a:pPr>
                <a:endParaRPr lang="en-US" sz="2000" b="1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Note: I had to use a number because it was there, but also because I did not three letters.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273" y="2319772"/>
                <a:ext cx="5257799" cy="2631490"/>
              </a:xfrm>
              <a:prstGeom prst="rect">
                <a:avLst/>
              </a:prstGeom>
              <a:blipFill rotWithShape="1">
                <a:blip r:embed="rId3"/>
                <a:stretch>
                  <a:fillRect l="-1276" t="-1392" r="-1044" b="-3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1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2271081"/>
            <a:ext cx="3760944" cy="27288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Name the central angle of the given arc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25273" y="2319772"/>
                <a:ext cx="525779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The central angle is covering the arc.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Thus, we have the central angle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&lt;</m:t>
                      </m:r>
                      <m:r>
                        <a:rPr lang="en-US" sz="2000" b="1" i="1" smtClean="0">
                          <a:latin typeface="Cambria Math"/>
                        </a:rPr>
                        <m:t>𝑴𝑸𝑳</m:t>
                      </m:r>
                    </m:oMath>
                  </m:oMathPara>
                </a14:m>
                <a:endParaRPr lang="en-US" sz="2000" b="1" dirty="0" smtClean="0"/>
              </a:p>
              <a:p>
                <a:pPr>
                  <a:spcAft>
                    <a:spcPts val="600"/>
                  </a:spcAft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273" y="2319772"/>
                <a:ext cx="5257799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276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4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14600"/>
            <a:ext cx="3352800" cy="3058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 – Interchanging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If an angle is given, name the arc it makes. If an arc is given, name its central angle.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57600" y="2667000"/>
                <a:ext cx="5257799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You were given an arc…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So find the central angle.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Central Angle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&lt;</m:t>
                      </m:r>
                      <m:r>
                        <a:rPr lang="en-US" sz="2000" b="1" i="1" smtClean="0">
                          <a:latin typeface="Cambria Math"/>
                        </a:rPr>
                        <m:t>𝑹𝑸𝑺</m:t>
                      </m:r>
                    </m:oMath>
                  </m:oMathPara>
                </a14:m>
                <a:endParaRPr lang="en-US" sz="2000" b="1" dirty="0" smtClean="0"/>
              </a:p>
              <a:p>
                <a:pPr>
                  <a:spcAft>
                    <a:spcPts val="600"/>
                  </a:spcAft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667000"/>
                <a:ext cx="5257799" cy="2323713"/>
              </a:xfrm>
              <a:prstGeom prst="rect">
                <a:avLst/>
              </a:prstGeom>
              <a:blipFill rotWithShape="1">
                <a:blip r:embed="rId3"/>
                <a:stretch>
                  <a:fillRect l="-1160" t="-1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332723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 – Interchanging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If an angle is given, name the arc it makes. If an arc is given, name its central angle.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57600" y="2667000"/>
                <a:ext cx="5257799" cy="2052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You were given an angle…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And specifically asked to find the major arc.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Major Arc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𝑨𝑪𝑩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667000"/>
                <a:ext cx="5257799" cy="2052806"/>
              </a:xfrm>
              <a:prstGeom prst="rect">
                <a:avLst/>
              </a:prstGeom>
              <a:blipFill rotWithShape="1">
                <a:blip r:embed="rId3"/>
                <a:stretch>
                  <a:fillRect l="-1160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2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 – Interchanging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If an angle is given, name the arc it makes. If an arc is given, name its central angle.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3" y="2743200"/>
            <a:ext cx="3227639" cy="25122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4382" y="2408382"/>
                <a:ext cx="5257799" cy="2753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You were given a central angle…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So find the arc(s) it makes.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Arc: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000" b="1" dirty="0" smtClean="0"/>
                  <a:t>Minor: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/>
                          </a:rPr>
                          <m:t>𝑲𝑳</m:t>
                        </m:r>
                      </m:e>
                    </m:acc>
                  </m:oMath>
                </a14:m>
                <a:endParaRPr lang="en-US" sz="2000" b="1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000" b="1" dirty="0" smtClean="0"/>
                  <a:t>Major: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/>
                          </a:rPr>
                          <m:t>𝑲𝑰𝑳</m:t>
                        </m:r>
                      </m:e>
                    </m:acc>
                    <m:r>
                      <a:rPr lang="en-US" sz="2000" b="1" i="1" smtClean="0">
                        <a:latin typeface="Cambria Math"/>
                      </a:rPr>
                      <m:t> 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382" y="2408382"/>
                <a:ext cx="5257799" cy="2753382"/>
              </a:xfrm>
              <a:prstGeom prst="rect">
                <a:avLst/>
              </a:prstGeom>
              <a:blipFill rotWithShape="1">
                <a:blip r:embed="rId3"/>
                <a:stretch>
                  <a:fillRect l="-1276" t="-1327" b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1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2667000"/>
            <a:ext cx="3766991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 – Interchanging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If an angle is given, name the arc it makes. If an arc is given, name its central angle.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4382" y="2408382"/>
                <a:ext cx="5257799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You were given an arc, specifically a major arc…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So find the central angle.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Central Angle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&lt;</m:t>
                      </m:r>
                      <m:r>
                        <a:rPr lang="en-US" sz="2000" b="1" i="1" smtClean="0">
                          <a:latin typeface="Cambria Math"/>
                        </a:rPr>
                        <m:t>𝑺𝑸𝑻</m:t>
                      </m:r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382" y="2408382"/>
                <a:ext cx="5257799" cy="2323713"/>
              </a:xfrm>
              <a:prstGeom prst="rect">
                <a:avLst/>
              </a:prstGeom>
              <a:blipFill rotWithShape="1">
                <a:blip r:embed="rId3"/>
                <a:stretch>
                  <a:fillRect l="-1276" t="-1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3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Arcs and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1295400"/>
            <a:ext cx="8666018" cy="5279136"/>
          </a:xfrm>
        </p:spPr>
        <p:txBody>
          <a:bodyPr/>
          <a:lstStyle/>
          <a:p>
            <a:r>
              <a:rPr lang="en-US" dirty="0" smtClean="0"/>
              <a:t>Find the measure of the arc or central angle indicated.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76880" y="2088132"/>
            <a:ext cx="3620857" cy="3124200"/>
            <a:chOff x="2362200" y="1524000"/>
            <a:chExt cx="3620857" cy="3124200"/>
          </a:xfrm>
        </p:grpSpPr>
        <p:grpSp>
          <p:nvGrpSpPr>
            <p:cNvPr id="5" name="Group 4"/>
            <p:cNvGrpSpPr/>
            <p:nvPr/>
          </p:nvGrpSpPr>
          <p:grpSpPr>
            <a:xfrm>
              <a:off x="2362200" y="1602662"/>
              <a:ext cx="3620857" cy="3045538"/>
              <a:chOff x="2362200" y="1602662"/>
              <a:chExt cx="3620857" cy="3045538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1" y="1828800"/>
                <a:ext cx="2914274" cy="2819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2362200" y="1602662"/>
                <a:ext cx="3620857" cy="2097503"/>
                <a:chOff x="2362200" y="1602662"/>
                <a:chExt cx="3620857" cy="2097503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3200400" y="1602662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G</a:t>
                  </a:r>
                  <a:endParaRPr lang="en-US" sz="2400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3429000" y="2057400"/>
                  <a:ext cx="695138" cy="11811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4124138" y="2209800"/>
                  <a:ext cx="905062" cy="10287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endCxn id="8" idx="3"/>
                </p:cNvCxnSpPr>
                <p:nvPr/>
              </p:nvCxnSpPr>
              <p:spPr>
                <a:xfrm>
                  <a:off x="4124138" y="3238500"/>
                  <a:ext cx="145713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/>
                <p:cNvSpPr txBox="1"/>
                <p:nvPr/>
              </p:nvSpPr>
              <p:spPr>
                <a:xfrm>
                  <a:off x="5029200" y="175521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F</a:t>
                  </a:r>
                  <a:endParaRPr lang="en-US" sz="24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525857" y="30076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E</a:t>
                  </a:r>
                  <a:endParaRPr lang="en-US" sz="24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776569" y="31242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Q</a:t>
                  </a:r>
                  <a:endParaRPr lang="en-US" sz="2400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362200" y="32385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H</a:t>
                  </a:r>
                  <a:endParaRPr lang="en-US" sz="2400" dirty="0"/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005169" y="1524000"/>
                  <a:ext cx="711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60</m:t>
                        </m:r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5169" y="1524000"/>
                  <a:ext cx="7112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271857" y="2362080"/>
                  <a:ext cx="711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1857" y="2362080"/>
                  <a:ext cx="71120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0782" y="2360090"/>
                <a:ext cx="4911436" cy="2699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9.) </a:t>
                </a:r>
                <a14:m>
                  <m:oMath xmlns:m="http://schemas.openxmlformats.org/officeDocument/2006/math">
                    <m:r>
                      <a:rPr lang="en-US" sz="2400" i="1"/>
                      <m:t>&lt;</m:t>
                    </m:r>
                    <m:r>
                      <a:rPr lang="en-US" sz="2400" i="1"/>
                      <m:t>𝐺𝑄𝐹</m:t>
                    </m:r>
                  </m:oMath>
                </a14:m>
                <a:r>
                  <a:rPr lang="en-US" sz="2400" dirty="0"/>
                  <a:t>	</a:t>
                </a:r>
                <a:r>
                  <a:rPr lang="en-US" sz="2400" dirty="0"/>
                  <a:t>	</a:t>
                </a:r>
                <a:r>
                  <a:rPr lang="en-US" sz="2400" dirty="0" smtClean="0"/>
                  <a:t>10</a:t>
                </a:r>
                <a:r>
                  <a:rPr lang="en-US" sz="2400" dirty="0"/>
                  <a:t>.) </a:t>
                </a:r>
                <a14:m>
                  <m:oMath xmlns:m="http://schemas.openxmlformats.org/officeDocument/2006/math">
                    <m:r>
                      <a:rPr lang="en-US" sz="2400" i="1"/>
                      <m:t>&lt;</m:t>
                    </m:r>
                    <m:r>
                      <a:rPr lang="en-US" sz="2400" i="1"/>
                      <m:t>𝐸𝑄𝐹</m:t>
                    </m:r>
                  </m:oMath>
                </a14:m>
                <a:r>
                  <a:rPr lang="en-US" sz="2400" dirty="0"/>
                  <a:t>			</a:t>
                </a:r>
              </a:p>
              <a:p>
                <a:r>
                  <a:rPr lang="en-US" sz="2400" dirty="0"/>
                  <a:t>	</a:t>
                </a:r>
              </a:p>
              <a:p>
                <a:r>
                  <a:rPr lang="en-US" sz="2400" dirty="0"/>
                  <a:t>11.)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𝐸𝐻𝐹</m:t>
                        </m:r>
                      </m:e>
                    </m:acc>
                  </m:oMath>
                </a14:m>
                <a:r>
                  <a:rPr lang="en-US" sz="2400" dirty="0"/>
                  <a:t>		</a:t>
                </a:r>
                <a:r>
                  <a:rPr lang="en-US" sz="2400" dirty="0" smtClean="0"/>
                  <a:t>12</a:t>
                </a:r>
                <a:r>
                  <a:rPr lang="en-US" sz="2400" dirty="0"/>
                  <a:t>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i="1"/>
                          <m:t>𝐺𝐸</m:t>
                        </m:r>
                      </m:e>
                    </m:acc>
                  </m:oMath>
                </a14:m>
                <a:endParaRPr lang="en-US" sz="2400" dirty="0"/>
              </a:p>
              <a:p>
                <a:r>
                  <a:rPr lang="en-US" sz="2400" dirty="0"/>
                  <a:t> </a:t>
                </a:r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/>
                  <a:t>13.) </a:t>
                </a:r>
                <a14:m>
                  <m:oMath xmlns:m="http://schemas.openxmlformats.org/officeDocument/2006/math">
                    <m:r>
                      <a:rPr lang="en-US" sz="2400" i="1"/>
                      <m:t>&lt;</m:t>
                    </m:r>
                    <m:r>
                      <a:rPr lang="en-US" sz="2400" i="1"/>
                      <m:t>𝐺𝑄𝐸</m:t>
                    </m:r>
                  </m:oMath>
                </a14:m>
                <a:r>
                  <a:rPr lang="en-US" sz="2400" dirty="0"/>
                  <a:t>		</a:t>
                </a:r>
                <a:r>
                  <a:rPr lang="en-US" sz="2400" dirty="0" smtClean="0"/>
                  <a:t>14</a:t>
                </a:r>
                <a:r>
                  <a:rPr lang="en-US" sz="2400" dirty="0"/>
                  <a:t>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/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𝐺𝐻𝐸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2" y="2360090"/>
                <a:ext cx="4911436" cy="2699842"/>
              </a:xfrm>
              <a:prstGeom prst="rect">
                <a:avLst/>
              </a:prstGeom>
              <a:blipFill rotWithShape="1">
                <a:blip r:embed="rId5"/>
                <a:stretch>
                  <a:fillRect l="-1861" t="-1806" b="-4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33400" y="2905049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05049"/>
                <a:ext cx="7620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352800" y="2891406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50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891406"/>
                <a:ext cx="7620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33400" y="3999829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310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999829"/>
                <a:ext cx="7620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400"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200400" y="3997597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110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997597"/>
                <a:ext cx="76200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600"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78873" y="505993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110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3" y="5059932"/>
                <a:ext cx="7620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600" r="-8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200400" y="5059931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059931"/>
                <a:ext cx="7620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400"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64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find the measures of arcs and central angles in circles.</a:t>
            </a:r>
          </a:p>
          <a:p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name arcs and angles in circles based off notation and placement on the circle.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4343400" cy="762000"/>
          </a:xfrm>
        </p:spPr>
        <p:txBody>
          <a:bodyPr/>
          <a:lstStyle/>
          <a:p>
            <a:r>
              <a:rPr lang="en-US" dirty="0" smtClean="0"/>
              <a:t>Angles in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07893" cy="440740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Central Angle</a:t>
            </a:r>
            <a:r>
              <a:rPr lang="en-US" sz="2800" dirty="0"/>
              <a:t>: An angle with its vertex at the center of the circle, created by two radii.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dirty="0" smtClean="0"/>
              <a:t>Angle in the Circle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08001" y="3986795"/>
                <a:ext cx="32156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r>
                        <a:rPr lang="en-US" sz="2800" b="0" i="1" smtClean="0">
                          <a:latin typeface="Cambria Math"/>
                        </a:rPr>
                        <m:t>𝑌𝑂𝑋</m:t>
                      </m:r>
                      <m:r>
                        <a:rPr lang="en-US" sz="2800" b="0" i="1" smtClean="0">
                          <a:latin typeface="Cambria Math"/>
                        </a:rPr>
                        <m:t>=50°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01" y="3986795"/>
                <a:ext cx="321564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3505200" cy="346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50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8454" y="1143000"/>
            <a:ext cx="8407893" cy="525827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/>
              <a:t>Arc</a:t>
            </a:r>
            <a:r>
              <a:rPr lang="en-US" sz="2400" dirty="0"/>
              <a:t>: A portion of the circle connecting two points from the circle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endParaRPr lang="en-US" sz="2400" b="1" u="sng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400" b="1" u="sng" dirty="0"/>
          </a:p>
          <a:p>
            <a:pPr>
              <a:spcAft>
                <a:spcPts val="1200"/>
              </a:spcAft>
            </a:pPr>
            <a:endParaRPr lang="en-US" sz="2400" b="1" u="sng" dirty="0" smtClean="0"/>
          </a:p>
          <a:p>
            <a:pPr>
              <a:spcAft>
                <a:spcPts val="1200"/>
              </a:spcAft>
            </a:pPr>
            <a:endParaRPr lang="en-US" sz="2400" b="1" u="sng" dirty="0" smtClean="0"/>
          </a:p>
          <a:p>
            <a:pPr>
              <a:spcAft>
                <a:spcPts val="1200"/>
              </a:spcAft>
            </a:pPr>
            <a:r>
              <a:rPr lang="en-US" sz="2400" b="1" u="sng" dirty="0" smtClean="0"/>
              <a:t>Minor </a:t>
            </a:r>
            <a:r>
              <a:rPr lang="en-US" sz="2400" b="1" u="sng" dirty="0"/>
              <a:t>Arc</a:t>
            </a:r>
            <a:r>
              <a:rPr lang="en-US" sz="2400" dirty="0"/>
              <a:t>: The shortest arc connecting two points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400" b="1" u="sng" dirty="0"/>
              <a:t>Semicircle</a:t>
            </a:r>
            <a:r>
              <a:rPr lang="en-US" sz="2400" dirty="0"/>
              <a:t>: An arc that connects two points on opposite sides of the circle (i.e. the points of the diameter).</a:t>
            </a:r>
          </a:p>
          <a:p>
            <a:pPr>
              <a:spcAft>
                <a:spcPts val="1200"/>
              </a:spcAft>
            </a:pPr>
            <a:r>
              <a:rPr lang="en-US" sz="2400" b="1" u="sng" dirty="0"/>
              <a:t>Major Arc</a:t>
            </a:r>
            <a:r>
              <a:rPr lang="en-US" sz="2400" dirty="0"/>
              <a:t>: The longest arc connecting two points.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114779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205194" y="1852242"/>
            <a:ext cx="2508290" cy="2246266"/>
            <a:chOff x="3962400" y="2057400"/>
            <a:chExt cx="1905000" cy="1828800"/>
          </a:xfrm>
        </p:grpSpPr>
        <p:grpSp>
          <p:nvGrpSpPr>
            <p:cNvPr id="10" name="Group 9"/>
            <p:cNvGrpSpPr/>
            <p:nvPr/>
          </p:nvGrpSpPr>
          <p:grpSpPr>
            <a:xfrm>
              <a:off x="3962400" y="2209800"/>
              <a:ext cx="1676400" cy="1676400"/>
              <a:chOff x="3124200" y="2819400"/>
              <a:chExt cx="2332037" cy="2332037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200" y="2819400"/>
                <a:ext cx="2332037" cy="2332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Oval 13"/>
              <p:cNvSpPr/>
              <p:nvPr/>
            </p:nvSpPr>
            <p:spPr>
              <a:xfrm>
                <a:off x="4267200" y="3962400"/>
                <a:ext cx="76200" cy="531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Arrow Connector 8"/>
            <p:cNvCxnSpPr>
              <a:stCxn id="14" idx="1"/>
            </p:cNvCxnSpPr>
            <p:nvPr/>
          </p:nvCxnSpPr>
          <p:spPr>
            <a:xfrm flipV="1">
              <a:off x="4792075" y="2057400"/>
              <a:ext cx="313325" cy="979652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4811442" y="2585326"/>
              <a:ext cx="1055958" cy="446127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029200" y="2240281"/>
              <a:ext cx="45719" cy="45719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546898" y="2707213"/>
              <a:ext cx="45719" cy="55455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62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814" y="1445491"/>
            <a:ext cx="2438401" cy="6431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u="sng" dirty="0" smtClean="0"/>
              <a:t>Minor Arc</a:t>
            </a:r>
            <a:endParaRPr lang="en-US" sz="32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2864" y="762000"/>
            <a:ext cx="8229600" cy="6049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Measures of the Arcs</a:t>
            </a:r>
            <a:endParaRPr lang="en-US" dirty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3200400" y="1459345"/>
            <a:ext cx="2729347" cy="64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r>
              <a:rPr lang="en-US" sz="3200" b="1" u="sng" dirty="0" smtClean="0"/>
              <a:t>Semicircle</a:t>
            </a:r>
            <a:endParaRPr lang="en-US" sz="3200" b="1" u="sng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8372" y="2267957"/>
            <a:ext cx="2392680" cy="2283598"/>
            <a:chOff x="274320" y="2975398"/>
            <a:chExt cx="2695020" cy="2514600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" y="2975398"/>
              <a:ext cx="2695020" cy="2514600"/>
            </a:xfrm>
            <a:prstGeom prst="rect">
              <a:avLst/>
            </a:prstGeom>
          </p:spPr>
        </p:pic>
        <p:pic>
          <p:nvPicPr>
            <p:cNvPr id="46" name="Picture 45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303696" y="4472431"/>
              <a:ext cx="720951" cy="481657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6037811" y="2256700"/>
            <a:ext cx="2598012" cy="2174860"/>
            <a:chOff x="5989320" y="2975398"/>
            <a:chExt cx="2945038" cy="2664062"/>
          </a:xfrm>
        </p:grpSpPr>
        <p:pic>
          <p:nvPicPr>
            <p:cNvPr id="45" name="Picture 4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9320" y="2975398"/>
              <a:ext cx="2945038" cy="2664062"/>
            </a:xfrm>
            <a:prstGeom prst="rect">
              <a:avLst/>
            </a:prstGeom>
          </p:spPr>
        </p:pic>
        <p:pic>
          <p:nvPicPr>
            <p:cNvPr id="50" name="Picture 49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0532" y="4232698"/>
              <a:ext cx="620769" cy="320702"/>
            </a:xfrm>
            <a:prstGeom prst="rect">
              <a:avLst/>
            </a:prstGeom>
          </p:spPr>
        </p:pic>
      </p:grpSp>
      <p:grpSp>
        <p:nvGrpSpPr>
          <p:cNvPr id="49" name="Group 48"/>
          <p:cNvGrpSpPr/>
          <p:nvPr/>
        </p:nvGrpSpPr>
        <p:grpSpPr>
          <a:xfrm>
            <a:off x="3298572" y="2133600"/>
            <a:ext cx="2295893" cy="2606200"/>
            <a:chOff x="3392573" y="2776729"/>
            <a:chExt cx="2448293" cy="2942775"/>
          </a:xfrm>
        </p:grpSpPr>
        <p:pic>
          <p:nvPicPr>
            <p:cNvPr id="18" name="Picture 17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2573" y="2776729"/>
              <a:ext cx="2448293" cy="2942775"/>
            </a:xfrm>
            <a:prstGeom prst="rect">
              <a:avLst/>
            </a:prstGeom>
          </p:spPr>
        </p:pic>
        <p:pic>
          <p:nvPicPr>
            <p:cNvPr id="52" name="Picture 51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02736">
              <a:off x="4583879" y="3958733"/>
              <a:ext cx="755073" cy="307758"/>
            </a:xfrm>
            <a:prstGeom prst="rect">
              <a:avLst/>
            </a:prstGeom>
          </p:spPr>
        </p:pic>
      </p:grpSp>
      <p:sp>
        <p:nvSpPr>
          <p:cNvPr id="19" name="Content Placeholder 1"/>
          <p:cNvSpPr txBox="1">
            <a:spLocks/>
          </p:cNvSpPr>
          <p:nvPr/>
        </p:nvSpPr>
        <p:spPr>
          <a:xfrm>
            <a:off x="6014720" y="1459344"/>
            <a:ext cx="2748280" cy="64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r>
              <a:rPr lang="en-US" sz="3200" b="1" u="sng" dirty="0" smtClean="0"/>
              <a:t>Major Arc</a:t>
            </a:r>
            <a:endParaRPr lang="en-US" sz="32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2972" y="4743032"/>
                <a:ext cx="2133600" cy="748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𝑫𝑬</m:t>
                          </m:r>
                        </m:e>
                      </m:acc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72" y="4743032"/>
                <a:ext cx="2133600" cy="748282"/>
              </a:xfrm>
              <a:prstGeom prst="rect">
                <a:avLst/>
              </a:prstGeom>
              <a:blipFill rotWithShape="1">
                <a:blip r:embed="rId6"/>
                <a:stretch>
                  <a:fillRect l="-2571" t="-4065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37661" y="4759196"/>
                <a:ext cx="2133600" cy="748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𝑭𝑮𝑯</m:t>
                          </m:r>
                        </m:e>
                      </m:acc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661" y="4759196"/>
                <a:ext cx="2133600" cy="748282"/>
              </a:xfrm>
              <a:prstGeom prst="rect">
                <a:avLst/>
              </a:prstGeom>
              <a:blipFill rotWithShape="1">
                <a:blip r:embed="rId7"/>
                <a:stretch>
                  <a:fillRect l="-2571" t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09397" y="4648200"/>
                <a:ext cx="2133600" cy="74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𝑱𝑲𝑳</m:t>
                          </m:r>
                        </m:e>
                      </m:acc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397" y="4648200"/>
                <a:ext cx="2133600" cy="748538"/>
              </a:xfrm>
              <a:prstGeom prst="rect">
                <a:avLst/>
              </a:prstGeom>
              <a:blipFill rotWithShape="1">
                <a:blip r:embed="rId8"/>
                <a:stretch>
                  <a:fillRect l="-2286" t="-4098" r="-1143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68814" y="5664537"/>
            <a:ext cx="8192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Note</a:t>
            </a:r>
            <a:r>
              <a:rPr lang="en-US" dirty="0" smtClean="0"/>
              <a:t>: Minor arcs are named using two points, while semicircles and major arcs require three points.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62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47800"/>
                <a:ext cx="8407893" cy="4953000"/>
              </a:xfrm>
            </p:spPr>
            <p:txBody>
              <a:bodyPr/>
              <a:lstStyle/>
              <a:p>
                <a:r>
                  <a:rPr lang="en-US" dirty="0" smtClean="0"/>
                  <a:t>Identify the type of arc based off the picture and the notation.</a:t>
                </a:r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sz="2400" b="1" dirty="0" smtClean="0"/>
                  <a:t>1.)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𝑨𝑩𝑫</m:t>
                        </m:r>
                      </m:e>
                    </m:acc>
                  </m:oMath>
                </a14:m>
                <a:endParaRPr lang="en-US" sz="2400" b="1" dirty="0" smtClean="0"/>
              </a:p>
              <a:p>
                <a:pPr marL="45720" indent="0">
                  <a:buNone/>
                </a:pPr>
                <a:endParaRPr lang="en-US" sz="2400" b="1" dirty="0"/>
              </a:p>
              <a:p>
                <a:pPr marL="45720" indent="0">
                  <a:buNone/>
                </a:pPr>
                <a:r>
                  <a:rPr lang="en-US" sz="2400" b="1" dirty="0" smtClean="0"/>
                  <a:t>2.)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𝑨𝑪</m:t>
                        </m:r>
                      </m:e>
                    </m:acc>
                  </m:oMath>
                </a14:m>
                <a:endParaRPr lang="en-US" sz="2400" b="1" dirty="0" smtClean="0"/>
              </a:p>
              <a:p>
                <a:pPr marL="45720" indent="0">
                  <a:buNone/>
                </a:pPr>
                <a:endParaRPr lang="en-US" sz="2400" b="1" dirty="0"/>
              </a:p>
              <a:p>
                <a:pPr marL="45720" indent="0">
                  <a:buNone/>
                </a:pPr>
                <a:r>
                  <a:rPr lang="en-US" sz="2400" b="1" dirty="0" smtClean="0"/>
                  <a:t>3.)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𝑨𝑫𝑩</m:t>
                        </m:r>
                      </m:e>
                    </m:acc>
                  </m:oMath>
                </a14:m>
                <a:endParaRPr lang="en-US" sz="2400" b="1" dirty="0" smtClean="0"/>
              </a:p>
              <a:p>
                <a:pPr marL="45720" indent="0">
                  <a:buNone/>
                </a:pPr>
                <a:endParaRPr lang="en-US" sz="2400" b="1" dirty="0"/>
              </a:p>
              <a:p>
                <a:pPr marL="45720" indent="0">
                  <a:buNone/>
                </a:pPr>
                <a:r>
                  <a:rPr lang="en-US" sz="2400" b="1" dirty="0" smtClean="0"/>
                  <a:t>4.)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𝑨𝑭𝑪</m:t>
                        </m:r>
                      </m:e>
                    </m:acc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47800"/>
                <a:ext cx="8407893" cy="4953000"/>
              </a:xfrm>
              <a:blipFill rotWithShape="1">
                <a:blip r:embed="rId2"/>
                <a:stretch>
                  <a:fillRect l="-508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762000"/>
          </a:xfrm>
        </p:spPr>
        <p:txBody>
          <a:bodyPr/>
          <a:lstStyle/>
          <a:p>
            <a:r>
              <a:rPr lang="en-US" dirty="0" smtClean="0"/>
              <a:t>Arc Practice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962400" y="2590800"/>
            <a:ext cx="3124200" cy="3124200"/>
            <a:chOff x="3124200" y="2819400"/>
            <a:chExt cx="2332037" cy="2332037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19400"/>
              <a:ext cx="2332037" cy="2332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4267200" y="3962400"/>
              <a:ext cx="76200" cy="531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343400" y="253538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19636" y="366039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63704" y="39624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5253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961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276890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Semicircle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361157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Minor Arc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442414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Major Arc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09291" y="481024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524204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Major Arc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158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740" y="1231460"/>
            <a:ext cx="8381260" cy="609600"/>
          </a:xfrm>
        </p:spPr>
        <p:txBody>
          <a:bodyPr>
            <a:normAutofit fontScale="90000"/>
          </a:bodyPr>
          <a:lstStyle/>
          <a:p>
            <a:r>
              <a:rPr lang="en-US" sz="2900" dirty="0"/>
              <a:t>Use the measures given to f</a:t>
            </a:r>
            <a:r>
              <a:rPr lang="en-US" sz="2900" dirty="0" smtClean="0"/>
              <a:t>ind </a:t>
            </a:r>
            <a:r>
              <a:rPr lang="en-US" sz="2900" dirty="0"/>
              <a:t>a rule for how to find the measure of each type of arc.</a:t>
            </a:r>
            <a:br>
              <a:rPr lang="en-US" sz="29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745" y="1519494"/>
            <a:ext cx="2438401" cy="6431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u="sng" dirty="0" smtClean="0"/>
              <a:t>Minor Arc</a:t>
            </a:r>
            <a:endParaRPr lang="en-US" sz="3200" b="1" u="sng" dirty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3402464" y="1519496"/>
            <a:ext cx="2438401" cy="643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r>
              <a:rPr lang="en-US" sz="3200" b="1" u="sng" dirty="0" smtClean="0"/>
              <a:t>Semicircle</a:t>
            </a:r>
            <a:endParaRPr lang="en-US" sz="3200" b="1" u="sng" dirty="0"/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6172199" y="1519495"/>
            <a:ext cx="2438401" cy="643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r>
              <a:rPr lang="en-US" sz="3200" b="1" u="sng" dirty="0" smtClean="0"/>
              <a:t>Major Arc</a:t>
            </a:r>
            <a:endParaRPr lang="en-US" sz="3200" b="1" u="sng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376712"/>
            <a:ext cx="2695020" cy="2514600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72" y="2162625"/>
            <a:ext cx="2448293" cy="2942775"/>
          </a:xfrm>
          <a:prstGeom prst="rect">
            <a:avLst/>
          </a:prstGeom>
        </p:spPr>
      </p:pic>
      <p:pic>
        <p:nvPicPr>
          <p:cNvPr id="45" name="Picture 4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319" y="2361294"/>
            <a:ext cx="2945038" cy="26640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6740" y="5025356"/>
                <a:ext cx="2133600" cy="471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𝑫𝑬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𝟕𝟎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40" y="5025356"/>
                <a:ext cx="2133600" cy="471283"/>
              </a:xfrm>
              <a:prstGeom prst="rect">
                <a:avLst/>
              </a:prstGeom>
              <a:blipFill rotWithShape="1">
                <a:blip r:embed="rId5"/>
                <a:stretch>
                  <a:fillRect t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90455" y="5133550"/>
                <a:ext cx="2326920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𝑭𝑮𝑯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𝟏𝟖𝟎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455" y="5133550"/>
                <a:ext cx="2326920" cy="4739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77000" y="5085633"/>
                <a:ext cx="2133600" cy="471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𝑱𝑲𝑳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𝟑𝟎𝟎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085633"/>
                <a:ext cx="2133600" cy="471283"/>
              </a:xfrm>
              <a:prstGeom prst="rect">
                <a:avLst/>
              </a:prstGeom>
              <a:blipFill rotWithShape="1">
                <a:blip r:embed="rId7"/>
                <a:stretch>
                  <a:fillRect t="-3846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68564" y="5557919"/>
            <a:ext cx="2993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Rule: </a:t>
            </a:r>
          </a:p>
          <a:p>
            <a:r>
              <a:rPr lang="en-US" sz="2000" b="1" dirty="0" smtClean="0"/>
              <a:t>Minor Arc = Central Angle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1676400"/>
            <a:ext cx="76200" cy="502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91202" y="1657927"/>
            <a:ext cx="76200" cy="502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30173" y="5692914"/>
                <a:ext cx="21347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Rule: </a:t>
                </a:r>
              </a:p>
              <a:p>
                <a:r>
                  <a:rPr lang="en-US" sz="2000" b="1" dirty="0" smtClean="0"/>
                  <a:t>Always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𝟏𝟖𝟎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173" y="5692914"/>
                <a:ext cx="2134755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3143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89319" y="5557919"/>
                <a:ext cx="299373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Rule: </a:t>
                </a:r>
              </a:p>
              <a:p>
                <a:r>
                  <a:rPr lang="en-US" sz="2000" b="1" dirty="0" smtClean="0"/>
                  <a:t>Major Arc =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𝟑𝟔𝟎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2000" b="1" dirty="0" smtClean="0"/>
                  <a:t> Central Angle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319" y="5557919"/>
                <a:ext cx="2993736" cy="1015663"/>
              </a:xfrm>
              <a:prstGeom prst="rect">
                <a:avLst/>
              </a:prstGeom>
              <a:blipFill rotWithShape="1">
                <a:blip r:embed="rId9"/>
                <a:stretch>
                  <a:fillRect l="-2033" t="-3614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81200" y="4429647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29647"/>
                <a:ext cx="838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9333" r="-797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02665" y="2356101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180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665" y="2356101"/>
                <a:ext cx="8382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7895" r="-1897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144855" y="2387309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300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855" y="2387309"/>
                <a:ext cx="838200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9333" r="-1884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9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8" grpId="0"/>
      <p:bldP spid="29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2401" y="1520876"/>
                <a:ext cx="8643870" cy="491033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Based on the given information, find the measure of the arc or of the angle. </a:t>
                </a:r>
              </a:p>
              <a:p>
                <a:pPr marL="4572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1.)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𝐾𝑂𝐽</m:t>
                    </m:r>
                  </m:oMath>
                </a14:m>
                <a:r>
                  <a:rPr lang="en-US" dirty="0" smtClean="0"/>
                  <a:t>				5.)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𝑀𝐿𝐽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spcAft>
                    <a:spcPts val="1200"/>
                  </a:spcAft>
                  <a:buNone/>
                </a:pPr>
                <a:endParaRPr lang="en-US" dirty="0"/>
              </a:p>
              <a:p>
                <a:pPr marL="4572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2.)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spcAft>
                    <a:spcPts val="1200"/>
                  </a:spcAft>
                  <a:buNone/>
                </a:pPr>
                <a:endParaRPr lang="en-US" dirty="0" smtClean="0"/>
              </a:p>
              <a:p>
                <a:pPr marL="4572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3.)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𝑀𝐾𝑁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45720" indent="0">
                  <a:spcAft>
                    <a:spcPts val="1200"/>
                  </a:spcAft>
                  <a:buNone/>
                </a:pPr>
                <a:endParaRPr lang="en-US" dirty="0"/>
              </a:p>
              <a:p>
                <a:pPr marL="4572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4.)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𝑀𝐿𝐾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1" y="1520876"/>
                <a:ext cx="8643870" cy="4910330"/>
              </a:xfrm>
              <a:blipFill rotWithShape="1">
                <a:blip r:embed="rId2"/>
                <a:stretch>
                  <a:fillRect l="-846" t="-2109" b="-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 smtClean="0"/>
              <a:t>Arc Practice – With Measures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00400"/>
            <a:ext cx="339761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081383"/>
                <a:ext cx="3200400" cy="376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𝑀𝐽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=50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°+80°=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𝟏𝟑𝟎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081383"/>
                <a:ext cx="3200400" cy="376513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5144944"/>
                <a:ext cx="3200400" cy="38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𝐾𝑁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𝟏𝟖𝟎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144944"/>
                <a:ext cx="3200400" cy="3838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" y="2855385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𝑀𝑖𝑛𝑜𝑟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𝐴𝑟𝑐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𝐶𝑒𝑛𝑡𝑟𝑎𝑙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𝐴𝑛𝑔𝑙𝑒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𝟖𝟎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55385"/>
                <a:ext cx="41148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6208185"/>
                <a:ext cx="320040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𝐿𝐾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=360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 −</m:t>
                      </m:r>
                      <m:r>
                        <a:rPr lang="en-US" b="0" i="1" smtClean="0">
                          <a:latin typeface="Cambria Math"/>
                        </a:rPr>
                        <m:t>50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𝟑𝟏𝟎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208185"/>
                <a:ext cx="3200400" cy="3767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1600" y="2823630"/>
                <a:ext cx="320040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𝑀𝐿𝐽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=360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 −</m:t>
                      </m:r>
                      <m:r>
                        <a:rPr lang="en-US" b="0" i="1" smtClean="0">
                          <a:latin typeface="Cambria Math"/>
                        </a:rPr>
                        <m:t>130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𝟐𝟑𝟎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23630"/>
                <a:ext cx="3200400" cy="376770"/>
              </a:xfrm>
              <a:prstGeom prst="rect">
                <a:avLst/>
              </a:prstGeom>
              <a:blipFill rotWithShape="1">
                <a:blip r:embed="rId8"/>
                <a:stretch>
                  <a:fillRect t="-4839" r="-2667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0" y="3581165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581165"/>
                <a:ext cx="8382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2065">
            <a:off x="7042952" y="4538196"/>
            <a:ext cx="654721" cy="3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5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  <p:bldP spid="31" grpId="0"/>
      <p:bldP spid="3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With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26736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Name the arc made by the given angle.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110509"/>
            <a:ext cx="4114800" cy="3163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67200" y="2216849"/>
                <a:ext cx="3962400" cy="3417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The arc is made by the part of the circle connecting the two radii. 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Thus, we have the minor arc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/>
                          </a:rPr>
                          <m:t>𝑭𝑬</m:t>
                        </m:r>
                      </m:e>
                    </m:acc>
                  </m:oMath>
                </a14:m>
                <a:r>
                  <a:rPr lang="en-US" sz="2000" dirty="0" smtClean="0"/>
                  <a:t> </a:t>
                </a:r>
              </a:p>
              <a:p>
                <a:pPr algn="ctr"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Or, we could also say we have the major arc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𝑭𝑫𝑬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16849"/>
                <a:ext cx="3962400" cy="3417346"/>
              </a:xfrm>
              <a:prstGeom prst="rect">
                <a:avLst/>
              </a:prstGeom>
              <a:blipFill rotWithShape="1">
                <a:blip r:embed="rId3"/>
                <a:stretch>
                  <a:fillRect l="-1538" t="-1071" r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3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</TotalTime>
  <Words>782</Words>
  <Application>Microsoft Office PowerPoint</Application>
  <PresentationFormat>On-screen Show (4:3)</PresentationFormat>
  <Paragraphs>164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 Geometry Unit 9</vt:lpstr>
      <vt:lpstr>Angles in Circles</vt:lpstr>
      <vt:lpstr>Angle in the Circle</vt:lpstr>
      <vt:lpstr>Arcs</vt:lpstr>
      <vt:lpstr>The Measures of the Arcs</vt:lpstr>
      <vt:lpstr>Arc Practice</vt:lpstr>
      <vt:lpstr>Use the measures given to find a rule for how to find the measure of each type of arc.  </vt:lpstr>
      <vt:lpstr>Arc Practice – With Measures</vt:lpstr>
      <vt:lpstr>Practice With Names</vt:lpstr>
      <vt:lpstr>Practice With Names</vt:lpstr>
      <vt:lpstr>Practice With Names</vt:lpstr>
      <vt:lpstr>Practice With Names</vt:lpstr>
      <vt:lpstr>Practice With Names – Interchanging </vt:lpstr>
      <vt:lpstr>Practice With Names – Interchanging </vt:lpstr>
      <vt:lpstr>Practice With Names – Interchanging </vt:lpstr>
      <vt:lpstr>Practice With Names – Interchanging </vt:lpstr>
      <vt:lpstr>Finding Arcs and Angles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9</dc:title>
  <dc:creator>David Leon</dc:creator>
  <cp:lastModifiedBy>David Leon</cp:lastModifiedBy>
  <cp:revision>19</cp:revision>
  <dcterms:created xsi:type="dcterms:W3CDTF">2016-02-15T18:56:35Z</dcterms:created>
  <dcterms:modified xsi:type="dcterms:W3CDTF">2016-02-17T01:20:50Z</dcterms:modified>
</cp:coreProperties>
</file>