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E6FCC8-B94D-460E-87B9-F6220732648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7CFEBA-9382-4233-A844-3FBDEB7867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9-4: Arcs and Chords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686800" cy="533400"/>
          </a:xfrm>
        </p:spPr>
        <p:txBody>
          <a:bodyPr/>
          <a:lstStyle/>
          <a:p>
            <a:r>
              <a:rPr lang="en-US" dirty="0" smtClean="0"/>
              <a:t>Find the measure(s) given.</a:t>
            </a:r>
          </a:p>
          <a:p>
            <a:pPr marL="11430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50146" y="2130606"/>
                <a:ext cx="48006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Find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𝑶𝑷</m:t>
                    </m:r>
                  </m:oMath>
                </a14:m>
                <a:r>
                  <a:rPr lang="en-US" sz="2400" b="1" dirty="0" smtClean="0"/>
                  <a:t> if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𝑨𝑩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𝟐𝟒</m:t>
                    </m:r>
                  </m:oMath>
                </a14:m>
                <a:endParaRPr lang="en-US" sz="2400" b="1" dirty="0" smtClean="0"/>
              </a:p>
              <a:p>
                <a:endParaRPr lang="en-US" sz="2400" b="1" dirty="0"/>
              </a:p>
              <a:p>
                <a:r>
                  <a:rPr lang="en-US" sz="2400" dirty="0" smtClean="0"/>
                  <a:t>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𝐴𝐵</m:t>
                    </m:r>
                    <m:r>
                      <a:rPr lang="en-US" sz="2400" b="0" i="1" smtClean="0">
                        <a:latin typeface="Cambria Math"/>
                      </a:rPr>
                      <m:t>=24</m:t>
                    </m:r>
                  </m:oMath>
                </a14:m>
                <a:r>
                  <a:rPr lang="en-US" sz="2400" dirty="0" smtClean="0"/>
                  <a:t>, then </a:t>
                </a:r>
                <a:endParaRPr lang="en-US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𝑷𝑩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400" b="1" dirty="0" smtClean="0"/>
              </a:p>
              <a:p>
                <a:r>
                  <a:rPr lang="en-US" sz="2400" b="1" dirty="0" smtClean="0"/>
                  <a:t>By Theorem 9-5</a:t>
                </a:r>
              </a:p>
              <a:p>
                <a:endParaRPr lang="en-US" sz="2400" b="1" dirty="0"/>
              </a:p>
              <a:p>
                <a:r>
                  <a:rPr lang="en-US" sz="2400" dirty="0" smtClean="0"/>
                  <a:t>You can use the Pythagorean Theorem, or a triple, which will result in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𝑶𝑷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146" y="2130606"/>
                <a:ext cx="4800600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1904" t="-1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187576" y="2401624"/>
            <a:ext cx="3701473" cy="3103563"/>
            <a:chOff x="457200" y="2950192"/>
            <a:chExt cx="3701473" cy="310356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757" y="2950192"/>
              <a:ext cx="3127375" cy="3103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838200" y="5204206"/>
              <a:ext cx="278014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5" idx="2"/>
            </p:cNvCxnSpPr>
            <p:nvPr/>
          </p:nvCxnSpPr>
          <p:spPr>
            <a:xfrm>
              <a:off x="2197445" y="4501973"/>
              <a:ext cx="0" cy="155178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2197448" y="4501974"/>
              <a:ext cx="1383952" cy="6728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807044" y="4491335"/>
              <a:ext cx="642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13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49073" y="5071268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505256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</a:t>
              </a:r>
              <a:endParaRPr lang="en-US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97444" y="511558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442" y="4953000"/>
              <a:ext cx="208709" cy="236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1828800" y="404878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3630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953000"/>
          </a:xfrm>
        </p:spPr>
        <p:txBody>
          <a:bodyPr/>
          <a:lstStyle/>
          <a:p>
            <a:r>
              <a:rPr lang="en-US" dirty="0"/>
              <a:t>Find the measure(s) given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27734" y="2149711"/>
            <a:ext cx="4115666" cy="3505514"/>
            <a:chOff x="152400" y="1985818"/>
            <a:chExt cx="4115666" cy="350551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387769"/>
              <a:ext cx="3127375" cy="3103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>
              <a:stCxn id="4" idx="1"/>
              <a:endCxn id="4" idx="3"/>
            </p:cNvCxnSpPr>
            <p:nvPr/>
          </p:nvCxnSpPr>
          <p:spPr>
            <a:xfrm>
              <a:off x="533400" y="3939551"/>
              <a:ext cx="312737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04014" y="2401826"/>
              <a:ext cx="0" cy="155178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4" idx="0"/>
            </p:cNvCxnSpPr>
            <p:nvPr/>
          </p:nvCxnSpPr>
          <p:spPr>
            <a:xfrm>
              <a:off x="2097088" y="2387769"/>
              <a:ext cx="1103312" cy="52156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4" idx="3"/>
            </p:cNvCxnSpPr>
            <p:nvPr/>
          </p:nvCxnSpPr>
          <p:spPr>
            <a:xfrm>
              <a:off x="3200400" y="2909333"/>
              <a:ext cx="460375" cy="103021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1830963" y="3631954"/>
              <a:ext cx="273051" cy="303220"/>
              <a:chOff x="4953000" y="3952651"/>
              <a:chExt cx="273051" cy="30322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4953000" y="3952651"/>
                <a:ext cx="27305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964545" y="3952651"/>
                <a:ext cx="0" cy="30322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52400" y="363195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</a:t>
              </a:r>
              <a:endParaRPr lang="en-US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58466" y="364708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en-US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42508" y="395567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O</a:t>
              </a:r>
              <a:endParaRPr lang="en-US" sz="24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18164" y="267850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</a:t>
              </a:r>
              <a:endParaRPr lang="en-US" sz="24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62870" y="1985818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B</a:t>
              </a:r>
              <a:endParaRPr lang="en-US" sz="2400" b="1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2610607" y="2572351"/>
              <a:ext cx="76274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352800" y="3352800"/>
              <a:ext cx="112423" cy="716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648200" y="2052383"/>
                <a:ext cx="4114800" cy="4130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/>
                  <a:t>Find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</a:rPr>
                      <m:t>𝐦</m:t>
                    </m:r>
                    <m:r>
                      <a:rPr lang="en-US" sz="2400" b="1" i="0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𝑪𝑫</m:t>
                        </m:r>
                      </m:e>
                    </m:acc>
                  </m:oMath>
                </a14:m>
                <a:endParaRPr lang="en-US" sz="2400" b="1" dirty="0" smtClean="0"/>
              </a:p>
              <a:p>
                <a:endParaRPr lang="en-US" sz="2400" b="1" dirty="0"/>
              </a:p>
              <a:p>
                <a:r>
                  <a:rPr lang="en-US" sz="2400" dirty="0" smtClean="0"/>
                  <a:t>Since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𝑩𝑪</m:t>
                        </m:r>
                      </m:e>
                    </m:acc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2400" dirty="0" smtClean="0"/>
                  <a:t>, then their arcs must also be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400" dirty="0" smtClean="0"/>
                  <a:t>, by theorem 9-4.</a:t>
                </a:r>
              </a:p>
              <a:p>
                <a:endParaRPr lang="en-US" sz="2400" b="1" dirty="0"/>
              </a:p>
              <a:p>
                <a:r>
                  <a:rPr lang="en-US" sz="2400" b="1" dirty="0" smtClean="0"/>
                  <a:t>Since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𝒎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𝑩𝑫</m:t>
                        </m:r>
                      </m:e>
                    </m:acc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𝟗𝟎</m:t>
                    </m:r>
                  </m:oMath>
                </a14:m>
                <a:r>
                  <a:rPr lang="en-US" sz="2400" b="1" dirty="0" smtClean="0"/>
                  <a:t>, then</a:t>
                </a:r>
              </a:p>
              <a:p>
                <a:endParaRPr lang="en-US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𝑪𝑫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𝟗𝟎</m:t>
                      </m:r>
                    </m:oMath>
                  </m:oMathPara>
                </a14:m>
                <a:endParaRPr lang="en-US" sz="2400" b="1" dirty="0" smtClean="0">
                  <a:ea typeface="Cambria Math"/>
                </a:endParaRPr>
              </a:p>
              <a:p>
                <a:r>
                  <a:rPr lang="en-US" sz="2400" b="1" dirty="0" smtClean="0"/>
                  <a:t>	      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𝟒𝟓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2383"/>
                <a:ext cx="4114800" cy="4130233"/>
              </a:xfrm>
              <a:prstGeom prst="rect">
                <a:avLst/>
              </a:prstGeom>
              <a:blipFill rotWithShape="1">
                <a:blip r:embed="rId3"/>
                <a:stretch>
                  <a:fillRect l="-2370" t="-8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64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8" y="381000"/>
            <a:ext cx="8692342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Practice – Challenge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533400"/>
          </a:xfrm>
        </p:spPr>
        <p:txBody>
          <a:bodyPr/>
          <a:lstStyle/>
          <a:p>
            <a:r>
              <a:rPr lang="en-US" dirty="0"/>
              <a:t>Find the measure(s) given.</a:t>
            </a:r>
          </a:p>
          <a:p>
            <a:pPr marL="11430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109258" y="2438400"/>
                <a:ext cx="5034742" cy="2923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𝑂𝑀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𝑂𝑁</m:t>
                    </m:r>
                    <m:r>
                      <a:rPr lang="en-US" sz="2400" b="0" i="1" smtClean="0">
                        <a:latin typeface="Cambria Math"/>
                      </a:rPr>
                      <m:t>=7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𝐶𝑀</m:t>
                    </m:r>
                    <m:r>
                      <a:rPr lang="en-US" sz="2400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en-US" sz="2400" dirty="0" smtClean="0"/>
                  <a:t>, find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𝑫𝑴</m:t>
                    </m:r>
                  </m:oMath>
                </a14:m>
                <a:endParaRPr lang="en-US" sz="2400" b="1" dirty="0" smtClean="0"/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</a:rPr>
                      <m:t>𝑬𝑭</m:t>
                    </m:r>
                  </m:oMath>
                </a14:m>
                <a:endParaRPr lang="en-US" sz="2400" b="1" dirty="0" smtClean="0"/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𝑫𝑶</m:t>
                    </m:r>
                  </m:oMath>
                </a14:m>
                <a:endParaRPr lang="en-US" sz="2400" b="1" dirty="0" smtClean="0"/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𝑬𝑶</m:t>
                    </m:r>
                  </m:oMath>
                </a14:m>
                <a:endParaRPr lang="en-US" sz="2400" b="1" dirty="0" smtClean="0"/>
              </a:p>
              <a:p>
                <a:endParaRPr lang="en-US" sz="2400" b="1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258" y="2438400"/>
                <a:ext cx="5034742" cy="2923877"/>
              </a:xfrm>
              <a:prstGeom prst="rect">
                <a:avLst/>
              </a:prstGeom>
              <a:blipFill rotWithShape="1">
                <a:blip r:embed="rId2"/>
                <a:stretch>
                  <a:fillRect l="-181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482112" y="2526116"/>
            <a:ext cx="3581400" cy="3233328"/>
            <a:chOff x="458787" y="2535235"/>
            <a:chExt cx="3581400" cy="3233328"/>
          </a:xfrm>
        </p:grpSpPr>
        <p:grpSp>
          <p:nvGrpSpPr>
            <p:cNvPr id="52" name="Group 51"/>
            <p:cNvGrpSpPr/>
            <p:nvPr/>
          </p:nvGrpSpPr>
          <p:grpSpPr>
            <a:xfrm>
              <a:off x="458787" y="2535235"/>
              <a:ext cx="3581400" cy="3233328"/>
              <a:chOff x="685800" y="2590800"/>
              <a:chExt cx="3581400" cy="3233328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685800" y="2720565"/>
                <a:ext cx="3127375" cy="3103563"/>
                <a:chOff x="609600" y="2514600"/>
                <a:chExt cx="3127375" cy="3103563"/>
              </a:xfrm>
            </p:grpSpPr>
            <p:pic>
              <p:nvPicPr>
                <p:cNvPr id="15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600" y="2514600"/>
                  <a:ext cx="3127375" cy="31035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990600" y="2971800"/>
                  <a:ext cx="76200" cy="20574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971800" y="2743200"/>
                  <a:ext cx="609600" cy="19050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2173287" y="3695700"/>
                  <a:ext cx="1103313" cy="37068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1028700" y="4066381"/>
                  <a:ext cx="1144587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42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9934727">
                  <a:off x="3080972" y="3746145"/>
                  <a:ext cx="262988" cy="2980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5717092">
                  <a:off x="1054604" y="4052651"/>
                  <a:ext cx="272222" cy="308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45" name="TextBox 44"/>
              <p:cNvSpPr txBox="1"/>
              <p:nvPr/>
            </p:nvSpPr>
            <p:spPr>
              <a:xfrm>
                <a:off x="867352" y="27432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D</a:t>
                </a:r>
                <a:endParaRPr lang="en-US" sz="2400" b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657600" y="47244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F</a:t>
                </a:r>
                <a:endParaRPr lang="en-US" sz="2400" b="1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034527" y="4331784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O</a:t>
                </a:r>
                <a:endParaRPr lang="en-US" sz="2400" b="1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971800" y="25908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E</a:t>
                </a:r>
                <a:endParaRPr lang="en-US" sz="2400" b="1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97345" y="51054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C</a:t>
                </a:r>
                <a:endParaRPr lang="en-US" sz="2400" b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66800" y="3870303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M</a:t>
                </a:r>
                <a:endParaRPr lang="en-US" sz="2400" b="1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944611" y="35814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N</a:t>
                </a:r>
                <a:endParaRPr lang="en-US" sz="2400" b="1" dirty="0"/>
              </a:p>
            </p:txBody>
          </p:sp>
        </p:grpSp>
        <p:cxnSp>
          <p:nvCxnSpPr>
            <p:cNvPr id="55" name="Straight Connector 54"/>
            <p:cNvCxnSpPr>
              <a:stCxn id="45" idx="2"/>
            </p:cNvCxnSpPr>
            <p:nvPr/>
          </p:nvCxnSpPr>
          <p:spPr>
            <a:xfrm>
              <a:off x="945139" y="3149300"/>
              <a:ext cx="1077335" cy="10733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022474" y="2918467"/>
              <a:ext cx="798516" cy="13041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4975320" y="2774586"/>
                <a:ext cx="6735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b="1" dirty="0" smtClean="0"/>
                  <a:t> 6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320" y="2774586"/>
                <a:ext cx="67358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261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928466" y="3289513"/>
                <a:ext cx="8467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b="1" dirty="0" smtClean="0"/>
                  <a:t> 12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466" y="3289513"/>
                <a:ext cx="846707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1007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4949920" y="3800231"/>
                <a:ext cx="1156727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𝟖𝟓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20" y="3800231"/>
                <a:ext cx="1156727" cy="5127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/>
              <p:cNvSpPr/>
              <p:nvPr/>
            </p:nvSpPr>
            <p:spPr>
              <a:xfrm>
                <a:off x="4901276" y="4280113"/>
                <a:ext cx="1156727" cy="5127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𝟖𝟓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276" y="4280113"/>
                <a:ext cx="1156727" cy="5127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00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Arcs and Chords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/>
          <a:lstStyle/>
          <a:p>
            <a:r>
              <a:rPr lang="en-US" b="1" u="sng" dirty="0" smtClean="0"/>
              <a:t>Content Objective</a:t>
            </a:r>
            <a:r>
              <a:rPr lang="en-US" dirty="0" smtClean="0"/>
              <a:t>: Students will be able to find the measures of arcs and chords in circles.</a:t>
            </a:r>
          </a:p>
          <a:p>
            <a:endParaRPr lang="en-US" dirty="0"/>
          </a:p>
          <a:p>
            <a:r>
              <a:rPr lang="en-US" b="1" u="sng" dirty="0" smtClean="0"/>
              <a:t>Language Objective</a:t>
            </a:r>
            <a:r>
              <a:rPr lang="en-US" dirty="0" smtClean="0"/>
              <a:t>: Students will be able to identify properties </a:t>
            </a:r>
            <a:r>
              <a:rPr lang="en-US" dirty="0" smtClean="0"/>
              <a:t>of </a:t>
            </a:r>
            <a:r>
              <a:rPr lang="en-US" dirty="0" smtClean="0"/>
              <a:t>arcs and </a:t>
            </a:r>
            <a:r>
              <a:rPr lang="en-US" dirty="0" smtClean="0"/>
              <a:t>chords</a:t>
            </a:r>
            <a:r>
              <a:rPr lang="en-US" dirty="0"/>
              <a:t> </a:t>
            </a:r>
            <a:r>
              <a:rPr lang="en-US" dirty="0" smtClean="0"/>
              <a:t>from theorems and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Arcs and chords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76400"/>
                <a:ext cx="8610600" cy="4953000"/>
              </a:xfrm>
            </p:spPr>
            <p:txBody>
              <a:bodyPr/>
              <a:lstStyle/>
              <a:p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ʘ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𝑅𝑆</m:t>
                        </m:r>
                      </m:e>
                    </m:acc>
                  </m:oMath>
                </a14:m>
                <a:r>
                  <a:rPr lang="en-US" dirty="0" smtClean="0"/>
                  <a:t> cuts off two arcs, minor arc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𝑅𝑆</m:t>
                        </m:r>
                      </m:e>
                    </m:acc>
                  </m:oMath>
                </a14:m>
                <a:r>
                  <a:rPr lang="en-US" dirty="0" smtClean="0"/>
                  <a:t>, and major arc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𝑅𝑇𝑆</m:t>
                        </m:r>
                      </m:e>
                    </m:acc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From the two arcs, we say that the minor arc,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𝑅𝑆</m:t>
                        </m:r>
                      </m:e>
                    </m:acc>
                  </m:oMath>
                </a14:m>
                <a:r>
                  <a:rPr lang="en-US" dirty="0" smtClean="0"/>
                  <a:t>, is called </a:t>
                </a:r>
                <a:r>
                  <a:rPr lang="en-US" i="1" dirty="0" smtClean="0"/>
                  <a:t>the arc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𝑅𝑆</m:t>
                        </m:r>
                      </m:e>
                    </m:acc>
                  </m:oMath>
                </a14:m>
                <a:r>
                  <a:rPr lang="en-US" i="1" dirty="0" smtClean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76400"/>
                <a:ext cx="8610600" cy="4953000"/>
              </a:xfrm>
              <a:blipFill rotWithShape="1">
                <a:blip r:embed="rId2"/>
                <a:stretch>
                  <a:fillRect t="-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828800" y="3124200"/>
            <a:ext cx="3429000" cy="3596620"/>
            <a:chOff x="1323562" y="3047968"/>
            <a:chExt cx="3429000" cy="3596620"/>
          </a:xfrm>
        </p:grpSpPr>
        <p:grpSp>
          <p:nvGrpSpPr>
            <p:cNvPr id="11" name="Group 10"/>
            <p:cNvGrpSpPr/>
            <p:nvPr/>
          </p:nvGrpSpPr>
          <p:grpSpPr>
            <a:xfrm>
              <a:off x="1323562" y="3571188"/>
              <a:ext cx="3073400" cy="3073400"/>
              <a:chOff x="1521120" y="3009900"/>
              <a:chExt cx="3073400" cy="30734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521120" y="3009900"/>
                <a:ext cx="3073400" cy="3073400"/>
                <a:chOff x="2743200" y="3124200"/>
                <a:chExt cx="3073400" cy="3073400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3200" y="3124200"/>
                  <a:ext cx="3073400" cy="307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" name="Oval 4"/>
                <p:cNvSpPr/>
                <p:nvPr/>
              </p:nvSpPr>
              <p:spPr>
                <a:xfrm>
                  <a:off x="4241800" y="46228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3657600" y="3124200"/>
                <a:ext cx="609600" cy="2362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3352800" y="3047968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</a:t>
              </a:r>
              <a:endParaRPr lang="en-US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42962" y="5714968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</a:t>
              </a:r>
              <a:endParaRPr lang="en-US" sz="2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24000" y="3438379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T</a:t>
              </a:r>
              <a:endParaRPr lang="en-US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36800" y="49276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</a:t>
              </a:r>
              <a:endParaRPr lang="en-US" sz="28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98473" y="3385810"/>
                <a:ext cx="3200400" cy="969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The arc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𝑅𝑆</m:t>
                        </m:r>
                      </m:e>
                    </m:acc>
                  </m:oMath>
                </a14:m>
                <a:r>
                  <a:rPr lang="en-US" sz="2800" dirty="0" smtClean="0"/>
                  <a:t> is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𝑅𝑆</m:t>
                        </m:r>
                      </m:e>
                    </m:acc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473" y="3385810"/>
                <a:ext cx="3200400" cy="969048"/>
              </a:xfrm>
              <a:prstGeom prst="rect">
                <a:avLst/>
              </a:prstGeom>
              <a:blipFill rotWithShape="1">
                <a:blip r:embed="rId4"/>
                <a:stretch>
                  <a:fillRect l="-3810" t="-6289" b="-16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9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Arcs and Chords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1957993"/>
          </a:xfrm>
        </p:spPr>
        <p:txBody>
          <a:bodyPr>
            <a:normAutofit/>
          </a:bodyPr>
          <a:lstStyle/>
          <a:p>
            <a:pPr marL="114300" indent="0">
              <a:spcAft>
                <a:spcPts val="600"/>
              </a:spcAft>
              <a:buNone/>
            </a:pPr>
            <a:r>
              <a:rPr lang="en-US" sz="2200" b="1" u="sng" dirty="0" smtClean="0"/>
              <a:t>Theorem 9-4</a:t>
            </a:r>
            <a:r>
              <a:rPr lang="en-US" sz="2200" dirty="0" smtClean="0"/>
              <a:t>: In the same circle, or in congruent circles:</a:t>
            </a:r>
          </a:p>
          <a:p>
            <a:pPr marL="571500" indent="-457200">
              <a:spcAft>
                <a:spcPts val="600"/>
              </a:spcAft>
              <a:buAutoNum type="arabicParenBoth"/>
            </a:pPr>
            <a:r>
              <a:rPr lang="en-US" sz="2200" dirty="0" smtClean="0"/>
              <a:t>Congruent arcs have congruent chords;</a:t>
            </a:r>
          </a:p>
          <a:p>
            <a:pPr marL="571500" indent="-457200">
              <a:spcAft>
                <a:spcPts val="600"/>
              </a:spcAft>
              <a:buAutoNum type="arabicParenBoth"/>
            </a:pPr>
            <a:r>
              <a:rPr lang="en-US" sz="2200" dirty="0" smtClean="0"/>
              <a:t>Congruent chords have congruent arcs.</a:t>
            </a:r>
          </a:p>
          <a:p>
            <a:pPr marL="114300" indent="0">
              <a:spcAft>
                <a:spcPts val="600"/>
              </a:spcAft>
              <a:buNone/>
            </a:pPr>
            <a:r>
              <a:rPr lang="en-US" sz="2200" dirty="0" smtClean="0"/>
              <a:t>For </a:t>
            </a:r>
            <a:r>
              <a:rPr lang="en-US" sz="2200" dirty="0" smtClean="0">
                <a:latin typeface="Cambria Math"/>
                <a:ea typeface="Cambria Math"/>
              </a:rPr>
              <a:t>ʘ O, we have the two conditions:</a:t>
            </a: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49518"/>
            <a:ext cx="234607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49518"/>
            <a:ext cx="2514600" cy="294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0" y="3505200"/>
                <a:ext cx="2286000" cy="679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Both"/>
                </a:pPr>
                <a:r>
                  <a:rPr lang="en-US" dirty="0" smtClean="0"/>
                  <a:t>If: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𝐶𝑅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𝐻𝐷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Then: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𝐶𝑅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𝐻𝐷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505200"/>
                <a:ext cx="2286000" cy="679801"/>
              </a:xfrm>
              <a:prstGeom prst="rect">
                <a:avLst/>
              </a:prstGeom>
              <a:blipFill rotWithShape="1">
                <a:blip r:embed="rId4"/>
                <a:stretch>
                  <a:fillRect l="-2133" t="-3571" r="-20800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00800" y="3518824"/>
                <a:ext cx="2306782" cy="655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(2) If: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𝐶𝑅</m:t>
                        </m:r>
                      </m:e>
                    </m:acc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</m:t>
                    </m:r>
                    <m:acc>
                      <m:accPr>
                        <m:chr m:val="̅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𝐻𝐷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Then: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𝐶𝑅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𝐻𝐷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518824"/>
                <a:ext cx="2306782" cy="655949"/>
              </a:xfrm>
              <a:prstGeom prst="rect">
                <a:avLst/>
              </a:prstGeom>
              <a:blipFill rotWithShape="1">
                <a:blip r:embed="rId5"/>
                <a:stretch>
                  <a:fillRect l="-2116" t="-4630" r="-22222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264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Arcs and Chords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2600"/>
                <a:ext cx="8382000" cy="4609202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sz="2200" b="1" u="sng" dirty="0" smtClean="0"/>
                  <a:t>Theorem 9-5</a:t>
                </a:r>
                <a:r>
                  <a:rPr lang="en-US" sz="2200" dirty="0" smtClean="0"/>
                  <a:t>: A diameter that is perpendicular to a chord </a:t>
                </a:r>
              </a:p>
              <a:p>
                <a:pPr marL="114300" indent="0">
                  <a:buNone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             the chord and its arc.</a:t>
                </a:r>
              </a:p>
              <a:p>
                <a:pPr marL="114300" indent="0">
                  <a:buNone/>
                </a:pPr>
                <a:endParaRPr lang="en-US" sz="2200" dirty="0"/>
              </a:p>
              <a:p>
                <a:pPr marL="114300" indent="0">
                  <a:buNone/>
                </a:pPr>
                <a:r>
                  <a:rPr lang="en-US" sz="2200" dirty="0" smtClean="0"/>
                  <a:t>Given: </a:t>
                </a:r>
                <a:r>
                  <a:rPr lang="en-US" sz="2200" dirty="0">
                    <a:solidFill>
                      <a:srgbClr val="564B3C"/>
                    </a:solidFill>
                    <a:latin typeface="Cambria Math"/>
                    <a:ea typeface="Cambria Math"/>
                  </a:rPr>
                  <a:t>ʘ </a:t>
                </a:r>
                <a:r>
                  <a:rPr lang="en-US" sz="2200" dirty="0" smtClean="0">
                    <a:solidFill>
                      <a:srgbClr val="564B3C"/>
                    </a:solidFill>
                    <a:latin typeface="Cambria Math"/>
                    <a:ea typeface="Cambria Math"/>
                  </a:rPr>
                  <a:t>O;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solidFill>
                              <a:srgbClr val="564B3C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solidFill>
                              <a:srgbClr val="564B3C"/>
                            </a:solidFill>
                            <a:latin typeface="Cambria Math"/>
                            <a:ea typeface="Cambria Math"/>
                          </a:rPr>
                          <m:t>𝐵𝐸</m:t>
                        </m:r>
                      </m:e>
                    </m:acc>
                    <m:r>
                      <a:rPr lang="en-US" sz="2200" b="0" i="1" smtClean="0">
                        <a:solidFill>
                          <a:srgbClr val="564B3C"/>
                        </a:solidFill>
                        <a:latin typeface="Cambria Math"/>
                        <a:ea typeface="Cambria Math"/>
                      </a:rPr>
                      <m:t>⊥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solidFill>
                              <a:srgbClr val="564B3C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solidFill>
                              <a:srgbClr val="564B3C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200" dirty="0" smtClean="0"/>
              </a:p>
              <a:p>
                <a:pPr marL="114300" indent="0">
                  <a:buNone/>
                </a:pPr>
                <a:endParaRPr lang="en-US" sz="2200" dirty="0"/>
              </a:p>
              <a:p>
                <a:pPr marL="114300" indent="0">
                  <a:buNone/>
                </a:pPr>
                <a:r>
                  <a:rPr lang="en-US" sz="2200" dirty="0" smtClean="0"/>
                  <a:t>Then: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𝐴𝑅</m:t>
                        </m:r>
                      </m:e>
                    </m:acc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𝑅𝐶</m:t>
                        </m:r>
                      </m:e>
                    </m:acc>
                  </m:oMath>
                </a14:m>
                <a:r>
                  <a:rPr lang="en-US" sz="2200" dirty="0" smtClean="0"/>
                  <a:t>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𝐴𝐸</m:t>
                        </m:r>
                      </m:e>
                    </m:acc>
                    <m:r>
                      <a:rPr lang="en-US" sz="2200" i="1" dirty="0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̂"/>
                        <m:ctrlPr>
                          <a:rPr lang="en-US" sz="2200" i="1" dirty="0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dirty="0" smtClean="0">
                            <a:latin typeface="Cambria Math"/>
                            <a:ea typeface="Cambria Math"/>
                          </a:rPr>
                          <m:t>𝐶𝐸</m:t>
                        </m:r>
                      </m:e>
                    </m:acc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382000" cy="4609202"/>
              </a:xfrm>
              <a:blipFill rotWithShape="1">
                <a:blip r:embed="rId2"/>
                <a:stretch>
                  <a:fillRect t="-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5167168" y="2399402"/>
            <a:ext cx="3505200" cy="3962400"/>
            <a:chOff x="5167168" y="2399402"/>
            <a:chExt cx="3505200" cy="3962400"/>
          </a:xfrm>
        </p:grpSpPr>
        <p:grpSp>
          <p:nvGrpSpPr>
            <p:cNvPr id="17" name="Group 16"/>
            <p:cNvGrpSpPr/>
            <p:nvPr/>
          </p:nvGrpSpPr>
          <p:grpSpPr>
            <a:xfrm>
              <a:off x="5167168" y="2399402"/>
              <a:ext cx="3505200" cy="3962400"/>
              <a:chOff x="4724400" y="2895600"/>
              <a:chExt cx="3505200" cy="39624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4876800" y="3371272"/>
                <a:ext cx="3073400" cy="3073400"/>
                <a:chOff x="1066800" y="3362036"/>
                <a:chExt cx="3073400" cy="3073400"/>
              </a:xfrm>
            </p:grpSpPr>
            <p:pic>
              <p:nvPicPr>
                <p:cNvPr id="5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66800" y="3362036"/>
                  <a:ext cx="3073400" cy="307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2565400" y="4835236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6394450" y="3371272"/>
                <a:ext cx="38100" cy="30734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181600" y="5867400"/>
                <a:ext cx="24384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400800" y="45720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O</a:t>
                </a:r>
                <a:endParaRPr lang="en-US" sz="28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127750" y="28956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B</a:t>
                </a:r>
                <a:endParaRPr lang="en-US" sz="28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724400" y="5605107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A</a:t>
                </a:r>
                <a:endParaRPr lang="en-US" sz="28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0" y="56388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C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69050" y="5414135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R</a:t>
                </a:r>
                <a:endParaRPr lang="en-US" sz="28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394450" y="633478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E</a:t>
                </a:r>
                <a:endParaRPr lang="en-US" sz="2800" b="1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570518" y="5067982"/>
              <a:ext cx="273051" cy="303220"/>
              <a:chOff x="6570518" y="5067982"/>
              <a:chExt cx="273051" cy="30322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570518" y="5067982"/>
                <a:ext cx="27305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582063" y="5067982"/>
                <a:ext cx="0" cy="30322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Rectangle 25"/>
          <p:cNvSpPr/>
          <p:nvPr/>
        </p:nvSpPr>
        <p:spPr>
          <a:xfrm>
            <a:off x="457199" y="2143142"/>
            <a:ext cx="119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bisects</a:t>
            </a:r>
          </a:p>
        </p:txBody>
      </p:sp>
    </p:spTree>
    <p:extLst>
      <p:ext uri="{BB962C8B-B14F-4D97-AF65-F5344CB8AC3E}">
        <p14:creationId xmlns:p14="http://schemas.microsoft.com/office/powerpoint/2010/main" val="128447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Arcs and Chords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2200" b="1" u="sng" dirty="0" smtClean="0"/>
              <a:t>Theorem 9-6</a:t>
            </a:r>
            <a:r>
              <a:rPr lang="en-US" sz="2200" dirty="0" smtClean="0"/>
              <a:t>: In the same circle, or in congruent circles:</a:t>
            </a:r>
          </a:p>
          <a:p>
            <a:pPr marL="571500" indent="-457200">
              <a:buAutoNum type="arabicParenBoth"/>
            </a:pPr>
            <a:r>
              <a:rPr lang="en-US" sz="2200" dirty="0" smtClean="0"/>
              <a:t>Chords equally distant from the center are congruent;</a:t>
            </a:r>
          </a:p>
          <a:p>
            <a:pPr marL="571500" indent="-457200">
              <a:buAutoNum type="arabicParenBoth"/>
            </a:pPr>
            <a:r>
              <a:rPr lang="en-US" sz="2200" dirty="0" smtClean="0"/>
              <a:t>Congruent chords are equally distant from the center.</a:t>
            </a:r>
            <a:endParaRPr lang="en-US" sz="22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26260" y="3060900"/>
            <a:ext cx="3834089" cy="3510240"/>
            <a:chOff x="609600" y="2981980"/>
            <a:chExt cx="3834089" cy="3510240"/>
          </a:xfrm>
        </p:grpSpPr>
        <p:grpSp>
          <p:nvGrpSpPr>
            <p:cNvPr id="45" name="Group 44"/>
            <p:cNvGrpSpPr/>
            <p:nvPr/>
          </p:nvGrpSpPr>
          <p:grpSpPr>
            <a:xfrm>
              <a:off x="758957" y="3373581"/>
              <a:ext cx="3474340" cy="3073400"/>
              <a:chOff x="647700" y="3424381"/>
              <a:chExt cx="3474340" cy="30734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647700" y="3424381"/>
                <a:ext cx="3073400" cy="3073400"/>
                <a:chOff x="1066800" y="3362036"/>
                <a:chExt cx="3073400" cy="3073400"/>
              </a:xfrm>
            </p:grpSpPr>
            <p:pic>
              <p:nvPicPr>
                <p:cNvPr id="5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66800" y="3362036"/>
                  <a:ext cx="3073400" cy="307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2565400" y="4835236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1879600" y="4412461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V</a:t>
                </a:r>
                <a:endParaRPr lang="en-US" sz="2800" b="1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914400" y="5791200"/>
                <a:ext cx="2057400" cy="457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2564260">
                <a:off x="2242440" y="4097498"/>
                <a:ext cx="1879600" cy="457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6" idx="0"/>
              </p:cNvCxnSpPr>
              <p:nvPr/>
            </p:nvCxnSpPr>
            <p:spPr>
              <a:xfrm flipH="1">
                <a:off x="1943100" y="4897581"/>
                <a:ext cx="241300" cy="112221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2146300" y="4326098"/>
                <a:ext cx="1035940" cy="63498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609600" y="5489653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28800" y="587758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</a:t>
              </a:r>
              <a:endParaRPr lang="en-US" sz="28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90430" y="59690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T</a:t>
              </a:r>
              <a:endParaRPr lang="en-US" sz="28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90800" y="298198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</a:t>
              </a:r>
              <a:endParaRPr lang="en-US" sz="28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90430" y="3838441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34089" y="4819376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91000" y="3167388"/>
                <a:ext cx="4441724" cy="3142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𝐴𝑉</m:t>
                        </m:r>
                      </m:e>
                    </m:acc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𝑈𝑉</m:t>
                        </m:r>
                      </m:e>
                    </m:acc>
                  </m:oMath>
                </a14:m>
                <a:r>
                  <a:rPr lang="en-US" sz="2000" dirty="0" smtClean="0"/>
                  <a:t> as the respective distances between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𝐵𝑇</m:t>
                        </m:r>
                      </m:e>
                    </m:acc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𝑆𝑃</m:t>
                        </m:r>
                      </m:e>
                    </m:acc>
                  </m:oMath>
                </a14:m>
                <a:r>
                  <a:rPr lang="en-US" sz="2000" dirty="0" smtClean="0"/>
                  <a:t>;</a:t>
                </a: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(1) If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𝐴𝑉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𝑈𝑉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Then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𝐵𝑇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 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𝑆𝑃</m:t>
                        </m:r>
                      </m:e>
                    </m:acc>
                  </m:oMath>
                </a14:m>
                <a:endParaRPr lang="en-US" sz="2000" dirty="0" smtClean="0"/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(2) 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𝐵𝑇</m:t>
                        </m:r>
                      </m:e>
                    </m:acc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</m:t>
                    </m:r>
                    <m:acc>
                      <m:accPr>
                        <m:chr m:val="̅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𝑆𝑃</m:t>
                        </m:r>
                      </m:e>
                    </m:acc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𝐴𝑉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𝑈𝑉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167388"/>
                <a:ext cx="4441724" cy="3142142"/>
              </a:xfrm>
              <a:prstGeom prst="rect">
                <a:avLst/>
              </a:prstGeom>
              <a:blipFill rotWithShape="1">
                <a:blip r:embed="rId3"/>
                <a:stretch>
                  <a:fillRect l="-1511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56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Using the Theorems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914400"/>
          </a:xfrm>
        </p:spPr>
        <p:txBody>
          <a:bodyPr/>
          <a:lstStyle/>
          <a:p>
            <a:r>
              <a:rPr lang="en-US" dirty="0" smtClean="0"/>
              <a:t>Find the measures of x and y.</a:t>
            </a:r>
          </a:p>
          <a:p>
            <a:pPr marL="114300" indent="0">
              <a:buNone/>
            </a:pPr>
            <a:r>
              <a:rPr lang="en-US" dirty="0" smtClean="0"/>
              <a:t>1.)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24674" y="2175431"/>
                <a:ext cx="4380597" cy="4166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/>
                  <a:t>Diameter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200" dirty="0" smtClean="0"/>
                  <a:t> bisects chord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200" dirty="0" smtClean="0"/>
                  <a:t>, thus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</a:rPr>
                      <m:t>𝒙</m:t>
                    </m:r>
                    <m:r>
                      <a:rPr lang="en-US" sz="2200" b="1" i="1" smtClean="0"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latin typeface="Cambria Math"/>
                      </a:rPr>
                      <m:t>𝟓</m:t>
                    </m:r>
                  </m:oMath>
                </a14:m>
                <a:r>
                  <a:rPr lang="en-US" sz="2200" b="1" dirty="0" smtClean="0"/>
                  <a:t> </a:t>
                </a:r>
              </a:p>
              <a:p>
                <a:r>
                  <a:rPr lang="en-US" sz="2200" b="1" dirty="0" smtClean="0"/>
                  <a:t>By theorem 9-5</a:t>
                </a:r>
              </a:p>
              <a:p>
                <a:endParaRPr lang="en-US" sz="2200" b="1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sz="2200" dirty="0" smtClean="0"/>
                  <a:t>, so</a:t>
                </a:r>
                <a:r>
                  <a:rPr lang="en-US" sz="22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b="1" i="0" smtClean="0">
                        <a:latin typeface="Cambria Math"/>
                      </a:rPr>
                      <m:t>𝐦</m:t>
                    </m:r>
                    <m:r>
                      <a:rPr lang="en-US" sz="2200" b="1" i="0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1" i="1" smtClean="0">
                            <a:latin typeface="Cambria Math"/>
                          </a:rPr>
                          <m:t>𝑨𝑩</m:t>
                        </m:r>
                      </m:e>
                    </m:acc>
                    <m:r>
                      <a:rPr lang="en-US" sz="2200" b="1" i="1" smtClean="0"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latin typeface="Cambria Math"/>
                      </a:rPr>
                      <m:t>𝟖𝟔</m:t>
                    </m:r>
                  </m:oMath>
                </a14:m>
                <a:endParaRPr lang="en-US" sz="2200" b="1" dirty="0" smtClean="0"/>
              </a:p>
              <a:p>
                <a:r>
                  <a:rPr lang="en-US" sz="2200" b="1" dirty="0" smtClean="0"/>
                  <a:t>By theorem 9-4</a:t>
                </a:r>
              </a:p>
              <a:p>
                <a:endParaRPr lang="en-US" sz="2200" b="1" dirty="0"/>
              </a:p>
              <a:p>
                <a:r>
                  <a:rPr lang="en-US" sz="2200" dirty="0"/>
                  <a:t>Diameter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sz="2200" dirty="0"/>
                  <a:t> bisects chord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200" dirty="0"/>
                  <a:t>, so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𝒚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𝟒𝟑</m:t>
                      </m:r>
                    </m:oMath>
                  </m:oMathPara>
                </a14:m>
                <a:endParaRPr lang="en-US" sz="2200" b="1" dirty="0" smtClean="0"/>
              </a:p>
              <a:p>
                <a:r>
                  <a:rPr lang="en-US" sz="2200" b="1" dirty="0" smtClean="0"/>
                  <a:t>By theorem 9-5</a:t>
                </a:r>
                <a:endParaRPr lang="en-US" sz="2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674" y="2175431"/>
                <a:ext cx="4380597" cy="4166462"/>
              </a:xfrm>
              <a:prstGeom prst="rect">
                <a:avLst/>
              </a:prstGeom>
              <a:blipFill rotWithShape="1">
                <a:blip r:embed="rId2"/>
                <a:stretch>
                  <a:fillRect l="-1669" t="-878" r="-1530" b="-2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/>
          <p:cNvGrpSpPr/>
          <p:nvPr/>
        </p:nvGrpSpPr>
        <p:grpSpPr>
          <a:xfrm>
            <a:off x="113247" y="2539317"/>
            <a:ext cx="4038600" cy="3438690"/>
            <a:chOff x="152400" y="2699375"/>
            <a:chExt cx="4038600" cy="3438690"/>
          </a:xfrm>
        </p:grpSpPr>
        <p:grpSp>
          <p:nvGrpSpPr>
            <p:cNvPr id="48" name="Group 47"/>
            <p:cNvGrpSpPr/>
            <p:nvPr/>
          </p:nvGrpSpPr>
          <p:grpSpPr>
            <a:xfrm>
              <a:off x="152400" y="2699375"/>
              <a:ext cx="4038600" cy="3438690"/>
              <a:chOff x="457200" y="2677180"/>
              <a:chExt cx="4038600" cy="3438690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820080" y="3010720"/>
                <a:ext cx="3148539" cy="3105150"/>
                <a:chOff x="838200" y="3010720"/>
                <a:chExt cx="3148539" cy="3105150"/>
              </a:xfrm>
            </p:grpSpPr>
            <p:pic>
              <p:nvPicPr>
                <p:cNvPr id="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6319" y="3010720"/>
                  <a:ext cx="3130420" cy="3105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33" name="Group 32"/>
                <p:cNvGrpSpPr/>
                <p:nvPr/>
              </p:nvGrpSpPr>
              <p:grpSpPr>
                <a:xfrm>
                  <a:off x="838200" y="3046453"/>
                  <a:ext cx="3130420" cy="2616952"/>
                  <a:chOff x="838200" y="3046453"/>
                  <a:chExt cx="3130420" cy="2616952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3414792" y="3344095"/>
                    <a:ext cx="76200" cy="231931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1161119" y="3046453"/>
                    <a:ext cx="1600200" cy="59528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838200" y="4537060"/>
                    <a:ext cx="3130420" cy="59545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Oval 22"/>
                  <p:cNvSpPr/>
                  <p:nvPr/>
                </p:nvSpPr>
                <p:spPr>
                  <a:xfrm>
                    <a:off x="2365310" y="4520405"/>
                    <a:ext cx="76200" cy="762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2994627" y="4740366"/>
                    <a:ext cx="642137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US" sz="2800" b="1" dirty="0"/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94627" y="4740366"/>
                    <a:ext cx="642137" cy="5232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5" name="TextBox 34"/>
              <p:cNvSpPr txBox="1"/>
              <p:nvPr/>
            </p:nvSpPr>
            <p:spPr>
              <a:xfrm>
                <a:off x="3075603" y="3641737"/>
                <a:ext cx="6421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5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447800" y="2779887"/>
                    <a:ext cx="64213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𝟖𝟔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47800" y="2779887"/>
                    <a:ext cx="642137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905" r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7" name="TextBox 36"/>
              <p:cNvSpPr txBox="1"/>
              <p:nvPr/>
            </p:nvSpPr>
            <p:spPr>
              <a:xfrm>
                <a:off x="2024863" y="3195935"/>
                <a:ext cx="6421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10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3717740" y="4886036"/>
                    <a:ext cx="642137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800" b="1" dirty="0"/>
                  </a:p>
                </p:txBody>
              </p:sp>
            </mc:Choice>
            <mc:Fallback xmlns=""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17740" y="4886036"/>
                    <a:ext cx="642137" cy="52322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9" name="Group 38"/>
              <p:cNvGrpSpPr/>
              <p:nvPr/>
            </p:nvGrpSpPr>
            <p:grpSpPr>
              <a:xfrm>
                <a:off x="3179171" y="4263612"/>
                <a:ext cx="273051" cy="303220"/>
                <a:chOff x="6570518" y="5067982"/>
                <a:chExt cx="273051" cy="303220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6570518" y="5067982"/>
                  <a:ext cx="273051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6582063" y="5067982"/>
                  <a:ext cx="0" cy="30322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TextBox 41"/>
              <p:cNvSpPr txBox="1"/>
              <p:nvPr/>
            </p:nvSpPr>
            <p:spPr>
              <a:xfrm>
                <a:off x="2016780" y="4124331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O</a:t>
                </a:r>
                <a:endParaRPr lang="en-US" sz="2400" b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0080" y="3241552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E</a:t>
                </a:r>
                <a:endParaRPr lang="en-US" sz="2800" b="1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743200" y="267718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F</a:t>
                </a:r>
                <a:endParaRPr lang="en-US" sz="2800" b="1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886200" y="4235553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D</a:t>
                </a:r>
                <a:endParaRPr lang="en-US" sz="2800" b="1" dirty="0" smtClean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57200" y="4334995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C</a:t>
                </a:r>
                <a:endParaRPr lang="en-US" sz="2800" b="1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452222" y="5415438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B</a:t>
                </a:r>
                <a:endParaRPr lang="en-US" sz="2800" b="1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971800" y="2951266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945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using The theorems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52600"/>
                <a:ext cx="8458200" cy="47244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2.) Find the length of chord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52600"/>
                <a:ext cx="8458200" cy="4724400"/>
              </a:xfrm>
              <a:blipFill rotWithShape="1">
                <a:blip r:embed="rId2"/>
                <a:stretch>
                  <a:fillRect t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425075" y="2372772"/>
            <a:ext cx="3461772" cy="3103563"/>
            <a:chOff x="762000" y="2590800"/>
            <a:chExt cx="3461772" cy="310356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341" y="2590800"/>
              <a:ext cx="3127375" cy="3103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144587" y="5029200"/>
              <a:ext cx="2514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430029" y="4142581"/>
              <a:ext cx="0" cy="8866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144587" y="4142581"/>
              <a:ext cx="1285442" cy="88661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133600" y="4720002"/>
              <a:ext cx="273051" cy="303220"/>
              <a:chOff x="2738448" y="4224277"/>
              <a:chExt cx="273051" cy="30322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H="1">
                <a:off x="2738448" y="4224277"/>
                <a:ext cx="27305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749993" y="4224277"/>
                <a:ext cx="0" cy="30322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2401887" y="4355057"/>
              <a:ext cx="642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3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74469" y="4124225"/>
              <a:ext cx="642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5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14172" y="487161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4815476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</a:t>
              </a:r>
              <a:endParaRPr lang="en-US" sz="28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47581" y="49530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</a:t>
              </a:r>
              <a:endParaRPr lang="en-US" sz="2800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324674" y="2644854"/>
                <a:ext cx="4380597" cy="2831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/>
                  <a:t>Using a Pythagorean triple, we can 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𝑨</m:t>
                      </m:r>
                      <m:r>
                        <a:rPr lang="en-US" sz="2200" b="1" i="1" smtClean="0">
                          <a:latin typeface="Cambria Math"/>
                        </a:rPr>
                        <m:t>𝑷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200" b="1" dirty="0" smtClean="0"/>
              </a:p>
              <a:p>
                <a:endParaRPr lang="en-US" sz="2200" b="1" dirty="0" smtClean="0"/>
              </a:p>
              <a:p>
                <a:r>
                  <a:rPr lang="en-US" sz="2200" dirty="0" smtClean="0"/>
                  <a:t>Also,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𝑂𝑃</m:t>
                        </m:r>
                      </m:e>
                    </m:acc>
                  </m:oMath>
                </a14:m>
                <a:r>
                  <a:rPr lang="en-US" sz="2200" dirty="0" smtClean="0"/>
                  <a:t> bisects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200" dirty="0" smtClean="0"/>
                  <a:t>, thus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𝑨𝑩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200" b="1" dirty="0" smtClean="0"/>
              </a:p>
              <a:p>
                <a:r>
                  <a:rPr lang="en-US" sz="2200" b="1" dirty="0" smtClean="0"/>
                  <a:t>By theorem 9-5</a:t>
                </a:r>
              </a:p>
              <a:p>
                <a:endParaRPr lang="en-US" sz="2200" b="1" dirty="0" smtClean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674" y="2644854"/>
                <a:ext cx="4380597" cy="2831481"/>
              </a:xfrm>
              <a:prstGeom prst="rect">
                <a:avLst/>
              </a:prstGeom>
              <a:blipFill rotWithShape="1">
                <a:blip r:embed="rId4"/>
                <a:stretch>
                  <a:fillRect l="-1669" t="-1293" r="-1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996882" y="344243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5971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5029200"/>
          </a:xfrm>
        </p:spPr>
        <p:txBody>
          <a:bodyPr/>
          <a:lstStyle/>
          <a:p>
            <a:r>
              <a:rPr lang="en-US" dirty="0" smtClean="0"/>
              <a:t>Find the value of x. 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90269" y="2153192"/>
            <a:ext cx="3834089" cy="3465001"/>
            <a:chOff x="592983" y="2263873"/>
            <a:chExt cx="3834089" cy="3465001"/>
          </a:xfrm>
        </p:grpSpPr>
        <p:grpSp>
          <p:nvGrpSpPr>
            <p:cNvPr id="4" name="Group 3"/>
            <p:cNvGrpSpPr/>
            <p:nvPr/>
          </p:nvGrpSpPr>
          <p:grpSpPr>
            <a:xfrm>
              <a:off x="592983" y="2263873"/>
              <a:ext cx="3834089" cy="3465001"/>
              <a:chOff x="609600" y="2981980"/>
              <a:chExt cx="3834089" cy="346500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758957" y="3373581"/>
                <a:ext cx="3474340" cy="3073400"/>
                <a:chOff x="647700" y="3424381"/>
                <a:chExt cx="3474340" cy="3073400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647700" y="3424381"/>
                  <a:ext cx="3073400" cy="3073400"/>
                  <a:chOff x="1066800" y="3362036"/>
                  <a:chExt cx="3073400" cy="3073400"/>
                </a:xfrm>
              </p:grpSpPr>
              <p:pic>
                <p:nvPicPr>
                  <p:cNvPr id="1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66800" y="3362036"/>
                    <a:ext cx="3073400" cy="30734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9" name="Oval 18"/>
                  <p:cNvSpPr/>
                  <p:nvPr/>
                </p:nvSpPr>
                <p:spPr>
                  <a:xfrm>
                    <a:off x="2565400" y="4835236"/>
                    <a:ext cx="76200" cy="762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1879600" y="4412461"/>
                  <a:ext cx="60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A</a:t>
                  </a:r>
                  <a:endParaRPr lang="en-US" sz="2400" b="1" dirty="0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914400" y="5791200"/>
                  <a:ext cx="2057400" cy="4572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2564260">
                  <a:off x="2242440" y="4097498"/>
                  <a:ext cx="1879600" cy="4572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9" idx="0"/>
                </p:cNvCxnSpPr>
                <p:nvPr/>
              </p:nvCxnSpPr>
              <p:spPr>
                <a:xfrm flipH="1">
                  <a:off x="1943100" y="4897581"/>
                  <a:ext cx="241300" cy="112221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2146300" y="4326098"/>
                  <a:ext cx="1035940" cy="63498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TextBox 5"/>
              <p:cNvSpPr txBox="1"/>
              <p:nvPr/>
            </p:nvSpPr>
            <p:spPr>
              <a:xfrm>
                <a:off x="609600" y="5489653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B</a:t>
                </a:r>
                <a:endParaRPr lang="en-US" sz="24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190430" y="59690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T</a:t>
                </a:r>
                <a:endParaRPr lang="en-US" sz="24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590800" y="298198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</a:t>
                </a:r>
                <a:endParaRPr lang="en-US" sz="24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190430" y="3838441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U</a:t>
                </a:r>
                <a:endParaRPr lang="en-US" sz="24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34089" y="4819376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</a:t>
                </a:r>
                <a:endParaRPr lang="en-US" sz="2400" b="1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 rot="674472">
              <a:off x="1837714" y="4918189"/>
              <a:ext cx="273051" cy="303220"/>
              <a:chOff x="6400800" y="4501974"/>
              <a:chExt cx="273051" cy="30322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6400800" y="4501974"/>
                <a:ext cx="27305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412345" y="4501974"/>
                <a:ext cx="0" cy="30322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 rot="14158308">
              <a:off x="3107226" y="3605576"/>
              <a:ext cx="273051" cy="303220"/>
              <a:chOff x="1796675" y="4501974"/>
              <a:chExt cx="273051" cy="30322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>
                <a:off x="1796675" y="4501974"/>
                <a:ext cx="273051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808220" y="4501974"/>
                <a:ext cx="0" cy="30322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2158390" y="4413709"/>
              <a:ext cx="406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4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34743" y="3429000"/>
              <a:ext cx="642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x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72463" y="5185121"/>
              <a:ext cx="642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6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10663" y="2958319"/>
              <a:ext cx="642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3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67200" y="2035437"/>
                <a:ext cx="4380597" cy="4371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𝐴𝑈</m:t>
                        </m:r>
                      </m:e>
                    </m:acc>
                  </m:oMath>
                </a14:m>
                <a:r>
                  <a:rPr lang="en-US" sz="2200" dirty="0" smtClean="0"/>
                  <a:t> bisects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𝑆𝑃</m:t>
                        </m:r>
                      </m:e>
                    </m:acc>
                  </m:oMath>
                </a14:m>
                <a:r>
                  <a:rPr lang="en-US" sz="2200" dirty="0" smtClean="0"/>
                  <a:t>, thus 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𝑺𝑷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200" b="1" dirty="0"/>
              </a:p>
              <a:p>
                <a:pPr>
                  <a:spcAft>
                    <a:spcPts val="1200"/>
                  </a:spcAft>
                </a:pPr>
                <a:r>
                  <a:rPr lang="en-US" sz="2200" b="1" dirty="0" smtClean="0"/>
                  <a:t>By theorem 9-5</a:t>
                </a:r>
              </a:p>
              <a:p>
                <a:pPr>
                  <a:spcAft>
                    <a:spcPts val="1200"/>
                  </a:spcAft>
                </a:pPr>
                <a:endParaRPr lang="en-US" sz="2200" b="1" dirty="0"/>
              </a:p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This makes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1" i="1" smtClean="0">
                            <a:latin typeface="Cambria Math"/>
                          </a:rPr>
                          <m:t>𝑺𝑷</m:t>
                        </m:r>
                      </m:e>
                    </m:acc>
                    <m:r>
                      <a:rPr lang="en-US" sz="2200" b="1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b="1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1" i="1" smtClean="0">
                            <a:latin typeface="Cambria Math"/>
                            <a:ea typeface="Cambria Math"/>
                          </a:rPr>
                          <m:t>𝑩𝑻</m:t>
                        </m:r>
                      </m:e>
                    </m:acc>
                  </m:oMath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Thus 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200" b="1" dirty="0" smtClean="0"/>
                  <a:t>By theorem 9-6</a:t>
                </a:r>
              </a:p>
              <a:p>
                <a:pPr>
                  <a:spcAft>
                    <a:spcPts val="1200"/>
                  </a:spcAft>
                </a:pPr>
                <a:endParaRPr lang="en-US" sz="2200" b="1" dirty="0" smtClean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35437"/>
                <a:ext cx="4380597" cy="4371966"/>
              </a:xfrm>
              <a:prstGeom prst="rect">
                <a:avLst/>
              </a:prstGeom>
              <a:blipFill rotWithShape="1">
                <a:blip r:embed="rId3"/>
                <a:stretch>
                  <a:fillRect l="-1669"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9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1154</TotalTime>
  <Words>660</Words>
  <Application>Microsoft Office PowerPoint</Application>
  <PresentationFormat>On-screen Show (4:3)</PresentationFormat>
  <Paragraphs>163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Geometry Unit 9</vt:lpstr>
      <vt:lpstr>Arcs and Chords</vt:lpstr>
      <vt:lpstr>Arcs and chords</vt:lpstr>
      <vt:lpstr>Arcs and Chords</vt:lpstr>
      <vt:lpstr>Arcs and Chords</vt:lpstr>
      <vt:lpstr>Arcs and Chords</vt:lpstr>
      <vt:lpstr>Practice Using the Theorems</vt:lpstr>
      <vt:lpstr>Practice using The theorems</vt:lpstr>
      <vt:lpstr>Practice the Rules</vt:lpstr>
      <vt:lpstr>Final Practice </vt:lpstr>
      <vt:lpstr>Final Practice</vt:lpstr>
      <vt:lpstr>Final Practice – Challenge Problem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9</dc:title>
  <dc:creator>David Leon</dc:creator>
  <cp:lastModifiedBy>David Leon</cp:lastModifiedBy>
  <cp:revision>60</cp:revision>
  <dcterms:created xsi:type="dcterms:W3CDTF">2016-02-25T01:43:36Z</dcterms:created>
  <dcterms:modified xsi:type="dcterms:W3CDTF">2016-02-26T22:50:31Z</dcterms:modified>
</cp:coreProperties>
</file>