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72" r:id="rId5"/>
    <p:sldId id="261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02F675-6E03-4CA7-AF7C-7DAFFED0A77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CECCD2-2570-44A9-89DC-F43FFCEB7D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0" Type="http://schemas.openxmlformats.org/officeDocument/2006/relationships/image" Target="../media/image20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0.png"/><Relationship Id="rId7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0.png"/><Relationship Id="rId7" Type="http://schemas.openxmlformats.org/officeDocument/2006/relationships/image" Target="../media/image2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3" Type="http://schemas.openxmlformats.org/officeDocument/2006/relationships/image" Target="../media/image29.png"/><Relationship Id="rId7" Type="http://schemas.openxmlformats.org/officeDocument/2006/relationships/image" Target="../media/image28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10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3" Type="http://schemas.openxmlformats.org/officeDocument/2006/relationships/image" Target="../media/image33.png"/><Relationship Id="rId7" Type="http://schemas.openxmlformats.org/officeDocument/2006/relationships/image" Target="../media/image28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10" Type="http://schemas.openxmlformats.org/officeDocument/2006/relationships/image" Target="../media/image35.png"/><Relationship Id="rId4" Type="http://schemas.openxmlformats.org/officeDocument/2006/relationships/image" Target="../media/image12.pn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9-5 Inscribed Angles in Circles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Geometry Unit 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43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334000"/>
          </a:xfrm>
        </p:spPr>
        <p:txBody>
          <a:bodyPr/>
          <a:lstStyle/>
          <a:p>
            <a:r>
              <a:rPr lang="en-US" dirty="0"/>
              <a:t>Use the theorems and corollaries given to solve for the variables given.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57200" y="2029459"/>
            <a:ext cx="3274579" cy="2921637"/>
            <a:chOff x="544946" y="2279073"/>
            <a:chExt cx="3274579" cy="2921637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286000"/>
              <a:ext cx="3133725" cy="290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752600" y="2362200"/>
              <a:ext cx="2066925" cy="152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143000" y="2362200"/>
              <a:ext cx="609600" cy="2438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143000" y="3886200"/>
              <a:ext cx="2676525" cy="914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048000" y="3686145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70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0" y="3686145"/>
                  <a:ext cx="6096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124200" y="4800600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120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4200" y="4800600"/>
                  <a:ext cx="609600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124200" y="2279073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100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4200" y="2279073"/>
                  <a:ext cx="609600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110673" y="4331701"/>
                  <a:ext cx="60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0673" y="4331701"/>
                  <a:ext cx="60960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567873" y="2479128"/>
                  <a:ext cx="60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7873" y="2479128"/>
                  <a:ext cx="609600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544946" y="2590799"/>
                  <a:ext cx="60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946" y="2590799"/>
                  <a:ext cx="609600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48200" y="1676400"/>
                <a:ext cx="2667000" cy="1749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latin typeface="Comic Sans MS" panose="030F0702030302020204" pitchFamily="66" charset="0"/>
                  </a:rPr>
                  <a:t>For x</a:t>
                </a:r>
                <a:r>
                  <a:rPr lang="en-US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×100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𝟓𝟎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b="1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676400"/>
                <a:ext cx="2667000" cy="1749710"/>
              </a:xfrm>
              <a:prstGeom prst="rect">
                <a:avLst/>
              </a:prstGeom>
              <a:blipFill rotWithShape="1">
                <a:blip r:embed="rId9"/>
                <a:stretch>
                  <a:fillRect l="-2059"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681682" y="3194976"/>
                <a:ext cx="2667000" cy="1749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latin typeface="Comic Sans MS" panose="030F0702030302020204" pitchFamily="66" charset="0"/>
                  </a:rPr>
                  <a:t>For y</a:t>
                </a:r>
                <a:r>
                  <a:rPr lang="en-US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×120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𝟔𝟎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b="1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682" y="3194976"/>
                <a:ext cx="2667000" cy="1749710"/>
              </a:xfrm>
              <a:prstGeom prst="rect">
                <a:avLst/>
              </a:prstGeom>
              <a:blipFill rotWithShape="1">
                <a:blip r:embed="rId10"/>
                <a:stretch>
                  <a:fillRect l="-2059"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681682" y="4550986"/>
                <a:ext cx="2667000" cy="2180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 smtClean="0">
                    <a:latin typeface="Comic Sans MS" panose="030F0702030302020204" pitchFamily="66" charset="0"/>
                  </a:rPr>
                  <a:t>For z</a:t>
                </a:r>
                <a:r>
                  <a:rPr lang="en-US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70=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𝑧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=70×2</m:t>
                      </m:r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:r>
                  <a:rPr lang="en-US" b="0" dirty="0" smtClean="0"/>
                  <a:t>	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𝟏𝟒𝟎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682" y="4550986"/>
                <a:ext cx="2667000" cy="2180597"/>
              </a:xfrm>
              <a:prstGeom prst="rect">
                <a:avLst/>
              </a:prstGeom>
              <a:blipFill rotWithShape="1">
                <a:blip r:embed="rId11"/>
                <a:stretch>
                  <a:fillRect l="-2059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635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334000"/>
          </a:xfrm>
        </p:spPr>
        <p:txBody>
          <a:bodyPr/>
          <a:lstStyle/>
          <a:p>
            <a:r>
              <a:rPr lang="en-US" dirty="0"/>
              <a:t>Use the theorems and corollaries given to solve for the variables given.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947737" y="2970394"/>
            <a:ext cx="3133725" cy="2908300"/>
            <a:chOff x="598054" y="2036386"/>
            <a:chExt cx="3133725" cy="29083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054" y="2036386"/>
              <a:ext cx="3133725" cy="290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664854" y="2112586"/>
              <a:ext cx="163946" cy="28321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1"/>
            </p:cNvCxnSpPr>
            <p:nvPr/>
          </p:nvCxnSpPr>
          <p:spPr>
            <a:xfrm flipH="1">
              <a:off x="598054" y="2112586"/>
              <a:ext cx="1066800" cy="13779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1"/>
            </p:cNvCxnSpPr>
            <p:nvPr/>
          </p:nvCxnSpPr>
          <p:spPr>
            <a:xfrm flipV="1">
              <a:off x="598054" y="2683688"/>
              <a:ext cx="2830946" cy="8068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62000" y="3048000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38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00" y="3048000"/>
                  <a:ext cx="6096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676400" y="4338935"/>
                  <a:ext cx="60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6400" y="4338935"/>
                  <a:ext cx="609600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2493818" y="4169657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3818" y="4169657"/>
                  <a:ext cx="609600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/>
            <p:cNvCxnSpPr/>
            <p:nvPr/>
          </p:nvCxnSpPr>
          <p:spPr>
            <a:xfrm flipV="1">
              <a:off x="1828800" y="2683688"/>
              <a:ext cx="1600200" cy="22609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664854" y="2112586"/>
              <a:ext cx="1154546" cy="26880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819400" y="2683688"/>
              <a:ext cx="609600" cy="21169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673600" y="1838934"/>
                <a:ext cx="2667000" cy="2345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Comic Sans MS" panose="030F0702030302020204" pitchFamily="66" charset="0"/>
                  </a:rPr>
                  <a:t>For x</a:t>
                </a:r>
                <a:r>
                  <a:rPr lang="en-US" sz="28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×76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𝟑𝟖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0" y="1838934"/>
                <a:ext cx="2667000" cy="2345514"/>
              </a:xfrm>
              <a:prstGeom prst="rect">
                <a:avLst/>
              </a:prstGeom>
              <a:blipFill rotWithShape="1">
                <a:blip r:embed="rId6"/>
                <a:stretch>
                  <a:fillRect l="-4805" t="-3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800600" y="4018563"/>
                <a:ext cx="2667000" cy="2345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Comic Sans MS" panose="030F0702030302020204" pitchFamily="66" charset="0"/>
                  </a:rPr>
                  <a:t>For y</a:t>
                </a:r>
                <a:r>
                  <a:rPr lang="en-US" sz="28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×76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𝟑𝟖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018563"/>
                <a:ext cx="2667000" cy="2345514"/>
              </a:xfrm>
              <a:prstGeom prst="rect">
                <a:avLst/>
              </a:prstGeom>
              <a:blipFill rotWithShape="1">
                <a:blip r:embed="rId7"/>
                <a:stretch>
                  <a:fillRect l="-4805" t="-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43501" y="2785728"/>
                <a:ext cx="8058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76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501" y="2785728"/>
                <a:ext cx="80587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992620" y="2209800"/>
            <a:ext cx="299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will use Corollary </a:t>
            </a:r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4876800"/>
          </a:xfrm>
        </p:spPr>
        <p:txBody>
          <a:bodyPr/>
          <a:lstStyle/>
          <a:p>
            <a:r>
              <a:rPr lang="en-US" dirty="0"/>
              <a:t>Use the theorems and corollaries given to solve for the variables given.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09599" y="2948269"/>
            <a:ext cx="3133725" cy="2908300"/>
            <a:chOff x="598054" y="2036386"/>
            <a:chExt cx="3133725" cy="29083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054" y="2036386"/>
              <a:ext cx="3133725" cy="290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1028700" y="2438400"/>
              <a:ext cx="2245591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28700" y="2514600"/>
              <a:ext cx="0" cy="193132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124200" y="2438400"/>
              <a:ext cx="150091" cy="21862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647372" y="4245867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85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7372" y="4245867"/>
                  <a:ext cx="6096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990600" y="4125937"/>
                  <a:ext cx="609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110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00" y="4125937"/>
                  <a:ext cx="609600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819400" y="2362200"/>
                  <a:ext cx="60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2362200"/>
                  <a:ext cx="60960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896505" y="2438400"/>
                  <a:ext cx="6096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6505" y="2438400"/>
                  <a:ext cx="60960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/>
            <p:cNvCxnSpPr/>
            <p:nvPr/>
          </p:nvCxnSpPr>
          <p:spPr>
            <a:xfrm>
              <a:off x="1028700" y="4445922"/>
              <a:ext cx="2095500" cy="17872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673600" y="2310067"/>
                <a:ext cx="2667000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Comic Sans MS" panose="030F0702030302020204" pitchFamily="66" charset="0"/>
                  </a:rPr>
                  <a:t>For x</a:t>
                </a:r>
                <a:r>
                  <a:rPr lang="en-US" sz="2800" dirty="0" smtClean="0"/>
                  <a:t>:</a:t>
                </a:r>
              </a:p>
              <a:p>
                <a:pPr algn="ct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110+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=180</m:t>
                      </m:r>
                    </m:oMath>
                  </m:oMathPara>
                </a14:m>
                <a:endParaRPr lang="en-US" sz="2800" b="0" dirty="0" smtClean="0"/>
              </a:p>
              <a:p>
                <a:pPr algn="ctr"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𝟕𝟎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00" y="2310067"/>
                <a:ext cx="2667000" cy="1692771"/>
              </a:xfrm>
              <a:prstGeom prst="rect">
                <a:avLst/>
              </a:prstGeom>
              <a:blipFill rotWithShape="1">
                <a:blip r:embed="rId7"/>
                <a:stretch>
                  <a:fillRect l="-4805" t="-5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800600" y="4402419"/>
                <a:ext cx="2667000" cy="227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Comic Sans MS" panose="030F0702030302020204" pitchFamily="66" charset="0"/>
                  </a:rPr>
                  <a:t>For y</a:t>
                </a:r>
                <a:r>
                  <a:rPr lang="en-US" sz="2800" dirty="0" smtClean="0"/>
                  <a:t>:</a:t>
                </a:r>
              </a:p>
              <a:p>
                <a:pPr algn="ct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85+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=180</m:t>
                      </m:r>
                    </m:oMath>
                  </m:oMathPara>
                </a14:m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𝟗𝟓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402419"/>
                <a:ext cx="2667000" cy="2277547"/>
              </a:xfrm>
              <a:prstGeom prst="rect">
                <a:avLst/>
              </a:prstGeom>
              <a:blipFill rotWithShape="1">
                <a:blip r:embed="rId8"/>
                <a:stretch>
                  <a:fillRect l="-4805" t="-3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08050" y="2241916"/>
            <a:ext cx="299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will use Corollary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28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" y="1066800"/>
            <a:ext cx="8458200" cy="83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the theorems and corollaries given to solve for the variables given.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874491" y="1665285"/>
                <a:ext cx="2667000" cy="2068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Comic Sans MS" panose="030F0702030302020204" pitchFamily="66" charset="0"/>
                  </a:rPr>
                  <a:t>For w</a:t>
                </a:r>
                <a:r>
                  <a:rPr lang="en-US" sz="2800" dirty="0" smtClean="0"/>
                  <a:t>:</a:t>
                </a:r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𝑤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×150</m:t>
                      </m:r>
                    </m:oMath>
                  </m:oMathPara>
                </a14:m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𝒘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𝟕𝟓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491" y="1665285"/>
                <a:ext cx="2667000" cy="2068515"/>
              </a:xfrm>
              <a:prstGeom prst="rect">
                <a:avLst/>
              </a:prstGeom>
              <a:blipFill rotWithShape="1">
                <a:blip r:embed="rId2"/>
                <a:stretch>
                  <a:fillRect l="-4805" t="-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874491" y="4645967"/>
                <a:ext cx="3505200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Comic Sans MS" panose="030F0702030302020204" pitchFamily="66" charset="0"/>
                  </a:rPr>
                  <a:t>For x</a:t>
                </a:r>
                <a:r>
                  <a:rPr lang="en-US" sz="2800" dirty="0" smtClean="0"/>
                  <a:t>:</a:t>
                </a:r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=180−40−75</m:t>
                      </m:r>
                    </m:oMath>
                  </m:oMathPara>
                </a14:m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𝟔𝟓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491" y="4645967"/>
                <a:ext cx="3505200" cy="1692771"/>
              </a:xfrm>
              <a:prstGeom prst="rect">
                <a:avLst/>
              </a:prstGeom>
              <a:blipFill rotWithShape="1">
                <a:blip r:embed="rId3"/>
                <a:stretch>
                  <a:fillRect l="-3652" t="-5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19485" y="2052231"/>
            <a:ext cx="4114800" cy="3443932"/>
            <a:chOff x="619485" y="2052231"/>
            <a:chExt cx="4114800" cy="3443932"/>
          </a:xfrm>
        </p:grpSpPr>
        <p:grpSp>
          <p:nvGrpSpPr>
            <p:cNvPr id="22" name="Group 21"/>
            <p:cNvGrpSpPr/>
            <p:nvPr/>
          </p:nvGrpSpPr>
          <p:grpSpPr>
            <a:xfrm>
              <a:off x="619485" y="2052231"/>
              <a:ext cx="4114800" cy="3443932"/>
              <a:chOff x="914400" y="2204631"/>
              <a:chExt cx="4114800" cy="3443932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066800" y="2204631"/>
                <a:ext cx="3962400" cy="3213100"/>
                <a:chOff x="1066800" y="2204631"/>
                <a:chExt cx="3962400" cy="3213100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066800" y="2204631"/>
                  <a:ext cx="3962400" cy="2908300"/>
                  <a:chOff x="304800" y="2036386"/>
                  <a:chExt cx="3962400" cy="2908300"/>
                </a:xfrm>
              </p:grpSpPr>
              <p:pic>
                <p:nvPicPr>
                  <p:cNvPr id="3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98054" y="2036386"/>
                    <a:ext cx="3133725" cy="29083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1664854" y="2112586"/>
                    <a:ext cx="1992746" cy="1773614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>
                    <a:endCxn id="39" idx="2"/>
                  </p:cNvCxnSpPr>
                  <p:nvPr/>
                </p:nvCxnSpPr>
                <p:spPr>
                  <a:xfrm>
                    <a:off x="1664854" y="2112586"/>
                    <a:ext cx="500063" cy="283210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>
                    <a:stCxn id="39" idx="2"/>
                  </p:cNvCxnSpPr>
                  <p:nvPr/>
                </p:nvCxnSpPr>
                <p:spPr>
                  <a:xfrm flipV="1">
                    <a:off x="2164917" y="3886200"/>
                    <a:ext cx="1492683" cy="1058486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04800" y="4927600"/>
                    <a:ext cx="39624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" name="Arc 37"/>
                <p:cNvSpPr/>
                <p:nvPr/>
              </p:nvSpPr>
              <p:spPr>
                <a:xfrm>
                  <a:off x="3093676" y="4808131"/>
                  <a:ext cx="457200" cy="6096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2372085" y="2618044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72085" y="2618044"/>
                    <a:ext cx="609600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914400" y="2884824"/>
                    <a:ext cx="6096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150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400" y="2884824"/>
                    <a:ext cx="609600" cy="40011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r="-14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3886200" y="3886200"/>
                    <a:ext cx="6096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86200" y="3886200"/>
                    <a:ext cx="609600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813627" y="4567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13627" y="4567535"/>
                    <a:ext cx="609600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3302649" y="5186898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02649" y="5186898"/>
                    <a:ext cx="609600" cy="46166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3959586" y="2223104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59586" y="2223104"/>
                    <a:ext cx="609600" cy="461665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3" name="Straight Arrow Connector 22"/>
            <p:cNvCxnSpPr/>
            <p:nvPr/>
          </p:nvCxnSpPr>
          <p:spPr>
            <a:xfrm flipV="1">
              <a:off x="3128312" y="4960531"/>
              <a:ext cx="0" cy="22106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461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" y="1066800"/>
            <a:ext cx="8458200" cy="83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the theorems and corollaries given to solve for the variables given.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876800" y="1524000"/>
                <a:ext cx="2667000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Comic Sans MS" panose="030F0702030302020204" pitchFamily="66" charset="0"/>
                  </a:rPr>
                  <a:t>For y</a:t>
                </a:r>
                <a:r>
                  <a:rPr lang="en-US" sz="2800" dirty="0" smtClean="0"/>
                  <a:t>:</a:t>
                </a:r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=2×65</m:t>
                      </m:r>
                    </m:oMath>
                  </m:oMathPara>
                </a14:m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𝒘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𝟏𝟑𝟎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524000"/>
                <a:ext cx="2667000" cy="1692771"/>
              </a:xfrm>
              <a:prstGeom prst="rect">
                <a:avLst/>
              </a:prstGeom>
              <a:blipFill rotWithShape="1">
                <a:blip r:embed="rId2"/>
                <a:stretch>
                  <a:fillRect l="-4566" t="-5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546598" y="3278162"/>
                <a:ext cx="4419599" cy="3351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Comic Sans MS" panose="030F0702030302020204" pitchFamily="66" charset="0"/>
                  </a:rPr>
                  <a:t>For z</a:t>
                </a:r>
                <a:r>
                  <a:rPr lang="en-US" sz="2800" dirty="0" smtClean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𝐼𝑛𝑡𝑒𝑟𝑐𝑒𝑝𝑡𝑒𝑑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𝐴𝑟𝑐</m:t>
                      </m:r>
                      <m:r>
                        <a:rPr lang="en-US" sz="2800" b="0" i="1" smtClean="0">
                          <a:latin typeface="Cambria Math"/>
                        </a:rPr>
                        <m:t>=360−150−130</m:t>
                      </m:r>
                    </m:oMath>
                  </m:oMathPara>
                </a14:m>
                <a:endParaRPr lang="en-US" sz="2800" b="0" dirty="0" smtClean="0"/>
              </a:p>
              <a:p>
                <a:r>
                  <a:rPr lang="en-US" sz="2800" dirty="0" smtClean="0"/>
                  <a:t>	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=80</m:t>
                    </m:r>
                  </m:oMath>
                </a14:m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×80</m:t>
                      </m:r>
                    </m:oMath>
                  </m:oMathPara>
                </a14:m>
                <a:endParaRPr lang="en-US" sz="2800" dirty="0" smtClean="0"/>
              </a:p>
              <a:p>
                <a:pPr algn="ctr"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𝒛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𝟒𝟎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800" b="1" dirty="0" smtClean="0"/>
                  <a:t> </a:t>
                </a:r>
                <a:endParaRPr lang="en-US" sz="28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598" y="3278162"/>
                <a:ext cx="4419599" cy="3351238"/>
              </a:xfrm>
              <a:prstGeom prst="rect">
                <a:avLst/>
              </a:prstGeom>
              <a:blipFill rotWithShape="1">
                <a:blip r:embed="rId3"/>
                <a:stretch>
                  <a:fillRect l="-2897" t="-2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24570" y="2070704"/>
            <a:ext cx="4114800" cy="3443932"/>
            <a:chOff x="619485" y="2052231"/>
            <a:chExt cx="4114800" cy="3443932"/>
          </a:xfrm>
        </p:grpSpPr>
        <p:grpSp>
          <p:nvGrpSpPr>
            <p:cNvPr id="18" name="Group 17"/>
            <p:cNvGrpSpPr/>
            <p:nvPr/>
          </p:nvGrpSpPr>
          <p:grpSpPr>
            <a:xfrm>
              <a:off x="619485" y="2052231"/>
              <a:ext cx="4114800" cy="3443932"/>
              <a:chOff x="914400" y="2204631"/>
              <a:chExt cx="4114800" cy="3443932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066800" y="2204631"/>
                <a:ext cx="3962400" cy="3213100"/>
                <a:chOff x="1066800" y="2204631"/>
                <a:chExt cx="3962400" cy="3213100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066800" y="2204631"/>
                  <a:ext cx="3962400" cy="2908300"/>
                  <a:chOff x="304800" y="2036386"/>
                  <a:chExt cx="3962400" cy="2908300"/>
                </a:xfrm>
              </p:grpSpPr>
              <p:pic>
                <p:nvPicPr>
                  <p:cNvPr id="5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98054" y="2036386"/>
                    <a:ext cx="3133725" cy="29083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1664854" y="2112586"/>
                    <a:ext cx="1992746" cy="1773614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>
                    <a:endCxn id="5" idx="2"/>
                  </p:cNvCxnSpPr>
                  <p:nvPr/>
                </p:nvCxnSpPr>
                <p:spPr>
                  <a:xfrm>
                    <a:off x="1664854" y="2112586"/>
                    <a:ext cx="500063" cy="283210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>
                    <a:stCxn id="5" idx="2"/>
                  </p:cNvCxnSpPr>
                  <p:nvPr/>
                </p:nvCxnSpPr>
                <p:spPr>
                  <a:xfrm flipV="1">
                    <a:off x="2164917" y="3886200"/>
                    <a:ext cx="1492683" cy="1058486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304800" y="4927600"/>
                    <a:ext cx="39624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Arc 14"/>
                <p:cNvSpPr/>
                <p:nvPr/>
              </p:nvSpPr>
              <p:spPr>
                <a:xfrm>
                  <a:off x="3093676" y="4808131"/>
                  <a:ext cx="457200" cy="6096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372085" y="2618044"/>
                    <a:ext cx="609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72085" y="2618044"/>
                    <a:ext cx="609600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914400" y="2884824"/>
                    <a:ext cx="6096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150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400" y="2884824"/>
                    <a:ext cx="609600" cy="40011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r="-14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886200" y="3886200"/>
                    <a:ext cx="6096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𝑤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86200" y="3886200"/>
                    <a:ext cx="609600" cy="40011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2813627" y="4567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13627" y="4567535"/>
                    <a:ext cx="609600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3302649" y="5186898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02649" y="5186898"/>
                    <a:ext cx="609600" cy="46166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959586" y="2223104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59586" y="2223104"/>
                    <a:ext cx="609600" cy="461665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" name="Straight Arrow Connector 5"/>
            <p:cNvCxnSpPr/>
            <p:nvPr/>
          </p:nvCxnSpPr>
          <p:spPr>
            <a:xfrm flipV="1">
              <a:off x="3128312" y="4960531"/>
              <a:ext cx="0" cy="22106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238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Inscribed Angles in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458200" cy="5562600"/>
          </a:xfrm>
        </p:spPr>
        <p:txBody>
          <a:bodyPr/>
          <a:lstStyle/>
          <a:p>
            <a:r>
              <a:rPr lang="en-US" sz="3600" b="1" u="sng" dirty="0" smtClean="0"/>
              <a:t>Content Objective</a:t>
            </a:r>
            <a:r>
              <a:rPr lang="en-US" sz="3600" dirty="0" smtClean="0"/>
              <a:t>: Students will be able to </a:t>
            </a:r>
            <a:r>
              <a:rPr lang="en-US" sz="3600" dirty="0" smtClean="0"/>
              <a:t>identify inscribed </a:t>
            </a:r>
            <a:r>
              <a:rPr lang="en-US" sz="3600" dirty="0" smtClean="0"/>
              <a:t>angles and their intercepted arcs in circles. </a:t>
            </a:r>
          </a:p>
          <a:p>
            <a:endParaRPr lang="en-US" sz="3600" dirty="0"/>
          </a:p>
          <a:p>
            <a:r>
              <a:rPr lang="en-US" sz="3600" b="1" u="sng" dirty="0" smtClean="0"/>
              <a:t>Language Objective</a:t>
            </a:r>
            <a:r>
              <a:rPr lang="en-US" sz="3600" dirty="0" smtClean="0"/>
              <a:t>: Students will be able to </a:t>
            </a:r>
            <a:r>
              <a:rPr lang="en-US" sz="3600" dirty="0" smtClean="0"/>
              <a:t>solve for the missing measures of inscribed angles and their intercepted arcs in a variety of problems.</a:t>
            </a:r>
            <a:endParaRPr lang="en-US" sz="3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Inscribed Angles in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86800" cy="54864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Inscribed Angle</a:t>
            </a:r>
            <a:r>
              <a:rPr lang="en-US" dirty="0" smtClean="0"/>
              <a:t> is an angle whose vertex is on a circle and whose sides </a:t>
            </a:r>
            <a:r>
              <a:rPr lang="en-US" dirty="0" smtClean="0"/>
              <a:t>are </a:t>
            </a:r>
            <a:r>
              <a:rPr lang="en-US" dirty="0" smtClean="0"/>
              <a:t>chords of the circle. </a:t>
            </a:r>
          </a:p>
          <a:p>
            <a:r>
              <a:rPr lang="en-US" dirty="0" smtClean="0"/>
              <a:t>The arc created by the chords </a:t>
            </a:r>
            <a:r>
              <a:rPr lang="en-US" dirty="0" smtClean="0"/>
              <a:t>is </a:t>
            </a:r>
            <a:r>
              <a:rPr lang="en-US" dirty="0" smtClean="0"/>
              <a:t>known as the </a:t>
            </a:r>
            <a:r>
              <a:rPr lang="en-US" b="1" dirty="0"/>
              <a:t>I</a:t>
            </a:r>
            <a:r>
              <a:rPr lang="en-US" b="1" dirty="0" smtClean="0"/>
              <a:t>ntercepted </a:t>
            </a:r>
            <a:r>
              <a:rPr lang="en-US" b="1" dirty="0"/>
              <a:t>A</a:t>
            </a:r>
            <a:r>
              <a:rPr lang="en-US" b="1" dirty="0" smtClean="0"/>
              <a:t>rc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493278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Intercepted Arc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410200" y="4921011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Intercepted Arc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63800"/>
            <a:ext cx="3066378" cy="240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22511"/>
            <a:ext cx="2557736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4068" y="5381009"/>
                <a:ext cx="3505200" cy="875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US" sz="2400" dirty="0" smtClean="0"/>
                  <a:t> is the Inscribed Angle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 smtClean="0"/>
                  <a:t> is the Intercepted Arc</a:t>
                </a:r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068" y="5381009"/>
                <a:ext cx="3505200" cy="875176"/>
              </a:xfrm>
              <a:prstGeom prst="rect">
                <a:avLst/>
              </a:prstGeom>
              <a:blipFill rotWithShape="1">
                <a:blip r:embed="rId4"/>
                <a:stretch>
                  <a:fillRect l="-522" t="-4895" b="-12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76982" y="5363777"/>
                <a:ext cx="3505200" cy="875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&lt;2</m:t>
                    </m:r>
                  </m:oMath>
                </a14:m>
                <a:r>
                  <a:rPr lang="en-US" sz="2400" dirty="0" smtClean="0"/>
                  <a:t> is the Inscribed Angle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𝐶𝐸𝐷</m:t>
                        </m:r>
                      </m:e>
                    </m:acc>
                  </m:oMath>
                </a14:m>
                <a:r>
                  <a:rPr lang="en-US" sz="2400" dirty="0" smtClean="0"/>
                  <a:t> is the Intercepted Arc</a:t>
                </a:r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982" y="5363777"/>
                <a:ext cx="3505200" cy="875176"/>
              </a:xfrm>
              <a:prstGeom prst="rect">
                <a:avLst/>
              </a:prstGeom>
              <a:blipFill rotWithShape="1">
                <a:blip r:embed="rId5"/>
                <a:stretch>
                  <a:fillRect l="-348" t="-4895" b="-12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45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" y="1524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Warm-up: 9-5 Practice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6411"/>
            <a:ext cx="3506292" cy="319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7620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1.) Name each Inscribed Angle, along with its intercepted arc?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114800" y="1813087"/>
                <a:ext cx="3962400" cy="213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   </a:t>
                </a:r>
                <a:r>
                  <a:rPr lang="en-US" sz="2000" u="sng" dirty="0" smtClean="0"/>
                  <a:t>Angle</a:t>
                </a:r>
                <a:r>
                  <a:rPr lang="en-US" sz="2000" dirty="0"/>
                  <a:t>		</a:t>
                </a:r>
                <a:r>
                  <a:rPr lang="en-US" sz="2000" u="sng" dirty="0" smtClean="0"/>
                  <a:t>Intercepted </a:t>
                </a:r>
                <a:r>
                  <a:rPr lang="en-US" sz="2000" u="sng" dirty="0"/>
                  <a:t>Arc</a:t>
                </a:r>
                <a:endParaRPr lang="en-US" sz="2000" dirty="0"/>
              </a:p>
              <a:p>
                <a:endParaRPr lang="en-US" b="0" i="1" dirty="0" smtClean="0">
                  <a:latin typeface="Cambria Math"/>
                </a:endParaRPr>
              </a:p>
              <a:p>
                <a:pPr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/>
                      <m:t>&lt;</m:t>
                    </m:r>
                    <m:r>
                      <a:rPr lang="en-US" i="1"/>
                      <m:t>𝑋</m:t>
                    </m:r>
                  </m:oMath>
                </a14:m>
                <a:r>
                  <a:rPr lang="en-US" dirty="0"/>
                  <a:t>		</a:t>
                </a:r>
                <a:endParaRPr lang="en-US" dirty="0" smtClean="0"/>
              </a:p>
              <a:p>
                <a:pPr>
                  <a:spcAft>
                    <a:spcPts val="1800"/>
                  </a:spcAft>
                </a:pPr>
                <a:r>
                  <a:rPr lang="en-US" dirty="0"/>
                  <a:t>		</a:t>
                </a: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𝑋𝑍</m:t>
                        </m:r>
                      </m:e>
                    </m:acc>
                  </m:oMath>
                </a14:m>
                <a:endParaRPr lang="en-US" i="1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i="1"/>
                        <m:t>&lt;</m:t>
                      </m:r>
                      <m:r>
                        <a:rPr lang="en-US" i="1"/>
                        <m:t>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813087"/>
                <a:ext cx="3962400" cy="2130840"/>
              </a:xfrm>
              <a:prstGeom prst="rect">
                <a:avLst/>
              </a:prstGeom>
              <a:blipFill rotWithShape="1">
                <a:blip r:embed="rId3"/>
                <a:stretch>
                  <a:fillRect t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400800" y="2293378"/>
                <a:ext cx="419100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𝑌𝑍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93378"/>
                <a:ext cx="419100" cy="376770"/>
              </a:xfrm>
              <a:prstGeom prst="rect">
                <a:avLst/>
              </a:prstGeom>
              <a:blipFill rotWithShape="1">
                <a:blip r:embed="rId4"/>
                <a:stretch>
                  <a:fillRect t="-6452" r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385791" y="3346323"/>
                <a:ext cx="419100" cy="3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𝑋𝑌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791" y="3346323"/>
                <a:ext cx="419100" cy="376770"/>
              </a:xfrm>
              <a:prstGeom prst="rect">
                <a:avLst/>
              </a:prstGeom>
              <a:blipFill rotWithShape="1">
                <a:blip r:embed="rId5"/>
                <a:stretch>
                  <a:fillRect t="-6452" r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91000" y="2835899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35899"/>
                <a:ext cx="419100" cy="369332"/>
              </a:xfrm>
              <a:prstGeom prst="rect">
                <a:avLst/>
              </a:prstGeom>
              <a:blipFill rotWithShape="1">
                <a:blip r:embed="rId6"/>
                <a:stretch>
                  <a:fillRect r="-3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08709" y="5029200"/>
                <a:ext cx="8305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2.) What </a:t>
                </a:r>
                <a:r>
                  <a:rPr lang="en-US" sz="2400" dirty="0"/>
                  <a:t>do you notice about the measure of </a:t>
                </a:r>
                <a14:m>
                  <m:oMath xmlns:m="http://schemas.openxmlformats.org/officeDocument/2006/math">
                    <m:r>
                      <a:rPr lang="en-US" sz="2400" i="1"/>
                      <m:t>&lt;</m:t>
                    </m:r>
                    <m:r>
                      <a:rPr lang="en-US" sz="2400" i="1"/>
                      <m:t>𝑌</m:t>
                    </m:r>
                  </m:oMath>
                </a14:m>
                <a:r>
                  <a:rPr lang="en-US" sz="2400" dirty="0"/>
                  <a:t> and the measure of its Intercepted Arc?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9" y="5029200"/>
                <a:ext cx="8305800" cy="830997"/>
              </a:xfrm>
              <a:prstGeom prst="rect">
                <a:avLst/>
              </a:prstGeom>
              <a:blipFill rotWithShape="1">
                <a:blip r:embed="rId7"/>
                <a:stretch>
                  <a:fillRect l="-1101" t="-5147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98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Theorems For Inscribed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534400" cy="842665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Theorem 9-7</a:t>
            </a:r>
            <a:r>
              <a:rPr lang="en-US" sz="2400" dirty="0" smtClean="0"/>
              <a:t>: The measure of an inscribed angle is equal to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endParaRPr lang="en-US" sz="2200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333999" y="1392429"/>
            <a:ext cx="3209925" cy="3277775"/>
            <a:chOff x="762000" y="2819400"/>
            <a:chExt cx="3209925" cy="3277775"/>
          </a:xfrm>
        </p:grpSpPr>
        <p:grpSp>
          <p:nvGrpSpPr>
            <p:cNvPr id="4" name="Group 3"/>
            <p:cNvGrpSpPr/>
            <p:nvPr/>
          </p:nvGrpSpPr>
          <p:grpSpPr>
            <a:xfrm>
              <a:off x="838200" y="2819400"/>
              <a:ext cx="3133725" cy="3277775"/>
              <a:chOff x="1142999" y="2543448"/>
              <a:chExt cx="3133725" cy="3277775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142999" y="2912923"/>
                <a:ext cx="3133725" cy="2908300"/>
                <a:chOff x="761999" y="2684323"/>
                <a:chExt cx="3133725" cy="2908300"/>
              </a:xfrm>
            </p:grpSpPr>
            <p:pic>
              <p:nvPicPr>
                <p:cNvPr id="11" name="Picture 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1999" y="2684323"/>
                  <a:ext cx="3133725" cy="2908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2" name="Straight Connector 11"/>
                <p:cNvCxnSpPr/>
                <p:nvPr/>
              </p:nvCxnSpPr>
              <p:spPr>
                <a:xfrm flipH="1">
                  <a:off x="990600" y="2684323"/>
                  <a:ext cx="1676400" cy="218439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>
                <a:off x="3048000" y="2912923"/>
                <a:ext cx="685800" cy="249727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3043382" y="2543448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</a:t>
                </a:r>
                <a:endParaRPr lang="en-US" sz="2400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438525" y="5562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0" y="5222178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366962" y="45720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62200" y="46101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</a:t>
              </a:r>
              <a:endParaRPr lang="en-US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95961" y="4663832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Intercepted Arc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74073" y="2667000"/>
                <a:ext cx="4724400" cy="4025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Example</a:t>
                </a:r>
                <a:r>
                  <a:rPr lang="en-US" sz="2200" dirty="0" smtClean="0"/>
                  <a:t>:</a:t>
                </a:r>
              </a:p>
              <a:p>
                <a:r>
                  <a:rPr lang="en-US" sz="2200" dirty="0" smtClean="0"/>
                  <a:t>If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</a:rPr>
                      <m:t>=120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𝑚</m:t>
                    </m:r>
                    <m:r>
                      <a:rPr lang="en-US" sz="2200" i="1">
                        <a:latin typeface="Cambria Math"/>
                      </a:rPr>
                      <m:t>&lt;</m:t>
                    </m:r>
                    <m:r>
                      <a:rPr lang="en-US" sz="2200" i="1">
                        <a:latin typeface="Cambria Math"/>
                      </a:rPr>
                      <m:t>𝐴𝐵𝐶</m:t>
                    </m:r>
                    <m:r>
                      <a:rPr lang="en-US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200" i="1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200" b="0" dirty="0" smtClean="0"/>
                  <a:t>		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200" b="0" i="1" smtClean="0">
                        <a:latin typeface="Cambria Math"/>
                        <a:ea typeface="Cambria Math"/>
                      </a:rPr>
                      <m:t>×120=</m:t>
                    </m:r>
                    <m:r>
                      <a:rPr lang="en-US" sz="2200" b="1" i="1" smtClean="0">
                        <a:latin typeface="Cambria Math"/>
                        <a:ea typeface="Cambria Math"/>
                      </a:rPr>
                      <m:t>𝟔𝟎</m:t>
                    </m:r>
                    <m:r>
                      <a:rPr lang="en-US" sz="22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200" b="1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200" b="1" dirty="0" smtClean="0"/>
                  <a:t>Example</a:t>
                </a:r>
                <a:r>
                  <a:rPr lang="en-US" sz="2200" dirty="0" smtClean="0"/>
                  <a:t>: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If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𝐴𝐵𝐶</m:t>
                    </m:r>
                    <m:r>
                      <a:rPr lang="en-US" sz="2200" b="0" i="1" smtClean="0">
                        <a:latin typeface="Cambria Math"/>
                      </a:rPr>
                      <m:t>=55°</m:t>
                    </m:r>
                  </m:oMath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acc>
                      <m:accPr>
                        <m:chr m:val="̂"/>
                        <m:ctrlPr>
                          <a:rPr lang="en-US" sz="2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200" b="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×55=</m:t>
                    </m:r>
                    <m:r>
                      <a:rPr lang="en-US" sz="2200" b="1" i="1" smtClean="0">
                        <a:latin typeface="Cambria Math"/>
                        <a:ea typeface="Cambria Math"/>
                      </a:rPr>
                      <m:t>𝟏𝟏𝟎</m:t>
                    </m:r>
                    <m:r>
                      <a:rPr lang="en-US" sz="22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200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3" y="2667000"/>
                <a:ext cx="4724400" cy="4025461"/>
              </a:xfrm>
              <a:prstGeom prst="rect">
                <a:avLst/>
              </a:prstGeom>
              <a:blipFill rotWithShape="1">
                <a:blip r:embed="rId3"/>
                <a:stretch>
                  <a:fillRect l="-1548" t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33400" y="1066800"/>
            <a:ext cx="4426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half the measure of its intercepted arc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74072" y="1621019"/>
                <a:ext cx="4655127" cy="9802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u="sng" dirty="0" smtClean="0"/>
                  <a:t>Equation</a:t>
                </a:r>
                <a:r>
                  <a:rPr lang="en-US" sz="2400" dirty="0" smtClean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𝐈𝐧𝐬𝐜𝐫𝐢𝐛𝐞𝐝</m:t>
                      </m:r>
                      <m:r>
                        <a:rPr lang="en-US" b="1" i="0" smtClean="0">
                          <a:latin typeface="Cambria Math"/>
                        </a:rPr>
                        <m:t> </m:t>
                      </m:r>
                      <m:r>
                        <a:rPr lang="en-US" b="1" i="0" smtClean="0">
                          <a:latin typeface="Cambria Math"/>
                        </a:rPr>
                        <m:t>𝐀𝐧𝐠𝐥𝐞</m:t>
                      </m:r>
                      <m:r>
                        <a:rPr lang="en-US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𝐈𝐧𝐭𝐞𝐫𝐜𝐞𝐩𝐭𝐞𝐝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𝐀𝐫𝐜</m:t>
                      </m:r>
                      <m:r>
                        <a:rPr lang="en-US" b="1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2" y="1621019"/>
                <a:ext cx="4655127" cy="980268"/>
              </a:xfrm>
              <a:prstGeom prst="rect">
                <a:avLst/>
              </a:prstGeom>
              <a:blipFill rotWithShape="1">
                <a:blip r:embed="rId4"/>
                <a:stretch>
                  <a:fillRect l="-1963" t="-4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599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820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Theorems For Inscribed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9514" y="717979"/>
            <a:ext cx="8382000" cy="5105400"/>
          </a:xfrm>
        </p:spPr>
        <p:txBody>
          <a:bodyPr/>
          <a:lstStyle/>
          <a:p>
            <a:r>
              <a:rPr lang="en-US" b="1" u="sng" dirty="0" smtClean="0"/>
              <a:t>Theorem 9-8</a:t>
            </a:r>
            <a:r>
              <a:rPr lang="en-US" dirty="0" smtClean="0"/>
              <a:t>: The measure of an angle formed by a chord and a tangent is equal to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2400" y="2371468"/>
            <a:ext cx="4648200" cy="3394332"/>
            <a:chOff x="685800" y="2590800"/>
            <a:chExt cx="4648200" cy="3394332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667000"/>
              <a:ext cx="3133725" cy="290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 flipH="1">
              <a:off x="2438400" y="2895600"/>
              <a:ext cx="685800" cy="26797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38400" y="5562600"/>
              <a:ext cx="2514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124200" y="25908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53000" y="533176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47900" y="552346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86125" y="3270679"/>
                <a:ext cx="20732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Intercepted Arc:</a:t>
                </a:r>
              </a:p>
              <a:p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140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125" y="3270679"/>
                <a:ext cx="2073275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4412" t="-5882" r="-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89543" y="1787848"/>
                <a:ext cx="3200400" cy="1733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If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𝑇𝑃</m:t>
                        </m:r>
                      </m:e>
                    </m:acc>
                  </m:oMath>
                </a14:m>
                <a:r>
                  <a:rPr lang="en-US" sz="2400" dirty="0" smtClean="0"/>
                  <a:t> is a tangent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𝐴𝑇</m:t>
                        </m:r>
                      </m:e>
                    </m:acc>
                  </m:oMath>
                </a14:m>
                <a:r>
                  <a:rPr lang="en-US" sz="2400" dirty="0" smtClean="0"/>
                  <a:t> is the intercepted arc</a:t>
                </a:r>
              </a:p>
              <a:p>
                <a:endParaRPr lang="en-US" sz="2400" dirty="0"/>
              </a:p>
              <a:p>
                <a:r>
                  <a:rPr lang="en-US" sz="2400" b="1" dirty="0" smtClean="0"/>
                  <a:t>Then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𝐴𝑇𝑃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𝐴𝑇</m:t>
                        </m:r>
                      </m:e>
                    </m:acc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543" y="1787848"/>
                <a:ext cx="3200400" cy="1733936"/>
              </a:xfrm>
              <a:prstGeom prst="rect">
                <a:avLst/>
              </a:prstGeom>
              <a:blipFill rotWithShape="1">
                <a:blip r:embed="rId4"/>
                <a:stretch>
                  <a:fillRect l="-3048" t="-2456" b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59400" y="3810000"/>
                <a:ext cx="3200400" cy="262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Cambria Math"/>
                  </a:rPr>
                  <a:t>Example: </a:t>
                </a:r>
              </a:p>
              <a:p>
                <a:r>
                  <a:rPr lang="en-US" sz="2400" dirty="0" smtClean="0">
                    <a:latin typeface="Cambria Math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𝐴𝑇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=140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40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𝑚</m:t>
                      </m:r>
                      <m:r>
                        <a:rPr lang="en-US" sz="2400" i="1" smtClean="0">
                          <a:latin typeface="Cambria Math"/>
                        </a:rPr>
                        <m:t>&lt;</m:t>
                      </m:r>
                      <m:r>
                        <a:rPr lang="en-US" sz="2400" i="1" smtClean="0">
                          <a:latin typeface="Cambria Math"/>
                        </a:rPr>
                        <m:t>𝐴𝑇𝑃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𝐴𝑇</m:t>
                          </m:r>
                        </m:e>
                      </m:acc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×140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𝟕𝟎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400" y="3810000"/>
                <a:ext cx="3200400" cy="2627451"/>
              </a:xfrm>
              <a:prstGeom prst="rect">
                <a:avLst/>
              </a:prstGeom>
              <a:blipFill rotWithShape="1">
                <a:blip r:embed="rId5"/>
                <a:stretch>
                  <a:fillRect l="-2857" t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895600" y="1107757"/>
            <a:ext cx="49037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half the measure of the intercepted </a:t>
            </a:r>
            <a:r>
              <a:rPr lang="en-US" sz="2600" dirty="0" smtClean="0"/>
              <a:t>arc.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536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Corollaries For Inscribed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4648200"/>
          </a:xfrm>
        </p:spPr>
        <p:txBody>
          <a:bodyPr/>
          <a:lstStyle/>
          <a:p>
            <a:r>
              <a:rPr lang="en-US" dirty="0" smtClean="0"/>
              <a:t>Corollary 1: If two inscribed angles intercept the same arc, then the angles are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85811" y="2294087"/>
            <a:ext cx="3133725" cy="2908300"/>
            <a:chOff x="1143000" y="2895600"/>
            <a:chExt cx="3133725" cy="2908300"/>
          </a:xfrm>
        </p:grpSpPr>
        <p:grpSp>
          <p:nvGrpSpPr>
            <p:cNvPr id="4" name="Group 3"/>
            <p:cNvGrpSpPr/>
            <p:nvPr/>
          </p:nvGrpSpPr>
          <p:grpSpPr>
            <a:xfrm>
              <a:off x="1143000" y="2895600"/>
              <a:ext cx="3133725" cy="2908300"/>
              <a:chOff x="762000" y="2667000"/>
              <a:chExt cx="3133725" cy="2908300"/>
            </a:xfrm>
          </p:grpSpPr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2667000"/>
                <a:ext cx="3133725" cy="290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6" name="Straight Connector 5"/>
              <p:cNvCxnSpPr/>
              <p:nvPr/>
            </p:nvCxnSpPr>
            <p:spPr>
              <a:xfrm flipH="1">
                <a:off x="1447801" y="2819400"/>
                <a:ext cx="152399" cy="2514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>
              <a:off x="1981200" y="3048000"/>
              <a:ext cx="1752600" cy="2362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828801" y="3505200"/>
              <a:ext cx="2133599" cy="20574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733800" y="3505200"/>
              <a:ext cx="228600" cy="19050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905000" y="31242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1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3617195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70C0"/>
                  </a:solidFill>
                </a:rPr>
                <a:t>2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89649" y="5161982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Intercepted Arc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95800" y="2061022"/>
                <a:ext cx="2057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&lt;1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 &lt;2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061022"/>
                <a:ext cx="20574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287917" y="1564957"/>
            <a:ext cx="15220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congruent.</a:t>
            </a:r>
          </a:p>
        </p:txBody>
      </p:sp>
    </p:spTree>
    <p:extLst>
      <p:ext uri="{BB962C8B-B14F-4D97-AF65-F5344CB8AC3E}">
        <p14:creationId xmlns:p14="http://schemas.microsoft.com/office/powerpoint/2010/main" val="391948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62000" y="1676400"/>
            <a:ext cx="3900054" cy="3201432"/>
            <a:chOff x="770081" y="1688068"/>
            <a:chExt cx="3900054" cy="3201432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935" y="1981200"/>
              <a:ext cx="3133725" cy="290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>
              <a:off x="1164935" y="3435350"/>
              <a:ext cx="3133725" cy="0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4" idx="1"/>
            </p:cNvCxnSpPr>
            <p:nvPr/>
          </p:nvCxnSpPr>
          <p:spPr>
            <a:xfrm flipH="1">
              <a:off x="1164935" y="2057400"/>
              <a:ext cx="1066800" cy="137795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4" idx="3"/>
            </p:cNvCxnSpPr>
            <p:nvPr/>
          </p:nvCxnSpPr>
          <p:spPr>
            <a:xfrm>
              <a:off x="2231735" y="2057400"/>
              <a:ext cx="2066925" cy="137795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65035" y="168806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0081" y="3250684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9135" y="3250684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Corollaries For Inscribed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82000" cy="609600"/>
          </a:xfrm>
        </p:spPr>
        <p:txBody>
          <a:bodyPr/>
          <a:lstStyle/>
          <a:p>
            <a:r>
              <a:rPr lang="en-US" dirty="0" smtClean="0"/>
              <a:t>Corollary 2: An angle inscribed in a semicircle is </a:t>
            </a:r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003135" y="2209800"/>
            <a:ext cx="533400" cy="349538"/>
            <a:chOff x="2003135" y="2209800"/>
            <a:chExt cx="533400" cy="349538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003135" y="2327563"/>
              <a:ext cx="304800" cy="23177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307935" y="2209800"/>
              <a:ext cx="228600" cy="34953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05400" y="1981200"/>
                <a:ext cx="3429000" cy="1117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If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𝑀𝑋𝑁</m:t>
                        </m:r>
                      </m:e>
                    </m:acc>
                  </m:oMath>
                </a14:m>
                <a:r>
                  <a:rPr lang="en-US" sz="2400" dirty="0" smtClean="0"/>
                  <a:t> is a semicircle.</a:t>
                </a:r>
              </a:p>
              <a:p>
                <a:endParaRPr lang="en-US" dirty="0"/>
              </a:p>
              <a:p>
                <a:r>
                  <a:rPr lang="en-US" sz="2400" b="1" dirty="0" smtClean="0"/>
                  <a:t>Then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400" dirty="0" smtClean="0"/>
                  <a:t> is a right angle.</a:t>
                </a:r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981200"/>
                <a:ext cx="3429000" cy="1117870"/>
              </a:xfrm>
              <a:prstGeom prst="rect">
                <a:avLst/>
              </a:prstGeom>
              <a:blipFill rotWithShape="1">
                <a:blip r:embed="rId3"/>
                <a:stretch>
                  <a:fillRect l="-2847" t="-3825" b="-12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667954" y="990600"/>
            <a:ext cx="156164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right angle.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539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Corollaries For Inscribed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82000" cy="5105400"/>
          </a:xfrm>
        </p:spPr>
        <p:txBody>
          <a:bodyPr/>
          <a:lstStyle/>
          <a:p>
            <a:r>
              <a:rPr lang="en-US" dirty="0" smtClean="0"/>
              <a:t>Corollary 3: If a quadrilateral is inscribed in a circle, then its opposite angles </a:t>
            </a:r>
            <a:r>
              <a:rPr lang="en-US" dirty="0" smtClean="0"/>
              <a:t>are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953000" y="2218035"/>
                <a:ext cx="3429000" cy="227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4200"/>
                  </a:spcAft>
                </a:pPr>
                <a:r>
                  <a:rPr lang="en-US" sz="2400" dirty="0" smtClean="0">
                    <a:latin typeface="Cambria Math"/>
                  </a:rPr>
                  <a:t>Given: Quad HEFG</a:t>
                </a:r>
                <a:endParaRPr lang="en-US" sz="2400" b="0" dirty="0" smtClean="0">
                  <a:latin typeface="Cambria Math"/>
                </a:endParaRPr>
              </a:p>
              <a:p>
                <a:pPr>
                  <a:spcAft>
                    <a:spcPts val="42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sz="2400" dirty="0" smtClean="0"/>
                  <a:t> is supp.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𝐹</m:t>
                    </m:r>
                  </m:oMath>
                </a14:m>
                <a:endParaRPr lang="en-US" sz="2400" dirty="0" smtClean="0"/>
              </a:p>
              <a:p>
                <a:pPr>
                  <a:spcAft>
                    <a:spcPts val="42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400" dirty="0" smtClean="0"/>
                  <a:t> is supp.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𝐺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18035"/>
                <a:ext cx="3429000" cy="2277547"/>
              </a:xfrm>
              <a:prstGeom prst="rect">
                <a:avLst/>
              </a:prstGeom>
              <a:blipFill rotWithShape="1">
                <a:blip r:embed="rId2"/>
                <a:stretch>
                  <a:fillRect l="-2847" t="-2145" b="-5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7" y="2057400"/>
            <a:ext cx="4191000" cy="3414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1800" y="1371600"/>
            <a:ext cx="20920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supplementary. </a:t>
            </a:r>
          </a:p>
        </p:txBody>
      </p:sp>
    </p:spTree>
    <p:extLst>
      <p:ext uri="{BB962C8B-B14F-4D97-AF65-F5344CB8AC3E}">
        <p14:creationId xmlns:p14="http://schemas.microsoft.com/office/powerpoint/2010/main" val="7539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1031</TotalTime>
  <Words>723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Geometry Unit 9</vt:lpstr>
      <vt:lpstr>Inscribed Angles in Circles</vt:lpstr>
      <vt:lpstr>Inscribed Angles in a Circle</vt:lpstr>
      <vt:lpstr>Warm-up: 9-5 Practice</vt:lpstr>
      <vt:lpstr>Theorems For Inscribed Angles</vt:lpstr>
      <vt:lpstr>Theorems For Inscribed Angles</vt:lpstr>
      <vt:lpstr>Corollaries For Inscribed Angles</vt:lpstr>
      <vt:lpstr>Corollaries For Inscribed Angles</vt:lpstr>
      <vt:lpstr>Corollaries For Inscribed Angles</vt:lpstr>
      <vt:lpstr>Final Practice</vt:lpstr>
      <vt:lpstr>Final Practice</vt:lpstr>
      <vt:lpstr>Final Practice</vt:lpstr>
      <vt:lpstr>Final Practice</vt:lpstr>
      <vt:lpstr>Final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9</dc:title>
  <dc:creator>David Leon</dc:creator>
  <cp:lastModifiedBy>David Leon</cp:lastModifiedBy>
  <cp:revision>50</cp:revision>
  <dcterms:created xsi:type="dcterms:W3CDTF">2016-02-15T01:01:30Z</dcterms:created>
  <dcterms:modified xsi:type="dcterms:W3CDTF">2016-02-19T01:11:26Z</dcterms:modified>
</cp:coreProperties>
</file>