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1"/>
  </p:notesMasterIdLst>
  <p:sldIdLst>
    <p:sldId id="256" r:id="rId2"/>
    <p:sldId id="258" r:id="rId3"/>
    <p:sldId id="259" r:id="rId4"/>
    <p:sldId id="264" r:id="rId5"/>
    <p:sldId id="265" r:id="rId6"/>
    <p:sldId id="266" r:id="rId7"/>
    <p:sldId id="260" r:id="rId8"/>
    <p:sldId id="261" r:id="rId9"/>
    <p:sldId id="262" r:id="rId10"/>
    <p:sldId id="263" r:id="rId11"/>
    <p:sldId id="267" r:id="rId12"/>
    <p:sldId id="269" r:id="rId13"/>
    <p:sldId id="268" r:id="rId14"/>
    <p:sldId id="273" r:id="rId15"/>
    <p:sldId id="275" r:id="rId16"/>
    <p:sldId id="272" r:id="rId17"/>
    <p:sldId id="274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83287-3E54-41F6-A415-7CB52254DA63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787B5-4B0B-4A65-99D8-170893FB7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2F05D51-904A-45A8-999D-B999BEA8A8F7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D7B06DB-A23D-4EA1-AFA9-94D912BC56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47.png"/><Relationship Id="rId7" Type="http://schemas.openxmlformats.org/officeDocument/2006/relationships/image" Target="../media/image2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Relationship Id="rId9" Type="http://schemas.openxmlformats.org/officeDocument/2006/relationships/image" Target="../media/image3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60.png"/><Relationship Id="rId7" Type="http://schemas.openxmlformats.org/officeDocument/2006/relationships/image" Target="../media/image64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Relationship Id="rId9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Geometry Unit 9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9-6: Other Angles of Circles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850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/>
          <a:lstStyle/>
          <a:p>
            <a:r>
              <a:rPr lang="en-US" b="1" u="sng" dirty="0" smtClean="0"/>
              <a:t>Theorem 9-10</a:t>
            </a:r>
            <a:r>
              <a:rPr lang="en-US" dirty="0" smtClean="0"/>
              <a:t>: Case 3: A secant and a Tangent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70582" y="2621041"/>
                <a:ext cx="3890818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</a:rPr>
                        <m:t>𝟑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𝑨𝑪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𝑩𝑪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582" y="2621041"/>
                <a:ext cx="3890818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363683" y="2507979"/>
            <a:ext cx="3924300" cy="3242501"/>
            <a:chOff x="1043709" y="2507979"/>
            <a:chExt cx="3924300" cy="3242501"/>
          </a:xfrm>
        </p:grpSpPr>
        <p:grpSp>
          <p:nvGrpSpPr>
            <p:cNvPr id="28" name="Group 27"/>
            <p:cNvGrpSpPr/>
            <p:nvPr/>
          </p:nvGrpSpPr>
          <p:grpSpPr>
            <a:xfrm>
              <a:off x="1043709" y="2621041"/>
              <a:ext cx="3924300" cy="3129439"/>
              <a:chOff x="1138382" y="2737961"/>
              <a:chExt cx="3924300" cy="3129439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19382" y="2737961"/>
                <a:ext cx="2362200" cy="2296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17" name="Straight Connector 16"/>
              <p:cNvCxnSpPr/>
              <p:nvPr/>
            </p:nvCxnSpPr>
            <p:spPr>
              <a:xfrm flipH="1" flipV="1">
                <a:off x="1138382" y="2818779"/>
                <a:ext cx="3733800" cy="9906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1828800" y="3809379"/>
                <a:ext cx="3043382" cy="2058021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TextBox 20"/>
              <p:cNvSpPr txBox="1"/>
              <p:nvPr/>
            </p:nvSpPr>
            <p:spPr>
              <a:xfrm>
                <a:off x="4681682" y="3212236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3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 flipH="1">
                <a:off x="4341092" y="3573928"/>
                <a:ext cx="290945" cy="32271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xtBox 12"/>
            <p:cNvSpPr txBox="1"/>
            <p:nvPr/>
          </p:nvSpPr>
          <p:spPr>
            <a:xfrm>
              <a:off x="1600200" y="2507979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657600" y="306095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200400" y="4572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43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 smtClean="0"/>
              <a:t>1.) </a:t>
            </a:r>
            <a:endParaRPr lang="en-US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551873" y="2438400"/>
            <a:ext cx="4114800" cy="2525075"/>
            <a:chOff x="838200" y="2438400"/>
            <a:chExt cx="4114800" cy="252507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667000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838200" y="2438400"/>
              <a:ext cx="3048000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838200" y="4114800"/>
              <a:ext cx="41148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943928" y="3044053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43928" y="3044053"/>
                  <a:ext cx="70427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603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981364" y="4114800"/>
                  <a:ext cx="77123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81364" y="4114800"/>
                  <a:ext cx="771236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752600" y="3918448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52600" y="3918448"/>
                  <a:ext cx="704272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0127" y="2285331"/>
                <a:ext cx="3048000" cy="3059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120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40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80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𝟒𝟎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285331"/>
                <a:ext cx="3048000" cy="305981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7754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 smtClean="0"/>
              <a:t>3.) </a:t>
            </a:r>
            <a:endParaRPr lang="en-US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3310" y="2585229"/>
            <a:ext cx="3715327" cy="2678143"/>
            <a:chOff x="838200" y="2667000"/>
            <a:chExt cx="3715327" cy="2678143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52600" y="2667000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838200" y="3200400"/>
              <a:ext cx="3639127" cy="129540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838200" y="4495800"/>
              <a:ext cx="3715327" cy="8493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846946" y="4225635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46946" y="4225635"/>
                  <a:ext cx="70427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24527" y="4234871"/>
                  <a:ext cx="77123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24527" y="4234871"/>
                  <a:ext cx="771236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991591" y="4191000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91591" y="4191000"/>
                  <a:ext cx="704272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0127" y="2285331"/>
                <a:ext cx="3048000" cy="2684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30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70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60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−</m:t>
                      </m:r>
                      <m:r>
                        <a:rPr lang="en-US" sz="2800" b="0" i="1" smtClean="0">
                          <a:latin typeface="Cambria Math"/>
                        </a:rPr>
                        <m:t>70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𝟏𝟑𝟎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285331"/>
                <a:ext cx="3048000" cy="2684068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7225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07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/>
              <a:t>2</a:t>
            </a:r>
            <a:r>
              <a:rPr lang="en-US" sz="2800" dirty="0" smtClean="0"/>
              <a:t>.)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290127" y="2285331"/>
                <a:ext cx="3048000" cy="3059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260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100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160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𝟖𝟎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285331"/>
                <a:ext cx="3048000" cy="30598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6" name="Group 25"/>
          <p:cNvGrpSpPr/>
          <p:nvPr/>
        </p:nvGrpSpPr>
        <p:grpSpPr>
          <a:xfrm>
            <a:off x="810492" y="2971800"/>
            <a:ext cx="3627580" cy="3352800"/>
            <a:chOff x="810492" y="2971800"/>
            <a:chExt cx="3627580" cy="335280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7128" y="3360639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Straight Connector 5"/>
            <p:cNvCxnSpPr/>
            <p:nvPr/>
          </p:nvCxnSpPr>
          <p:spPr>
            <a:xfrm flipV="1">
              <a:off x="1447800" y="2971800"/>
              <a:ext cx="457200" cy="2133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47800" y="5105400"/>
              <a:ext cx="2438400" cy="121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3733800" y="3599793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260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33800" y="3599793"/>
                  <a:ext cx="704272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870" r="-69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810492" y="4343400"/>
                  <a:ext cx="77123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0492" y="4343400"/>
                  <a:ext cx="771236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2" name="Straight Arrow Connector 21"/>
            <p:cNvCxnSpPr>
              <a:stCxn id="13" idx="2"/>
            </p:cNvCxnSpPr>
            <p:nvPr/>
          </p:nvCxnSpPr>
          <p:spPr>
            <a:xfrm>
              <a:off x="1196110" y="4774287"/>
              <a:ext cx="411018" cy="254913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11036" y="4601456"/>
                <a:ext cx="704272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100</m:t>
                      </m:r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1036" y="4601456"/>
                <a:ext cx="704272" cy="430887"/>
              </a:xfrm>
              <a:prstGeom prst="rect">
                <a:avLst/>
              </a:prstGeom>
              <a:blipFill rotWithShape="1">
                <a:blip r:embed="rId6"/>
                <a:stretch>
                  <a:fillRect l="-870" r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15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267200" y="2286000"/>
                <a:ext cx="3886200" cy="2684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120=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60+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𝑚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240=60+</m:t>
                      </m:r>
                      <m:r>
                        <a:rPr lang="en-US" sz="28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𝒎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𝟏𝟖𝟎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2286000"/>
                <a:ext cx="3886200" cy="2684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05" y="2590800"/>
            <a:ext cx="3198813" cy="2983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135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343400" y="2123685"/>
                <a:ext cx="3886200" cy="3059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129−63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𝑝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(66)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𝒑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𝟑𝟑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123685"/>
                <a:ext cx="3886200" cy="305981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471055" y="2443406"/>
            <a:ext cx="3733800" cy="3025159"/>
            <a:chOff x="228600" y="2480351"/>
            <a:chExt cx="3733800" cy="3025159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5691" y="2911238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228600" y="2480351"/>
              <a:ext cx="3706091" cy="23964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209800" y="3581400"/>
                  <a:ext cx="7042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61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9800" y="3581400"/>
                  <a:ext cx="704272" cy="400110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258128" y="2617113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8128" y="2617113"/>
                  <a:ext cx="704272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894772" y="5105400"/>
                  <a:ext cx="146742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129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4772" y="5105400"/>
                  <a:ext cx="1467428" cy="40011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 flipH="1">
              <a:off x="2486891" y="2480351"/>
              <a:ext cx="1447800" cy="2520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12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487218" y="2480351"/>
            <a:ext cx="3447473" cy="3104037"/>
            <a:chOff x="591127" y="2437015"/>
            <a:chExt cx="3447473" cy="3104037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9600" y="2867902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8" name="Straight Connector 7"/>
            <p:cNvCxnSpPr/>
            <p:nvPr/>
          </p:nvCxnSpPr>
          <p:spPr>
            <a:xfrm flipV="1">
              <a:off x="762000" y="2437015"/>
              <a:ext cx="3276600" cy="615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3314700" y="2443165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58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14700" y="2443165"/>
                  <a:ext cx="70427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400300" y="2864316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0300" y="2864316"/>
                  <a:ext cx="704272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91127" y="5110165"/>
                  <a:ext cx="146742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360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°−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127" y="5110165"/>
                  <a:ext cx="1467428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2" name="Straight Connector 11"/>
            <p:cNvCxnSpPr/>
            <p:nvPr/>
          </p:nvCxnSpPr>
          <p:spPr>
            <a:xfrm flipH="1">
              <a:off x="2590800" y="2437015"/>
              <a:ext cx="1447800" cy="252075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495800" y="1980449"/>
                <a:ext cx="3886200" cy="4329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58=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/>
                            </a:rPr>
                            <m:t>360−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600" b="0" i="1" smtClean="0">
                              <a:latin typeface="Cambria Math"/>
                            </a:rPr>
                            <m:t>𝑎</m:t>
                          </m:r>
                        </m:e>
                      </m:d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58=</m:t>
                      </m:r>
                      <m:f>
                        <m:fPr>
                          <m:ctrlPr>
                            <a:rPr lang="en-US" sz="2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6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600" b="0" i="1" smtClean="0">
                          <a:latin typeface="Cambria Math"/>
                        </a:rPr>
                        <m:t>(360−2</m:t>
                      </m:r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6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58=180−</m:t>
                      </m:r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US" sz="26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/>
                        </a:rPr>
                        <m:t>𝑎</m:t>
                      </m:r>
                      <m:r>
                        <a:rPr lang="en-US" sz="2600" b="0" i="1" smtClean="0">
                          <a:latin typeface="Cambria Math"/>
                        </a:rPr>
                        <m:t>=180−58</m:t>
                      </m:r>
                    </m:oMath>
                  </m:oMathPara>
                </a14:m>
                <a:endParaRPr lang="en-US" sz="260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1" i="1" smtClean="0">
                          <a:latin typeface="Cambria Math"/>
                        </a:rPr>
                        <m:t>𝒂</m:t>
                      </m:r>
                      <m:r>
                        <a:rPr lang="en-US" sz="2600" b="1" i="1" smtClean="0">
                          <a:latin typeface="Cambria Math"/>
                        </a:rPr>
                        <m:t>=</m:t>
                      </m:r>
                      <m:r>
                        <a:rPr lang="en-US" sz="2600" b="1" i="1" smtClean="0">
                          <a:latin typeface="Cambria Math"/>
                        </a:rPr>
                        <m:t>𝟏𝟐𝟐</m:t>
                      </m:r>
                    </m:oMath>
                  </m:oMathPara>
                </a14:m>
                <a:endParaRPr lang="en-US" sz="2600" b="1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0449"/>
                <a:ext cx="3886200" cy="4329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3685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0292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p:grpSp>
        <p:nvGrpSpPr>
          <p:cNvPr id="37" name="Group 36"/>
          <p:cNvGrpSpPr/>
          <p:nvPr/>
        </p:nvGrpSpPr>
        <p:grpSpPr>
          <a:xfrm>
            <a:off x="567215" y="2929710"/>
            <a:ext cx="3521697" cy="2296475"/>
            <a:chOff x="567215" y="2929710"/>
            <a:chExt cx="3521697" cy="229647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409" y="2929710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640032" y="3415530"/>
                  <a:ext cx="46066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𝑐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40032" y="3415530"/>
                  <a:ext cx="46066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3384640" y="3774554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175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84640" y="3774554"/>
                  <a:ext cx="704272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862" r="-689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67215" y="3420291"/>
                  <a:ext cx="685799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53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7215" y="3420291"/>
                  <a:ext cx="685799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>
              <a:off x="1388917" y="3292763"/>
              <a:ext cx="1219201" cy="18311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4" idx="0"/>
            </p:cNvCxnSpPr>
            <p:nvPr/>
          </p:nvCxnSpPr>
          <p:spPr>
            <a:xfrm flipV="1">
              <a:off x="1143000" y="2929710"/>
              <a:ext cx="1094509" cy="148989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1388917" y="3733800"/>
                  <a:ext cx="46066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𝑑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8917" y="3733800"/>
                  <a:ext cx="460662" cy="43088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1333" r="-1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4724400" y="1905000"/>
                <a:ext cx="2667000" cy="2675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US" sz="2400" b="1" u="sng" dirty="0" smtClean="0">
                    <a:latin typeface="Comic Sans MS" panose="030F0702030302020204" pitchFamily="66" charset="0"/>
                  </a:rPr>
                  <a:t>c</a:t>
                </a:r>
                <a:r>
                  <a:rPr lang="en-US" sz="2400" dirty="0" smtClean="0"/>
                  <a:t>:</a:t>
                </a:r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(175+53)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𝑐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(228)</m:t>
                      </m:r>
                    </m:oMath>
                  </m:oMathPara>
                </a14:m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𝒄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</a:rPr>
                        <m:t>𝟏𝟏𝟒</m:t>
                      </m:r>
                    </m:oMath>
                  </m:oMathPara>
                </a14:m>
                <a:endParaRPr lang="en-US" sz="2400" b="1" dirty="0" smtClean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05000"/>
                <a:ext cx="2667000" cy="2675604"/>
              </a:xfrm>
              <a:prstGeom prst="rect">
                <a:avLst/>
              </a:prstGeom>
              <a:blipFill rotWithShape="1">
                <a:blip r:embed="rId7"/>
                <a:stretch>
                  <a:fillRect l="-3425" t="-1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4668982" y="4800600"/>
                <a:ext cx="2667000" cy="13542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u="sng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US" sz="2400" b="1" u="sng" dirty="0" smtClean="0">
                    <a:latin typeface="Comic Sans MS" panose="030F0702030302020204" pitchFamily="66" charset="0"/>
                  </a:rPr>
                  <a:t>d</a:t>
                </a:r>
                <a:r>
                  <a:rPr lang="en-US" sz="2400" dirty="0" smtClean="0"/>
                  <a:t>:</a:t>
                </a:r>
                <a:endParaRPr lang="en-US" sz="24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𝑑</m:t>
                      </m:r>
                      <m:r>
                        <a:rPr lang="en-US" sz="2400" b="0" i="1" smtClean="0">
                          <a:latin typeface="Cambria Math"/>
                        </a:rPr>
                        <m:t>=180−114</m:t>
                      </m:r>
                    </m:oMath>
                  </m:oMathPara>
                </a14:m>
                <a:endParaRPr lang="en-US" sz="2400" dirty="0" smtClean="0"/>
              </a:p>
              <a:p>
                <a:pPr algn="ctr">
                  <a:spcAft>
                    <a:spcPts val="1200"/>
                  </a:spcAft>
                </a:pP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𝒅</m:t>
                    </m:r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</a:rPr>
                      <m:t>𝟔𝟔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982" y="4800600"/>
                <a:ext cx="2667000" cy="1354217"/>
              </a:xfrm>
              <a:prstGeom prst="rect">
                <a:avLst/>
              </a:prstGeom>
              <a:blipFill rotWithShape="1">
                <a:blip r:embed="rId8"/>
                <a:stretch>
                  <a:fillRect l="-3661" t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152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915400" cy="52578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219364" y="2335521"/>
            <a:ext cx="4285672" cy="2296475"/>
            <a:chOff x="219364" y="2335521"/>
            <a:chExt cx="4285672" cy="2296475"/>
          </a:xfrm>
        </p:grpSpPr>
        <p:grpSp>
          <p:nvGrpSpPr>
            <p:cNvPr id="18" name="Group 17"/>
            <p:cNvGrpSpPr/>
            <p:nvPr/>
          </p:nvGrpSpPr>
          <p:grpSpPr>
            <a:xfrm>
              <a:off x="219364" y="2335521"/>
              <a:ext cx="4285672" cy="2296475"/>
              <a:chOff x="286328" y="2451555"/>
              <a:chExt cx="4285672" cy="2296475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38200" y="2451555"/>
                <a:ext cx="2362200" cy="2296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>
                <a:off x="1143000" y="2832555"/>
                <a:ext cx="3429000" cy="14478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V="1">
                <a:off x="1066800" y="2756355"/>
                <a:ext cx="1752600" cy="1524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1066800" y="4280355"/>
                <a:ext cx="35052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TextBox 12"/>
                  <p:cNvSpPr txBox="1"/>
                  <p:nvPr/>
                </p:nvSpPr>
                <p:spPr>
                  <a:xfrm>
                    <a:off x="3048000" y="2953461"/>
                    <a:ext cx="70427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50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3" name="TextBox 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048000" y="2953461"/>
                    <a:ext cx="704272" cy="430887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86328" y="3369176"/>
                    <a:ext cx="70427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70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4" name="TextBox 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86328" y="3369176"/>
                    <a:ext cx="704272" cy="430887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2505364" y="3800063"/>
                    <a:ext cx="70427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26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5" name="TextBox 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505364" y="3800063"/>
                    <a:ext cx="704272" cy="430887"/>
                  </a:xfrm>
                  <a:prstGeom prst="rect">
                    <a:avLst/>
                  </a:prstGeom>
                  <a:blipFill rotWithShape="1"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TextBox 15"/>
                  <p:cNvSpPr txBox="1"/>
                  <p:nvPr/>
                </p:nvSpPr>
                <p:spPr>
                  <a:xfrm>
                    <a:off x="1657928" y="3163668"/>
                    <a:ext cx="704272" cy="43088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  <m: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°</m:t>
                          </m:r>
                        </m:oMath>
                      </m:oMathPara>
                    </a14:m>
                    <a:endParaRPr lang="en-US" sz="2200" dirty="0">
                      <a:solidFill>
                        <a:schemeClr val="tx1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6" name="TextBox 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57928" y="3163668"/>
                    <a:ext cx="704272" cy="430887"/>
                  </a:xfrm>
                  <a:prstGeom prst="rect">
                    <a:avLst/>
                  </a:prstGeom>
                  <a:blipFill rotWithShape="1"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3277753" y="3810000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77753" y="3810000"/>
                  <a:ext cx="704272" cy="43088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4724400" y="1638123"/>
                <a:ext cx="2667000" cy="24679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sz="20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(70+50)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(120)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𝟔𝟎</m:t>
                      </m:r>
                    </m:oMath>
                  </m:oMathPara>
                </a14:m>
                <a:endParaRPr lang="en-US" sz="2200" b="1" dirty="0" smtClean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638123"/>
                <a:ext cx="2667000" cy="2467983"/>
              </a:xfrm>
              <a:prstGeom prst="rect">
                <a:avLst/>
              </a:prstGeom>
              <a:blipFill rotWithShape="1">
                <a:blip r:embed="rId8"/>
                <a:stretch>
                  <a:fillRect l="-2283" t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4742873" y="4240887"/>
                <a:ext cx="2667000" cy="27449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sz="20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(70−26)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i="1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US" sz="2200" b="0" i="1" smtClean="0">
                          <a:latin typeface="Cambria Math"/>
                          <a:ea typeface="Cambria Math"/>
                        </a:rPr>
                        <m:t>44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𝒚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𝟐𝟐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2873" y="4240887"/>
                <a:ext cx="2667000" cy="2744982"/>
              </a:xfrm>
              <a:prstGeom prst="rect">
                <a:avLst/>
              </a:prstGeom>
              <a:blipFill rotWithShape="1">
                <a:blip r:embed="rId9"/>
                <a:stretch>
                  <a:fillRect l="-2283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045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497" y="1524000"/>
            <a:ext cx="8915400" cy="5029200"/>
          </a:xfrm>
        </p:spPr>
        <p:txBody>
          <a:bodyPr/>
          <a:lstStyle/>
          <a:p>
            <a:r>
              <a:rPr lang="en-US" dirty="0" smtClean="0"/>
              <a:t>Solve for the missing value(s).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411011" y="2541952"/>
            <a:ext cx="3290455" cy="2744572"/>
            <a:chOff x="228600" y="2667000"/>
            <a:chExt cx="3290455" cy="274457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5800" y="3115097"/>
              <a:ext cx="2362200" cy="22964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590800" y="2724090"/>
                  <a:ext cx="7042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90800" y="2724090"/>
                  <a:ext cx="704272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749137" y="3739859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100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49137" y="3739859"/>
                  <a:ext cx="704272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870" r="-69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814783" y="3555193"/>
                  <a:ext cx="70427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66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0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14783" y="3555193"/>
                  <a:ext cx="704272" cy="40011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28600" y="3832448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8600" y="3832448"/>
                  <a:ext cx="704272" cy="430887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898073" y="3124519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98073" y="3124519"/>
                  <a:ext cx="704272" cy="43088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b="-985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 flipH="1">
              <a:off x="1371600" y="2667000"/>
              <a:ext cx="19812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447800" y="2667000"/>
              <a:ext cx="1905000" cy="2667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4" idx="3"/>
            </p:cNvCxnSpPr>
            <p:nvPr/>
          </p:nvCxnSpPr>
          <p:spPr>
            <a:xfrm>
              <a:off x="1371600" y="3200400"/>
              <a:ext cx="1676400" cy="1062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4800600" y="1752600"/>
                <a:ext cx="2667000" cy="22034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u="sng" dirty="0" smtClean="0">
                    <a:latin typeface="Comic Sans MS" panose="030F0702030302020204" pitchFamily="66" charset="0"/>
                  </a:rPr>
                  <a:t>For x</a:t>
                </a:r>
                <a:r>
                  <a:rPr lang="en-US" sz="22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100=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(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+66)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200=</m:t>
                      </m:r>
                      <m:r>
                        <a:rPr lang="en-US" sz="2200" b="0" i="1" smtClean="0">
                          <a:latin typeface="Cambria Math"/>
                        </a:rPr>
                        <m:t>𝑥</m:t>
                      </m:r>
                      <m:r>
                        <a:rPr lang="en-US" sz="2200" b="0" i="1" smtClean="0">
                          <a:latin typeface="Cambria Math"/>
                        </a:rPr>
                        <m:t>+66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𝒙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𝟏𝟑𝟒</m:t>
                      </m:r>
                    </m:oMath>
                  </m:oMathPara>
                </a14:m>
                <a:endParaRPr lang="en-US" sz="2200" b="1" dirty="0" smtClean="0"/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1752600"/>
                <a:ext cx="2667000" cy="2203488"/>
              </a:xfrm>
              <a:prstGeom prst="rect">
                <a:avLst/>
              </a:prstGeom>
              <a:blipFill rotWithShape="1">
                <a:blip r:embed="rId8"/>
                <a:stretch>
                  <a:fillRect l="-2975" t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4724400" y="4050145"/>
                <a:ext cx="2667000" cy="28805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u="sng" dirty="0" smtClean="0">
                    <a:latin typeface="Comic Sans MS" panose="030F0702030302020204" pitchFamily="66" charset="0"/>
                  </a:rPr>
                  <a:t>For y</a:t>
                </a:r>
                <a:r>
                  <a:rPr lang="en-US" sz="2200" dirty="0" smtClean="0"/>
                  <a:t>:</a:t>
                </a: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40=</m:t>
                      </m:r>
                      <m:f>
                        <m:fPr>
                          <m:ctrlPr>
                            <a:rPr lang="en-US" sz="2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200" b="0" i="1" smtClean="0">
                          <a:latin typeface="Cambria Math"/>
                        </a:rPr>
                        <m:t>(134−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200" dirty="0" smtClean="0"/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80=134−</m:t>
                      </m:r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US" sz="2200" b="0" i="1" dirty="0" smtClean="0">
                  <a:latin typeface="Cambria Math"/>
                </a:endParaRPr>
              </a:p>
              <a:p>
                <a:pPr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latin typeface="Cambria Math"/>
                        </a:rPr>
                        <m:t>𝑦</m:t>
                      </m:r>
                      <m:r>
                        <a:rPr lang="en-US" sz="2200" b="0" i="1" smtClean="0">
                          <a:latin typeface="Cambria Math"/>
                        </a:rPr>
                        <m:t>=134−80</m:t>
                      </m:r>
                    </m:oMath>
                  </m:oMathPara>
                </a14:m>
                <a:endParaRPr lang="en-US" sz="22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1" i="1" smtClean="0">
                          <a:latin typeface="Cambria Math"/>
                        </a:rPr>
                        <m:t>𝒚</m:t>
                      </m:r>
                      <m:r>
                        <a:rPr lang="en-US" sz="2200" b="1" i="1" smtClean="0">
                          <a:latin typeface="Cambria Math"/>
                        </a:rPr>
                        <m:t>=</m:t>
                      </m:r>
                      <m:r>
                        <a:rPr lang="en-US" sz="2200" b="1" i="1" smtClean="0">
                          <a:latin typeface="Cambria Math"/>
                        </a:rPr>
                        <m:t>𝟓𝟒</m:t>
                      </m:r>
                    </m:oMath>
                  </m:oMathPara>
                </a14:m>
                <a:endParaRPr lang="en-US" sz="2200" b="1" dirty="0" smtClean="0"/>
              </a:p>
              <a:p>
                <a:r>
                  <a:rPr lang="en-US" sz="2200" dirty="0" smtClean="0"/>
                  <a:t> </a:t>
                </a:r>
                <a:endParaRPr lang="en-US" sz="2200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050145"/>
                <a:ext cx="2667000" cy="2880597"/>
              </a:xfrm>
              <a:prstGeom prst="rect">
                <a:avLst/>
              </a:prstGeom>
              <a:blipFill rotWithShape="1">
                <a:blip r:embed="rId9"/>
                <a:stretch>
                  <a:fillRect l="-2740" t="-1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07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Angles of Circles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Content Objective</a:t>
            </a:r>
            <a:r>
              <a:rPr lang="en-US" sz="3200" dirty="0" smtClean="0"/>
              <a:t>: Students will be able to identify interior and exterior angles created by chords, secant, and tangent lines in circles.</a:t>
            </a:r>
          </a:p>
          <a:p>
            <a:endParaRPr lang="en-US" sz="3200" dirty="0"/>
          </a:p>
          <a:p>
            <a:r>
              <a:rPr lang="en-US" sz="3200" b="1" u="sng" dirty="0" smtClean="0"/>
              <a:t>Language Objective</a:t>
            </a:r>
            <a:r>
              <a:rPr lang="en-US" sz="3200" dirty="0" smtClean="0"/>
              <a:t>: Students will be able to write equations and solve for the measures of interior and exterior angles in circles.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1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1447800"/>
                <a:ext cx="9144000" cy="5018834"/>
              </a:xfrm>
            </p:spPr>
            <p:txBody>
              <a:bodyPr/>
              <a:lstStyle/>
              <a:p>
                <a:r>
                  <a:rPr lang="en-US" b="1" u="sng" dirty="0" smtClean="0"/>
                  <a:t>Theorem 9-9</a:t>
                </a:r>
                <a:r>
                  <a:rPr lang="en-US" dirty="0" smtClean="0"/>
                  <a:t>:The measure of an angle formed by two chords that intersect inside a circle is equal to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u="sng" dirty="0" smtClean="0"/>
                  <a:t>Equation</a:t>
                </a:r>
                <a:r>
                  <a:rPr lang="en-US" dirty="0" smtClean="0"/>
                  <a:t>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	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&lt;</m:t>
                    </m:r>
                    <m:r>
                      <a:rPr lang="en-US" b="1" i="1" smtClean="0">
                        <a:latin typeface="Cambria Math"/>
                      </a:rPr>
                      <m:t>𝟏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𝟐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𝑨𝑪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+</m:t>
                    </m:r>
                    <m:r>
                      <a:rPr lang="en-US" b="1" i="1" smtClean="0">
                        <a:latin typeface="Cambria Math"/>
                      </a:rPr>
                      <m:t>𝒎</m:t>
                    </m:r>
                    <m:acc>
                      <m:accPr>
                        <m:chr m:val="̂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latin typeface="Cambria Math"/>
                          </a:rPr>
                          <m:t>𝑩𝑫</m:t>
                        </m:r>
                      </m:e>
                    </m:acc>
                    <m:r>
                      <a:rPr lang="en-US" b="1" i="1" smtClean="0">
                        <a:latin typeface="Cambria Math"/>
                      </a:rPr>
                      <m:t>)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47800"/>
                <a:ext cx="9144000" cy="5018834"/>
              </a:xfrm>
              <a:blipFill rotWithShape="1">
                <a:blip r:embed="rId2"/>
                <a:stretch>
                  <a:fillRect l="-1000" t="-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5464246" y="3418634"/>
            <a:ext cx="2971800" cy="2743200"/>
            <a:chOff x="4800600" y="3657600"/>
            <a:chExt cx="2971800" cy="2743200"/>
          </a:xfrm>
        </p:grpSpPr>
        <p:sp>
          <p:nvSpPr>
            <p:cNvPr id="4" name="Oval 3"/>
            <p:cNvSpPr/>
            <p:nvPr/>
          </p:nvSpPr>
          <p:spPr>
            <a:xfrm>
              <a:off x="4800600" y="3657600"/>
              <a:ext cx="2819400" cy="2743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>
              <a:stCxn id="4" idx="1"/>
            </p:cNvCxnSpPr>
            <p:nvPr/>
          </p:nvCxnSpPr>
          <p:spPr>
            <a:xfrm>
              <a:off x="5213492" y="4059332"/>
              <a:ext cx="2254108" cy="16556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>
              <a:stCxn id="4" idx="3"/>
            </p:cNvCxnSpPr>
            <p:nvPr/>
          </p:nvCxnSpPr>
          <p:spPr>
            <a:xfrm flipV="1">
              <a:off x="5213492" y="4191000"/>
              <a:ext cx="2101708" cy="18080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936401" y="36576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67600" y="5475848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876800" y="580138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28619" y="3828499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019800" y="4724400"/>
              <a:ext cx="381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1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16"/>
          <p:cNvSpPr/>
          <p:nvPr/>
        </p:nvSpPr>
        <p:spPr>
          <a:xfrm>
            <a:off x="304800" y="2152073"/>
            <a:ext cx="861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half the sum of the measures of the intercepted arcs. </a:t>
            </a:r>
          </a:p>
        </p:txBody>
      </p:sp>
    </p:spTree>
    <p:extLst>
      <p:ext uri="{BB962C8B-B14F-4D97-AF65-F5344CB8AC3E}">
        <p14:creationId xmlns:p14="http://schemas.microsoft.com/office/powerpoint/2010/main" val="203114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 smtClean="0"/>
              <a:t>1.) </a:t>
            </a:r>
            <a:endParaRPr lang="en-US" sz="28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694382" y="2474058"/>
            <a:ext cx="3927982" cy="2743200"/>
            <a:chOff x="676564" y="2556199"/>
            <a:chExt cx="3927982" cy="2743200"/>
          </a:xfrm>
        </p:grpSpPr>
        <p:sp>
          <p:nvSpPr>
            <p:cNvPr id="5" name="Oval 4"/>
            <p:cNvSpPr/>
            <p:nvPr/>
          </p:nvSpPr>
          <p:spPr>
            <a:xfrm>
              <a:off x="1209964" y="2556199"/>
              <a:ext cx="2819400" cy="2743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345765" y="3461855"/>
              <a:ext cx="2683599" cy="6858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345765" y="3309455"/>
              <a:ext cx="2531199" cy="12192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1971964" y="3690455"/>
                  <a:ext cx="8382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71964" y="3690455"/>
                  <a:ext cx="838200" cy="43088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020128" y="3461855"/>
                  <a:ext cx="58441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0128" y="3461855"/>
                  <a:ext cx="584418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r="-312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676564" y="3729011"/>
                  <a:ext cx="584418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564" y="3729011"/>
                  <a:ext cx="584418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042" r="-208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90127" y="2508694"/>
                <a:ext cx="3048000" cy="3059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40+30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×70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𝟑𝟓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508694"/>
                <a:ext cx="3048000" cy="30598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9256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 smtClean="0"/>
              <a:t>2.) </a:t>
            </a:r>
            <a:endParaRPr lang="en-US" sz="28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1209964" y="2395882"/>
            <a:ext cx="2819400" cy="3242918"/>
            <a:chOff x="1209964" y="2395882"/>
            <a:chExt cx="2819400" cy="3242918"/>
          </a:xfrm>
        </p:grpSpPr>
        <p:sp>
          <p:nvSpPr>
            <p:cNvPr id="5" name="Oval 4"/>
            <p:cNvSpPr/>
            <p:nvPr/>
          </p:nvSpPr>
          <p:spPr>
            <a:xfrm>
              <a:off x="1209964" y="2556199"/>
              <a:ext cx="2819400" cy="2743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88055" y="2829249"/>
              <a:ext cx="1905000" cy="2057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209964" y="3810000"/>
              <a:ext cx="2810164" cy="2286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195946" y="3836313"/>
                  <a:ext cx="838200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95946" y="3836313"/>
                  <a:ext cx="838200" cy="430887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88055" y="5207913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13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5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8055" y="5207913"/>
                  <a:ext cx="70427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870" r="-69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191164" y="2395882"/>
                  <a:ext cx="77123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140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1164" y="2395882"/>
                  <a:ext cx="771236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90127" y="2508694"/>
                <a:ext cx="3048000" cy="3059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140+135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×275</m:t>
                      </m:r>
                    </m:oMath>
                  </m:oMathPara>
                </a14:m>
                <a:endParaRPr lang="en-US" sz="280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𝟏𝟑𝟕</m:t>
                      </m:r>
                      <m:r>
                        <a:rPr lang="en-US" sz="2800" b="1" i="1" smtClean="0">
                          <a:latin typeface="Cambria Math"/>
                        </a:rPr>
                        <m:t>.</m:t>
                      </m:r>
                      <m:r>
                        <a:rPr lang="en-US" sz="2800" b="1" i="1" smtClean="0">
                          <a:latin typeface="Cambria Math"/>
                        </a:rPr>
                        <m:t>𝟓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508694"/>
                <a:ext cx="3048000" cy="305981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020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Interior Angles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Find the measure of x.</a:t>
            </a:r>
          </a:p>
          <a:p>
            <a:r>
              <a:rPr lang="en-US" sz="2800" dirty="0" smtClean="0"/>
              <a:t>3.)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290127" y="2508694"/>
                <a:ext cx="3048000" cy="26840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75=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+100</m:t>
                          </m:r>
                        </m:e>
                      </m:d>
                    </m:oMath>
                  </m:oMathPara>
                </a14:m>
                <a:endParaRPr lang="en-US" sz="2800" b="0" dirty="0" smtClean="0"/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150=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+100</m:t>
                      </m:r>
                    </m:oMath>
                  </m:oMathPara>
                </a14:m>
                <a:endParaRPr lang="en-US" sz="2800" b="0" i="1" dirty="0" smtClean="0">
                  <a:latin typeface="Cambria Math"/>
                </a:endParaRPr>
              </a:p>
              <a:p>
                <a:pPr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𝒙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r>
                        <a:rPr lang="en-US" sz="2800" b="1" i="1" smtClean="0">
                          <a:latin typeface="Cambria Math"/>
                        </a:rPr>
                        <m:t>𝟓𝟎</m:t>
                      </m:r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0127" y="2508694"/>
                <a:ext cx="3048000" cy="268406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/>
          <p:cNvGrpSpPr/>
          <p:nvPr/>
        </p:nvGrpSpPr>
        <p:grpSpPr>
          <a:xfrm>
            <a:off x="1209964" y="2395882"/>
            <a:ext cx="2819400" cy="3242918"/>
            <a:chOff x="1209964" y="2395882"/>
            <a:chExt cx="2819400" cy="3242918"/>
          </a:xfrm>
        </p:grpSpPr>
        <p:sp>
          <p:nvSpPr>
            <p:cNvPr id="5" name="Oval 4"/>
            <p:cNvSpPr/>
            <p:nvPr/>
          </p:nvSpPr>
          <p:spPr>
            <a:xfrm>
              <a:off x="1209964" y="2556199"/>
              <a:ext cx="2819400" cy="27432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971800" y="2611325"/>
              <a:ext cx="621255" cy="227532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295400" y="3048000"/>
              <a:ext cx="2362200" cy="12954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688055" y="5207913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00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8055" y="5207913"/>
                  <a:ext cx="704272" cy="430887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l="-870" r="-69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3191164" y="2395882"/>
                  <a:ext cx="771236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sz="22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91164" y="2395882"/>
                  <a:ext cx="771236" cy="430887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2701637" y="3467807"/>
                  <a:ext cx="704272" cy="4308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75</m:t>
                        </m:r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oMath>
                    </m:oMathPara>
                  </a14:m>
                  <a:endParaRPr lang="en-US" sz="22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1637" y="3467807"/>
                  <a:ext cx="704272" cy="430887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7990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1219200"/>
          </a:xfrm>
        </p:spPr>
        <p:txBody>
          <a:bodyPr/>
          <a:lstStyle/>
          <a:p>
            <a:r>
              <a:rPr lang="en-US" b="1" u="sng" dirty="0" smtClean="0"/>
              <a:t>Theorem 9-10</a:t>
            </a:r>
            <a:r>
              <a:rPr lang="en-US" dirty="0" smtClean="0"/>
              <a:t>: The measure of an angle formed by two secants, two tangents, or a secant and a tangent drawn from a point outside the circle is equal </a:t>
            </a:r>
            <a:r>
              <a:rPr lang="en-US" dirty="0" smtClean="0"/>
              <a:t>to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5691" y="2690335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half the difference of the measures of the intercepted arcs.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932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/>
          <a:lstStyle/>
          <a:p>
            <a:r>
              <a:rPr lang="en-US" b="1" u="sng" dirty="0" smtClean="0"/>
              <a:t>Theorem 9-10</a:t>
            </a:r>
            <a:r>
              <a:rPr lang="en-US" dirty="0" smtClean="0"/>
              <a:t>: Case 1: Two Secants 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4495800" y="2510135"/>
                <a:ext cx="4267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</a:rPr>
                        <m:t>𝟏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𝑨𝑪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𝑩𝑫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510135"/>
                <a:ext cx="4267200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81000" y="2870864"/>
            <a:ext cx="4648200" cy="2296475"/>
            <a:chOff x="381000" y="2870864"/>
            <a:chExt cx="4648200" cy="2296475"/>
          </a:xfrm>
        </p:grpSpPr>
        <p:grpSp>
          <p:nvGrpSpPr>
            <p:cNvPr id="15" name="Group 14"/>
            <p:cNvGrpSpPr/>
            <p:nvPr/>
          </p:nvGrpSpPr>
          <p:grpSpPr>
            <a:xfrm>
              <a:off x="381000" y="2870864"/>
              <a:ext cx="4648200" cy="2296475"/>
              <a:chOff x="304800" y="2971800"/>
              <a:chExt cx="4648200" cy="2296475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0" y="2971800"/>
                <a:ext cx="2362200" cy="2296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 flipH="1" flipV="1">
                <a:off x="304800" y="3048001"/>
                <a:ext cx="4648200" cy="990599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304800" y="4038600"/>
                <a:ext cx="4648200" cy="9144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114800" y="3273016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1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H="1">
                <a:off x="4114800" y="3657600"/>
                <a:ext cx="152400" cy="462437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1676400" y="2890516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937501" y="4164031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524000" y="44958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28974" y="3293939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57685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181600"/>
          </a:xfrm>
        </p:spPr>
        <p:txBody>
          <a:bodyPr/>
          <a:lstStyle/>
          <a:p>
            <a:r>
              <a:rPr lang="en-US" b="1" u="sng" dirty="0" smtClean="0"/>
              <a:t>Theorem 9-10</a:t>
            </a:r>
            <a:r>
              <a:rPr lang="en-US" dirty="0" smtClean="0"/>
              <a:t>: Case 2: Two Tangents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4648200" y="2590800"/>
                <a:ext cx="41910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&lt;</m:t>
                      </m:r>
                      <m:r>
                        <a:rPr lang="en-US" sz="2400" b="1" i="1" smtClean="0">
                          <a:latin typeface="Cambria Math"/>
                        </a:rPr>
                        <m:t>𝟐</m:t>
                      </m:r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sz="2400" b="1" i="1" smtClean="0">
                          <a:latin typeface="Cambria Math"/>
                        </a:rPr>
                        <m:t>(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𝑨𝑪𝑩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−</m:t>
                      </m:r>
                      <m:r>
                        <a:rPr lang="en-US" sz="2400" b="1" i="1" smtClean="0">
                          <a:latin typeface="Cambria Math"/>
                        </a:rPr>
                        <m:t>𝒎</m:t>
                      </m:r>
                      <m:r>
                        <a:rPr lang="en-US" sz="2400" b="1" i="1" smtClean="0">
                          <a:latin typeface="Cambria Math"/>
                        </a:rPr>
                        <m:t> </m:t>
                      </m:r>
                      <m:acc>
                        <m:accPr>
                          <m:chr m:val="̂"/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𝑨𝑩</m:t>
                          </m:r>
                        </m:e>
                      </m:acc>
                      <m:r>
                        <a:rPr lang="en-US" sz="2400" b="1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2590800"/>
                <a:ext cx="4191000" cy="78380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/>
          <p:cNvGrpSpPr/>
          <p:nvPr/>
        </p:nvGrpSpPr>
        <p:grpSpPr>
          <a:xfrm>
            <a:off x="599710" y="2300626"/>
            <a:ext cx="4953000" cy="3810000"/>
            <a:chOff x="737754" y="2123826"/>
            <a:chExt cx="4953000" cy="3810000"/>
          </a:xfrm>
        </p:grpSpPr>
        <p:grpSp>
          <p:nvGrpSpPr>
            <p:cNvPr id="13" name="Group 12"/>
            <p:cNvGrpSpPr/>
            <p:nvPr/>
          </p:nvGrpSpPr>
          <p:grpSpPr>
            <a:xfrm>
              <a:off x="737754" y="2123826"/>
              <a:ext cx="4953000" cy="3810000"/>
              <a:chOff x="914400" y="2378364"/>
              <a:chExt cx="4953000" cy="3810000"/>
            </a:xfrm>
          </p:grpSpPr>
          <p:pic>
            <p:nvPicPr>
              <p:cNvPr id="4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24000" y="3140364"/>
                <a:ext cx="2362200" cy="22964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6" name="Straight Connector 5"/>
              <p:cNvCxnSpPr/>
              <p:nvPr/>
            </p:nvCxnSpPr>
            <p:spPr>
              <a:xfrm flipH="1" flipV="1">
                <a:off x="1066800" y="2378364"/>
                <a:ext cx="4800600" cy="1910237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 flipH="1">
                <a:off x="914400" y="4288601"/>
                <a:ext cx="4953000" cy="1899763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5181600" y="4060054"/>
                <a:ext cx="381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FF0000"/>
                    </a:solidFill>
                  </a:rPr>
                  <a:t>2</a:t>
                </a:r>
                <a:endParaRPr lang="en-US" sz="20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2902527" y="25908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A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23810" y="49530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69165" y="3747579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84344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TM01790490[[fn=Decatur]]</Template>
  <TotalTime>721</TotalTime>
  <Words>744</Words>
  <Application>Microsoft Office PowerPoint</Application>
  <PresentationFormat>On-screen Show (4:3)</PresentationFormat>
  <Paragraphs>165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Decatur</vt:lpstr>
      <vt:lpstr>Geometry Unit 9</vt:lpstr>
      <vt:lpstr>Other Angles of Circles</vt:lpstr>
      <vt:lpstr>Interior Angles</vt:lpstr>
      <vt:lpstr>Interior Angles Practice</vt:lpstr>
      <vt:lpstr>Interior Angles Practice</vt:lpstr>
      <vt:lpstr>Interior Angles Practice</vt:lpstr>
      <vt:lpstr>Exterior Angles</vt:lpstr>
      <vt:lpstr>Exterior Angles</vt:lpstr>
      <vt:lpstr>Exterior Angles</vt:lpstr>
      <vt:lpstr>Exterior Angles </vt:lpstr>
      <vt:lpstr>Exterior Angles Practice</vt:lpstr>
      <vt:lpstr>Exterior Angles Practice</vt:lpstr>
      <vt:lpstr>Exterior Angles Practice</vt:lpstr>
      <vt:lpstr>Mixed Practice</vt:lpstr>
      <vt:lpstr>Mixed Practice</vt:lpstr>
      <vt:lpstr>Mixed Practice</vt:lpstr>
      <vt:lpstr>Mixed Practice</vt:lpstr>
      <vt:lpstr>Mixed Practice</vt:lpstr>
      <vt:lpstr>Mixed Practice</vt:lpstr>
    </vt:vector>
  </TitlesOfParts>
  <Company>TUSD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 Unit 9</dc:title>
  <dc:creator>David Leon</dc:creator>
  <cp:lastModifiedBy>David Leon</cp:lastModifiedBy>
  <cp:revision>38</cp:revision>
  <dcterms:created xsi:type="dcterms:W3CDTF">2016-02-19T01:14:27Z</dcterms:created>
  <dcterms:modified xsi:type="dcterms:W3CDTF">2016-02-21T19:26:49Z</dcterms:modified>
</cp:coreProperties>
</file>