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8" r:id="rId3"/>
    <p:sldId id="259" r:id="rId4"/>
    <p:sldId id="267" r:id="rId5"/>
    <p:sldId id="260" r:id="rId6"/>
    <p:sldId id="261" r:id="rId7"/>
    <p:sldId id="262" r:id="rId8"/>
    <p:sldId id="276" r:id="rId9"/>
    <p:sldId id="277" r:id="rId10"/>
    <p:sldId id="278" r:id="rId11"/>
    <p:sldId id="271" r:id="rId12"/>
    <p:sldId id="264" r:id="rId13"/>
    <p:sldId id="268" r:id="rId14"/>
    <p:sldId id="269" r:id="rId15"/>
    <p:sldId id="270" r:id="rId16"/>
    <p:sldId id="272" r:id="rId17"/>
    <p:sldId id="274" r:id="rId18"/>
    <p:sldId id="273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5CDD0-F3F4-4FE4-A2D9-161783CC4A14}" type="datetimeFigureOut">
              <a:rPr lang="en-US" smtClean="0"/>
              <a:t>2/28/2016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67167-4F03-45D6-9229-0CE92FED002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5CDD0-F3F4-4FE4-A2D9-161783CC4A14}" type="datetimeFigureOut">
              <a:rPr lang="en-US" smtClean="0"/>
              <a:t>2/28/2016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67167-4F03-45D6-9229-0CE92FED00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5CDD0-F3F4-4FE4-A2D9-161783CC4A14}" type="datetimeFigureOut">
              <a:rPr lang="en-US" smtClean="0"/>
              <a:t>2/28/2016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67167-4F03-45D6-9229-0CE92FED00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5CDD0-F3F4-4FE4-A2D9-161783CC4A14}" type="datetimeFigureOut">
              <a:rPr lang="en-US" smtClean="0"/>
              <a:t>2/28/2016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67167-4F03-45D6-9229-0CE92FED00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5CDD0-F3F4-4FE4-A2D9-161783CC4A14}" type="datetimeFigureOut">
              <a:rPr lang="en-US" smtClean="0"/>
              <a:t>2/28/2016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67167-4F03-45D6-9229-0CE92FED002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5CDD0-F3F4-4FE4-A2D9-161783CC4A14}" type="datetimeFigureOut">
              <a:rPr lang="en-US" smtClean="0"/>
              <a:t>2/28/2016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67167-4F03-45D6-9229-0CE92FED00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5CDD0-F3F4-4FE4-A2D9-161783CC4A14}" type="datetimeFigureOut">
              <a:rPr lang="en-US" smtClean="0"/>
              <a:t>2/28/2016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67167-4F03-45D6-9229-0CE92FED002B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5CDD0-F3F4-4FE4-A2D9-161783CC4A14}" type="datetimeFigureOut">
              <a:rPr lang="en-US" smtClean="0"/>
              <a:t>2/28/2016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67167-4F03-45D6-9229-0CE92FED00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5CDD0-F3F4-4FE4-A2D9-161783CC4A14}" type="datetimeFigureOut">
              <a:rPr lang="en-US" smtClean="0"/>
              <a:t>2/28/2016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67167-4F03-45D6-9229-0CE92FED00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5CDD0-F3F4-4FE4-A2D9-161783CC4A14}" type="datetimeFigureOut">
              <a:rPr lang="en-US" smtClean="0"/>
              <a:t>2/28/2016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67167-4F03-45D6-9229-0CE92FED002B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5CDD0-F3F4-4FE4-A2D9-161783CC4A14}" type="datetimeFigureOut">
              <a:rPr lang="en-US" smtClean="0"/>
              <a:t>2/28/2016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67167-4F03-45D6-9229-0CE92FED00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6FB5CDD0-F3F4-4FE4-A2D9-161783CC4A14}" type="datetimeFigureOut">
              <a:rPr lang="en-US" smtClean="0"/>
              <a:t>2/28/2016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D1167167-4F03-45D6-9229-0CE92FED002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10.png"/><Relationship Id="rId7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Geometry Unit 9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724400"/>
            <a:ext cx="6400800" cy="762000"/>
          </a:xfrm>
        </p:spPr>
        <p:txBody>
          <a:bodyPr/>
          <a:lstStyle/>
          <a:p>
            <a:r>
              <a:rPr lang="en-US" dirty="0" smtClean="0"/>
              <a:t>9-7:  Lengths of Segments in Circles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49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85800"/>
          </a:xfrm>
        </p:spPr>
        <p:txBody>
          <a:bodyPr>
            <a:noAutofit/>
          </a:bodyPr>
          <a:lstStyle/>
          <a:p>
            <a:r>
              <a:rPr lang="en-US" sz="4400" dirty="0" smtClean="0"/>
              <a:t>Examples</a:t>
            </a:r>
            <a:endParaRPr lang="en-US" sz="4400" dirty="0"/>
          </a:p>
        </p:txBody>
      </p:sp>
      <p:sp>
        <p:nvSpPr>
          <p:cNvPr id="4" name="Rectangle 3"/>
          <p:cNvSpPr/>
          <p:nvPr/>
        </p:nvSpPr>
        <p:spPr>
          <a:xfrm>
            <a:off x="-1" y="1066800"/>
            <a:ext cx="90354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Chords, Secants, and Tangents are shown. Find the value of x.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39248" y="159002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3.)</a:t>
            </a:r>
            <a:endParaRPr lang="en-US" sz="2400" b="1" dirty="0"/>
          </a:p>
        </p:txBody>
      </p:sp>
      <p:grpSp>
        <p:nvGrpSpPr>
          <p:cNvPr id="28" name="Group 27"/>
          <p:cNvGrpSpPr/>
          <p:nvPr/>
        </p:nvGrpSpPr>
        <p:grpSpPr>
          <a:xfrm rot="1677442">
            <a:off x="1704604" y="2441739"/>
            <a:ext cx="3079400" cy="461665"/>
            <a:chOff x="1143000" y="2664768"/>
            <a:chExt cx="4753708" cy="461665"/>
          </a:xfrm>
        </p:grpSpPr>
        <p:cxnSp>
          <p:nvCxnSpPr>
            <p:cNvPr id="29" name="Straight Connector 28"/>
            <p:cNvCxnSpPr/>
            <p:nvPr/>
          </p:nvCxnSpPr>
          <p:spPr>
            <a:xfrm>
              <a:off x="1143000" y="2819400"/>
              <a:ext cx="213360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/>
                <p:cNvSpPr txBox="1"/>
                <p:nvPr/>
              </p:nvSpPr>
              <p:spPr>
                <a:xfrm rot="20103876">
                  <a:off x="3204467" y="2664768"/>
                  <a:ext cx="84930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𝟗</m:t>
                        </m:r>
                      </m:oMath>
                    </m:oMathPara>
                  </a14:m>
                  <a:endParaRPr lang="en-US" sz="2400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0" name="TextBox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0103876">
                  <a:off x="3204467" y="2664768"/>
                  <a:ext cx="849304" cy="461665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1" name="Straight Connector 30"/>
            <p:cNvCxnSpPr/>
            <p:nvPr/>
          </p:nvCxnSpPr>
          <p:spPr>
            <a:xfrm flipV="1">
              <a:off x="4023874" y="2840521"/>
              <a:ext cx="1872833" cy="5619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1145708" y="2730723"/>
              <a:ext cx="0" cy="23083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5896708" y="2706612"/>
              <a:ext cx="0" cy="2678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136600" y="2362200"/>
            <a:ext cx="4298800" cy="3105150"/>
            <a:chOff x="295544" y="2135344"/>
            <a:chExt cx="4298800" cy="3105150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544" y="2135344"/>
              <a:ext cx="3130420" cy="3105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3774088" y="4019439"/>
                  <a:ext cx="3810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dirty="0" smtClean="0">
                            <a:latin typeface="Cambria Math"/>
                          </a:rPr>
                          <m:t>𝒙</m:t>
                        </m:r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74088" y="4019439"/>
                  <a:ext cx="381000" cy="461665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3820277" y="2821144"/>
                  <a:ext cx="3810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dirty="0" smtClean="0">
                            <a:latin typeface="Cambria Math"/>
                          </a:rPr>
                          <m:t>𝟒</m:t>
                        </m:r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20277" y="2821144"/>
                  <a:ext cx="381000" cy="461665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3226" r="-161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" name="Straight Connector 8"/>
            <p:cNvCxnSpPr/>
            <p:nvPr/>
          </p:nvCxnSpPr>
          <p:spPr>
            <a:xfrm flipH="1">
              <a:off x="2743200" y="3562470"/>
              <a:ext cx="1851144" cy="1375605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 flipV="1">
              <a:off x="1524000" y="2197953"/>
              <a:ext cx="3056384" cy="1364519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/>
                <p:cNvSpPr txBox="1"/>
                <p:nvPr/>
              </p:nvSpPr>
              <p:spPr>
                <a:xfrm>
                  <a:off x="1905000" y="2362200"/>
                  <a:ext cx="3810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dirty="0" smtClean="0">
                            <a:latin typeface="Cambria Math"/>
                          </a:rPr>
                          <m:t>𝟓</m:t>
                        </m:r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35" name="TextBox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05000" y="2362200"/>
                  <a:ext cx="381000" cy="461665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3175" r="-31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4630138" y="1999794"/>
                <a:ext cx="3962400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Using </a:t>
                </a:r>
                <a:r>
                  <a:rPr lang="en-US" sz="2400" b="1" dirty="0" smtClean="0"/>
                  <a:t>Theorem 9-3</a:t>
                </a:r>
                <a:r>
                  <a:rPr lang="en-US" sz="2400" dirty="0" smtClean="0"/>
                  <a:t>, we have</a:t>
                </a:r>
              </a:p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=4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US" sz="2400" b="0" i="1" smtClean="0">
                          <a:latin typeface="Cambria Math"/>
                        </a:rPr>
                        <m:t>9</m:t>
                      </m:r>
                    </m:oMath>
                  </m:oMathPara>
                </a14:m>
                <a:endParaRPr lang="en-US" sz="2400" dirty="0" smtClean="0"/>
              </a:p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=36</m:t>
                      </m:r>
                    </m:oMath>
                  </m:oMathPara>
                </a14:m>
                <a:endParaRPr lang="en-US" sz="2400" dirty="0" smtClean="0"/>
              </a:p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𝒙</m:t>
                      </m:r>
                      <m:r>
                        <a:rPr lang="en-US" sz="2400" b="1" i="1" smtClean="0">
                          <a:latin typeface="Cambria Math"/>
                        </a:rPr>
                        <m:t>=</m:t>
                      </m:r>
                      <m:r>
                        <a:rPr lang="en-US" sz="2400" b="1" i="1" smtClean="0">
                          <a:latin typeface="Cambria Math"/>
                        </a:rPr>
                        <m:t>𝟔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0138" y="1999794"/>
                <a:ext cx="3962400" cy="2031325"/>
              </a:xfrm>
              <a:prstGeom prst="rect">
                <a:avLst/>
              </a:prstGeom>
              <a:blipFill rotWithShape="1">
                <a:blip r:embed="rId7"/>
                <a:stretch>
                  <a:fillRect l="-2462" t="-24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8623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85800"/>
          </a:xfrm>
        </p:spPr>
        <p:txBody>
          <a:bodyPr>
            <a:noAutofit/>
          </a:bodyPr>
          <a:lstStyle/>
          <a:p>
            <a:r>
              <a:rPr lang="en-US" sz="4400" dirty="0" smtClean="0"/>
              <a:t>Group Practice</a:t>
            </a:r>
            <a:endParaRPr lang="en-US" sz="4400" dirty="0"/>
          </a:p>
        </p:txBody>
      </p:sp>
      <p:sp>
        <p:nvSpPr>
          <p:cNvPr id="4" name="Rectangle 3"/>
          <p:cNvSpPr/>
          <p:nvPr/>
        </p:nvSpPr>
        <p:spPr>
          <a:xfrm>
            <a:off x="-1" y="1066800"/>
            <a:ext cx="90354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Chords, Secants, and Tangents are shown. Find the value of x.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705948" y="2051685"/>
            <a:ext cx="3130420" cy="3105150"/>
            <a:chOff x="533400" y="1828800"/>
            <a:chExt cx="3130420" cy="3105150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1828800"/>
              <a:ext cx="3130420" cy="3105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6" name="Straight Connector 5"/>
            <p:cNvCxnSpPr/>
            <p:nvPr/>
          </p:nvCxnSpPr>
          <p:spPr>
            <a:xfrm>
              <a:off x="1219200" y="2133600"/>
              <a:ext cx="0" cy="251460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609600" y="2819400"/>
              <a:ext cx="2895600" cy="7620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914400" y="2488168"/>
              <a:ext cx="381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4</a:t>
              </a:r>
              <a:endParaRPr lang="en-US" sz="2400" b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219200" y="2179528"/>
              <a:ext cx="381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5</a:t>
              </a:r>
              <a:endParaRPr lang="en-US" sz="2400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143000" y="3429000"/>
              <a:ext cx="381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8</a:t>
              </a:r>
              <a:endParaRPr lang="en-US" sz="2400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2209800" y="2441138"/>
                  <a:ext cx="3810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dirty="0" smtClean="0">
                            <a:latin typeface="Cambria Math"/>
                          </a:rPr>
                          <m:t>𝒙</m:t>
                        </m:r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09800" y="2441138"/>
                  <a:ext cx="381000" cy="461665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4" name="TextBox 13"/>
          <p:cNvSpPr txBox="1"/>
          <p:nvPr/>
        </p:nvSpPr>
        <p:spPr>
          <a:xfrm>
            <a:off x="439248" y="159002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1.)</a:t>
            </a: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724400" y="1925359"/>
                <a:ext cx="3962400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 smtClean="0"/>
                  <a:t>Solution</a:t>
                </a:r>
              </a:p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𝑥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×4=5×8</m:t>
                      </m:r>
                    </m:oMath>
                  </m:oMathPara>
                </a14:m>
                <a:endParaRPr lang="en-US" sz="2400" dirty="0" smtClean="0"/>
              </a:p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4</m:t>
                      </m:r>
                      <m:r>
                        <a:rPr lang="en-US" sz="2400" b="0" i="1" smtClean="0">
                          <a:latin typeface="Cambria Math"/>
                        </a:rPr>
                        <m:t>𝑥</m:t>
                      </m:r>
                      <m:r>
                        <a:rPr lang="en-US" sz="2400" b="0" i="1" smtClean="0">
                          <a:latin typeface="Cambria Math"/>
                        </a:rPr>
                        <m:t>=40</m:t>
                      </m:r>
                    </m:oMath>
                  </m:oMathPara>
                </a14:m>
                <a:endParaRPr lang="en-US" sz="2400" dirty="0" smtClean="0"/>
              </a:p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𝒙</m:t>
                      </m:r>
                      <m:r>
                        <a:rPr lang="en-US" sz="2400" b="1" i="1" smtClean="0">
                          <a:latin typeface="Cambria Math"/>
                        </a:rPr>
                        <m:t>=</m:t>
                      </m:r>
                      <m:r>
                        <a:rPr lang="en-US" sz="2400" b="1" i="1" smtClean="0">
                          <a:latin typeface="Cambria Math"/>
                        </a:rPr>
                        <m:t>𝟏𝟎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0" y="1925359"/>
                <a:ext cx="3962400" cy="2031325"/>
              </a:xfrm>
              <a:prstGeom prst="rect">
                <a:avLst/>
              </a:prstGeom>
              <a:blipFill rotWithShape="1">
                <a:blip r:embed="rId4"/>
                <a:stretch>
                  <a:fillRect l="-2308" t="-24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3750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85800"/>
          </a:xfrm>
        </p:spPr>
        <p:txBody>
          <a:bodyPr>
            <a:noAutofit/>
          </a:bodyPr>
          <a:lstStyle/>
          <a:p>
            <a:r>
              <a:rPr lang="en-US" sz="4400" dirty="0" smtClean="0"/>
              <a:t>Group Practice</a:t>
            </a:r>
            <a:endParaRPr lang="en-US" sz="4400" dirty="0"/>
          </a:p>
        </p:txBody>
      </p:sp>
      <p:sp>
        <p:nvSpPr>
          <p:cNvPr id="4" name="Rectangle 3"/>
          <p:cNvSpPr/>
          <p:nvPr/>
        </p:nvSpPr>
        <p:spPr>
          <a:xfrm>
            <a:off x="-1" y="1066800"/>
            <a:ext cx="90354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Chords, Secants, and Tangents are shown. Find the value of x.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685800" y="2133600"/>
            <a:ext cx="3130420" cy="3105150"/>
            <a:chOff x="685800" y="2133600"/>
            <a:chExt cx="3130420" cy="3105150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2133600"/>
              <a:ext cx="3130420" cy="3105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6" name="Straight Connector 5"/>
            <p:cNvCxnSpPr/>
            <p:nvPr/>
          </p:nvCxnSpPr>
          <p:spPr>
            <a:xfrm>
              <a:off x="1371600" y="2438400"/>
              <a:ext cx="2362200" cy="83820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838200" y="2743200"/>
              <a:ext cx="2667000" cy="22860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1386869" y="2818399"/>
                  <a:ext cx="3810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dirty="0" smtClean="0">
                            <a:latin typeface="Cambria Math"/>
                          </a:rPr>
                          <m:t>𝒙</m:t>
                        </m:r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86869" y="2818399"/>
                  <a:ext cx="381000" cy="461665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" name="TextBox 19"/>
            <p:cNvSpPr txBox="1"/>
            <p:nvPr/>
          </p:nvSpPr>
          <p:spPr>
            <a:xfrm>
              <a:off x="1799302" y="2207567"/>
              <a:ext cx="381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9</a:t>
              </a:r>
              <a:endParaRPr lang="en-US" sz="2400" b="1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709141" y="2978727"/>
              <a:ext cx="5253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16</a:t>
              </a:r>
              <a:endParaRPr lang="en-US" sz="2400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2971800" y="2362200"/>
                  <a:ext cx="3810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dirty="0" smtClean="0">
                            <a:latin typeface="Cambria Math"/>
                          </a:rPr>
                          <m:t>𝒙</m:t>
                        </m:r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1800" y="2362200"/>
                  <a:ext cx="381000" cy="461665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3" name="TextBox 22"/>
          <p:cNvSpPr txBox="1"/>
          <p:nvPr/>
        </p:nvSpPr>
        <p:spPr>
          <a:xfrm>
            <a:off x="387814" y="1572913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2.)</a:t>
            </a: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648200" y="2133600"/>
                <a:ext cx="3962400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 smtClean="0"/>
                  <a:t>Solution</a:t>
                </a:r>
              </a:p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𝑥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=9×16</m:t>
                      </m:r>
                    </m:oMath>
                  </m:oMathPara>
                </a14:m>
                <a:endParaRPr lang="en-US" sz="2400" dirty="0" smtClean="0"/>
              </a:p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=144</m:t>
                      </m:r>
                    </m:oMath>
                  </m:oMathPara>
                </a14:m>
                <a:endParaRPr lang="en-US" sz="2400" dirty="0" smtClean="0"/>
              </a:p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𝒙</m:t>
                      </m:r>
                      <m:r>
                        <a:rPr lang="en-US" sz="2400" b="1" i="1" smtClean="0">
                          <a:latin typeface="Cambria Math"/>
                        </a:rPr>
                        <m:t>=</m:t>
                      </m:r>
                      <m:r>
                        <a:rPr lang="en-US" sz="2400" b="1" i="1" smtClean="0">
                          <a:latin typeface="Cambria Math"/>
                        </a:rPr>
                        <m:t>𝟏𝟐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2133600"/>
                <a:ext cx="3962400" cy="2031325"/>
              </a:xfrm>
              <a:prstGeom prst="rect">
                <a:avLst/>
              </a:prstGeom>
              <a:blipFill rotWithShape="1">
                <a:blip r:embed="rId5"/>
                <a:stretch>
                  <a:fillRect l="-2462" t="-24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0825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85800"/>
          </a:xfrm>
        </p:spPr>
        <p:txBody>
          <a:bodyPr>
            <a:noAutofit/>
          </a:bodyPr>
          <a:lstStyle/>
          <a:p>
            <a:r>
              <a:rPr lang="en-US" sz="4400" dirty="0" smtClean="0"/>
              <a:t>Group Practice</a:t>
            </a:r>
            <a:endParaRPr lang="en-US" sz="4400" dirty="0"/>
          </a:p>
        </p:txBody>
      </p:sp>
      <p:sp>
        <p:nvSpPr>
          <p:cNvPr id="4" name="Rectangle 3"/>
          <p:cNvSpPr/>
          <p:nvPr/>
        </p:nvSpPr>
        <p:spPr>
          <a:xfrm>
            <a:off x="-1" y="1066800"/>
            <a:ext cx="90354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Chords, Secants, and Tangents are shown. Find the value of x.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9248" y="159002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3.)</a:t>
            </a:r>
            <a:endParaRPr lang="en-US" sz="2400" b="1" dirty="0"/>
          </a:p>
        </p:txBody>
      </p:sp>
      <p:grpSp>
        <p:nvGrpSpPr>
          <p:cNvPr id="17" name="Group 16"/>
          <p:cNvGrpSpPr/>
          <p:nvPr/>
        </p:nvGrpSpPr>
        <p:grpSpPr>
          <a:xfrm>
            <a:off x="851654" y="2377174"/>
            <a:ext cx="4024672" cy="3204865"/>
            <a:chOff x="705948" y="2438400"/>
            <a:chExt cx="4024672" cy="3204865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0200" y="2438400"/>
              <a:ext cx="3130420" cy="3105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8" name="Straight Connector 7"/>
            <p:cNvCxnSpPr/>
            <p:nvPr/>
          </p:nvCxnSpPr>
          <p:spPr>
            <a:xfrm flipV="1">
              <a:off x="705948" y="2438400"/>
              <a:ext cx="2646852" cy="310515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endCxn id="5" idx="2"/>
            </p:cNvCxnSpPr>
            <p:nvPr/>
          </p:nvCxnSpPr>
          <p:spPr>
            <a:xfrm>
              <a:off x="705948" y="5543550"/>
              <a:ext cx="2459462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1550061" y="5181600"/>
                  <a:ext cx="3810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dirty="0" smtClean="0">
                            <a:latin typeface="Cambria Math"/>
                          </a:rPr>
                          <m:t>𝒙</m:t>
                        </m:r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50061" y="5181600"/>
                  <a:ext cx="381000" cy="461665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TextBox 11"/>
            <p:cNvSpPr txBox="1"/>
            <p:nvPr/>
          </p:nvSpPr>
          <p:spPr>
            <a:xfrm>
              <a:off x="1169061" y="4343400"/>
              <a:ext cx="381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3</a:t>
              </a:r>
              <a:endParaRPr lang="en-US" sz="2400" b="1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199986" y="3048000"/>
              <a:ext cx="5253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4</a:t>
              </a:r>
              <a:endParaRPr lang="en-US" sz="2400" b="1" dirty="0"/>
            </a:p>
          </p:txBody>
        </p:sp>
      </p:grpSp>
      <p:grpSp>
        <p:nvGrpSpPr>
          <p:cNvPr id="18" name="Group 17"/>
          <p:cNvGrpSpPr/>
          <p:nvPr/>
        </p:nvGrpSpPr>
        <p:grpSpPr>
          <a:xfrm rot="18560989">
            <a:off x="-436972" y="3019842"/>
            <a:ext cx="3870438" cy="585152"/>
            <a:chOff x="1143000" y="2570835"/>
            <a:chExt cx="4753708" cy="585152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1143000" y="2819400"/>
              <a:ext cx="213360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 rot="3189018">
                  <a:off x="3314820" y="2579900"/>
                  <a:ext cx="585152" cy="5670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𝟕</m:t>
                        </m:r>
                      </m:oMath>
                    </m:oMathPara>
                  </a14:m>
                  <a:endParaRPr lang="en-US" sz="2400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3189018">
                  <a:off x="3314820" y="2579900"/>
                  <a:ext cx="585152" cy="567021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1" name="Straight Connector 20"/>
            <p:cNvCxnSpPr/>
            <p:nvPr/>
          </p:nvCxnSpPr>
          <p:spPr>
            <a:xfrm flipV="1">
              <a:off x="4023874" y="2840521"/>
              <a:ext cx="1872834" cy="5619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1145708" y="2730723"/>
              <a:ext cx="0" cy="23083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5896708" y="2706612"/>
              <a:ext cx="0" cy="2678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876326" y="1968470"/>
                <a:ext cx="3962400" cy="20748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 smtClean="0"/>
                  <a:t>Solution</a:t>
                </a:r>
              </a:p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=7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×3</m:t>
                      </m:r>
                    </m:oMath>
                  </m:oMathPara>
                </a14:m>
                <a:endParaRPr lang="en-US" sz="2400" dirty="0" smtClean="0"/>
              </a:p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=21</m:t>
                      </m:r>
                    </m:oMath>
                  </m:oMathPara>
                </a14:m>
                <a:endParaRPr lang="en-US" sz="2400" dirty="0" smtClean="0"/>
              </a:p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𝒙</m:t>
                      </m:r>
                      <m:r>
                        <a:rPr lang="en-US" sz="2400" b="1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400" b="1" i="1" smtClean="0">
                              <a:latin typeface="Cambria Math"/>
                            </a:rPr>
                            <m:t>𝟐𝟏</m:t>
                          </m:r>
                        </m:e>
                      </m:rad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326" y="1968470"/>
                <a:ext cx="3962400" cy="2074863"/>
              </a:xfrm>
              <a:prstGeom prst="rect">
                <a:avLst/>
              </a:prstGeom>
              <a:blipFill rotWithShape="1">
                <a:blip r:embed="rId5"/>
                <a:stretch>
                  <a:fillRect l="-2462" t="-2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3750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85800"/>
          </a:xfrm>
        </p:spPr>
        <p:txBody>
          <a:bodyPr>
            <a:noAutofit/>
          </a:bodyPr>
          <a:lstStyle/>
          <a:p>
            <a:r>
              <a:rPr lang="en-US" sz="4400" dirty="0" smtClean="0"/>
              <a:t>Group Practice</a:t>
            </a:r>
            <a:endParaRPr lang="en-US" sz="4400" dirty="0"/>
          </a:p>
        </p:txBody>
      </p:sp>
      <p:sp>
        <p:nvSpPr>
          <p:cNvPr id="4" name="Rectangle 3"/>
          <p:cNvSpPr/>
          <p:nvPr/>
        </p:nvSpPr>
        <p:spPr>
          <a:xfrm>
            <a:off x="-1" y="1066800"/>
            <a:ext cx="90354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Chords, Secants, and Tangents are shown. Find the value of x.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9248" y="159002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4.)</a:t>
            </a:r>
            <a:endParaRPr lang="en-US" sz="2400" b="1" dirty="0"/>
          </a:p>
        </p:txBody>
      </p:sp>
      <p:grpSp>
        <p:nvGrpSpPr>
          <p:cNvPr id="16" name="Group 15"/>
          <p:cNvGrpSpPr/>
          <p:nvPr/>
        </p:nvGrpSpPr>
        <p:grpSpPr>
          <a:xfrm>
            <a:off x="230921" y="2404066"/>
            <a:ext cx="4419600" cy="3105150"/>
            <a:chOff x="685800" y="2133600"/>
            <a:chExt cx="4419600" cy="3105150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2133600"/>
              <a:ext cx="3130420" cy="3105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3062115" y="4343400"/>
                  <a:ext cx="3810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dirty="0" smtClean="0">
                            <a:latin typeface="Cambria Math"/>
                          </a:rPr>
                          <m:t>𝒙</m:t>
                        </m:r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62115" y="4343400"/>
                  <a:ext cx="381000" cy="461665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TextBox 7"/>
            <p:cNvSpPr txBox="1"/>
            <p:nvPr/>
          </p:nvSpPr>
          <p:spPr>
            <a:xfrm>
              <a:off x="4136735" y="2379590"/>
              <a:ext cx="381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3</a:t>
              </a:r>
              <a:endParaRPr lang="en-US" sz="2400" b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251010" y="2404066"/>
              <a:ext cx="5253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5</a:t>
              </a:r>
              <a:endParaRPr lang="en-US" sz="2400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4419600" y="3367038"/>
                  <a:ext cx="4572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dirty="0" smtClean="0">
                            <a:latin typeface="Cambria Math"/>
                          </a:rPr>
                          <m:t>𝟐</m:t>
                        </m:r>
                        <m:r>
                          <a:rPr lang="en-US" sz="2400" b="1" i="1" dirty="0" smtClean="0">
                            <a:latin typeface="Cambria Math"/>
                          </a:rPr>
                          <m:t>𝒙</m:t>
                        </m:r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19600" y="3367038"/>
                  <a:ext cx="457200" cy="461665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2667" r="-22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" name="Straight Connector 11"/>
            <p:cNvCxnSpPr/>
            <p:nvPr/>
          </p:nvCxnSpPr>
          <p:spPr>
            <a:xfrm>
              <a:off x="972648" y="2818399"/>
              <a:ext cx="4132752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3039024" y="2817322"/>
              <a:ext cx="2066376" cy="221187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>
            <a:off x="573457" y="2052935"/>
            <a:ext cx="4074743" cy="461665"/>
            <a:chOff x="1143000" y="2632579"/>
            <a:chExt cx="4753708" cy="461665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1143000" y="2819400"/>
              <a:ext cx="213360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3248051" y="2632579"/>
                  <a:ext cx="718689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𝟖</m:t>
                        </m:r>
                      </m:oMath>
                    </m:oMathPara>
                  </a14:m>
                  <a:endParaRPr lang="en-US" sz="2400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48051" y="2632579"/>
                  <a:ext cx="718689" cy="461665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" name="Straight Connector 19"/>
            <p:cNvCxnSpPr/>
            <p:nvPr/>
          </p:nvCxnSpPr>
          <p:spPr>
            <a:xfrm flipV="1">
              <a:off x="4023874" y="2840521"/>
              <a:ext cx="1872834" cy="5619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1145708" y="2730723"/>
              <a:ext cx="0" cy="23083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5896708" y="2706612"/>
              <a:ext cx="0" cy="2678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 rot="18622537">
            <a:off x="2508771" y="4225622"/>
            <a:ext cx="3155472" cy="507947"/>
            <a:chOff x="1143000" y="2596972"/>
            <a:chExt cx="4753708" cy="507947"/>
          </a:xfrm>
        </p:grpSpPr>
        <p:cxnSp>
          <p:nvCxnSpPr>
            <p:cNvPr id="24" name="Straight Connector 23"/>
            <p:cNvCxnSpPr/>
            <p:nvPr/>
          </p:nvCxnSpPr>
          <p:spPr>
            <a:xfrm>
              <a:off x="1143000" y="2819400"/>
              <a:ext cx="213360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 rot="2977463">
                  <a:off x="3455275" y="2503197"/>
                  <a:ext cx="507947" cy="6954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𝟑</m:t>
                        </m:r>
                        <m:r>
                          <a:rPr lang="en-US" sz="2400" b="1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𝒙</m:t>
                        </m:r>
                      </m:oMath>
                    </m:oMathPara>
                  </a14:m>
                  <a:endParaRPr lang="en-US" sz="2400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977463">
                  <a:off x="3455275" y="2503197"/>
                  <a:ext cx="507947" cy="695497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2410" r="-108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6" name="Straight Connector 25"/>
            <p:cNvCxnSpPr/>
            <p:nvPr/>
          </p:nvCxnSpPr>
          <p:spPr>
            <a:xfrm flipV="1">
              <a:off x="4023874" y="2840521"/>
              <a:ext cx="1872834" cy="5619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1145708" y="2730723"/>
              <a:ext cx="0" cy="23083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5896708" y="2706612"/>
              <a:ext cx="0" cy="2678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5181600" y="1889701"/>
                <a:ext cx="3962400" cy="2554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 smtClean="0"/>
                  <a:t>Solution</a:t>
                </a:r>
              </a:p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3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×2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=8×3</m:t>
                      </m:r>
                    </m:oMath>
                  </m:oMathPara>
                </a14:m>
                <a:endParaRPr lang="en-US" sz="2400" dirty="0" smtClean="0"/>
              </a:p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6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=24</m:t>
                      </m:r>
                    </m:oMath>
                  </m:oMathPara>
                </a14:m>
                <a:endParaRPr lang="en-US" sz="2400" dirty="0" smtClean="0"/>
              </a:p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=4</m:t>
                      </m:r>
                    </m:oMath>
                  </m:oMathPara>
                </a14:m>
                <a:endParaRPr lang="en-US" sz="2400" dirty="0" smtClean="0"/>
              </a:p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𝒙</m:t>
                      </m:r>
                      <m:r>
                        <a:rPr lang="en-US" sz="2400" b="1" i="1" smtClean="0">
                          <a:latin typeface="Cambria Math"/>
                        </a:rPr>
                        <m:t>=</m:t>
                      </m:r>
                      <m:r>
                        <a:rPr lang="en-US" sz="2400" b="1" i="1" smtClean="0"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600" y="1889701"/>
                <a:ext cx="3962400" cy="2554545"/>
              </a:xfrm>
              <a:prstGeom prst="rect">
                <a:avLst/>
              </a:prstGeom>
              <a:blipFill rotWithShape="1">
                <a:blip r:embed="rId7"/>
                <a:stretch>
                  <a:fillRect l="-2308" t="-1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3750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85800"/>
          </a:xfrm>
        </p:spPr>
        <p:txBody>
          <a:bodyPr>
            <a:noAutofit/>
          </a:bodyPr>
          <a:lstStyle/>
          <a:p>
            <a:r>
              <a:rPr lang="en-US" sz="4400" dirty="0" smtClean="0"/>
              <a:t>Group Practice</a:t>
            </a:r>
            <a:endParaRPr lang="en-US" sz="4400" dirty="0"/>
          </a:p>
        </p:txBody>
      </p:sp>
      <p:sp>
        <p:nvSpPr>
          <p:cNvPr id="4" name="Rectangle 3"/>
          <p:cNvSpPr/>
          <p:nvPr/>
        </p:nvSpPr>
        <p:spPr>
          <a:xfrm>
            <a:off x="-1" y="1066800"/>
            <a:ext cx="90354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Chords, Secants, and Tangents are shown. Find the value of x.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9248" y="159002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5.)</a:t>
            </a:r>
            <a:endParaRPr lang="en-US" sz="2400" b="1" dirty="0"/>
          </a:p>
        </p:txBody>
      </p:sp>
      <p:grpSp>
        <p:nvGrpSpPr>
          <p:cNvPr id="37" name="Group 36"/>
          <p:cNvGrpSpPr/>
          <p:nvPr/>
        </p:nvGrpSpPr>
        <p:grpSpPr>
          <a:xfrm>
            <a:off x="685800" y="2133600"/>
            <a:ext cx="4282469" cy="3357265"/>
            <a:chOff x="685800" y="2133600"/>
            <a:chExt cx="4282469" cy="3357265"/>
          </a:xfrm>
        </p:grpSpPr>
        <p:sp>
          <p:nvSpPr>
            <p:cNvPr id="9" name="TextBox 8"/>
            <p:cNvSpPr txBox="1"/>
            <p:nvPr/>
          </p:nvSpPr>
          <p:spPr>
            <a:xfrm>
              <a:off x="3816220" y="5029200"/>
              <a:ext cx="5253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5</a:t>
              </a:r>
              <a:endParaRPr lang="en-US" sz="2400" b="1" dirty="0"/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685800" y="2133600"/>
              <a:ext cx="4282469" cy="3105150"/>
              <a:chOff x="685800" y="2133600"/>
              <a:chExt cx="4282469" cy="3105150"/>
            </a:xfrm>
          </p:grpSpPr>
          <p:pic>
            <p:nvPicPr>
              <p:cNvPr id="5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5800" y="2133600"/>
                <a:ext cx="3130420" cy="31051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TextBox 6"/>
                  <p:cNvSpPr txBox="1"/>
                  <p:nvPr/>
                </p:nvSpPr>
                <p:spPr>
                  <a:xfrm>
                    <a:off x="2133600" y="3194399"/>
                    <a:ext cx="38100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1" i="1" dirty="0" smtClean="0">
                              <a:latin typeface="Cambria Math"/>
                            </a:rPr>
                            <m:t>𝒙</m:t>
                          </m:r>
                        </m:oMath>
                      </m:oMathPara>
                    </a14:m>
                    <a:endParaRPr lang="en-US" sz="2400" b="1" dirty="0"/>
                  </a:p>
                </p:txBody>
              </p:sp>
            </mc:Choice>
            <mc:Fallback xmlns="">
              <p:sp>
                <p:nvSpPr>
                  <p:cNvPr id="7" name="TextBox 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33600" y="3194399"/>
                    <a:ext cx="381000" cy="461665"/>
                  </a:xfrm>
                  <a:prstGeom prst="rect">
                    <a:avLst/>
                  </a:prstGeom>
                  <a:blipFill rotWithShape="1"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8" name="TextBox 7"/>
              <p:cNvSpPr txBox="1"/>
              <p:nvPr/>
            </p:nvSpPr>
            <p:spPr>
              <a:xfrm>
                <a:off x="4038600" y="4191000"/>
                <a:ext cx="381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/>
                  <a:t>4</a:t>
                </a:r>
                <a:endParaRPr lang="en-US" sz="2400" b="1" dirty="0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147455" y="4664135"/>
                <a:ext cx="381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/>
                  <a:t>3</a:t>
                </a:r>
                <a:endParaRPr lang="en-US" sz="2400" b="1" dirty="0"/>
              </a:p>
            </p:txBody>
          </p:sp>
          <p:cxnSp>
            <p:nvCxnSpPr>
              <p:cNvPr id="11" name="Straight Connector 10"/>
              <p:cNvCxnSpPr/>
              <p:nvPr/>
            </p:nvCxnSpPr>
            <p:spPr>
              <a:xfrm>
                <a:off x="972648" y="2840029"/>
                <a:ext cx="3995621" cy="2265371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1447800" y="5029200"/>
                <a:ext cx="3520469" cy="7620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7" name="Group 16"/>
          <p:cNvGrpSpPr/>
          <p:nvPr/>
        </p:nvGrpSpPr>
        <p:grpSpPr>
          <a:xfrm>
            <a:off x="1507516" y="5257452"/>
            <a:ext cx="3491341" cy="461665"/>
            <a:chOff x="1143000" y="2632579"/>
            <a:chExt cx="4753708" cy="461665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1143000" y="2819400"/>
              <a:ext cx="213360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3248051" y="2632579"/>
                  <a:ext cx="718689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𝟖</m:t>
                        </m:r>
                      </m:oMath>
                    </m:oMathPara>
                  </a14:m>
                  <a:endParaRPr lang="en-US" sz="2400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48051" y="2632579"/>
                  <a:ext cx="718689" cy="461665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" name="Straight Connector 19"/>
            <p:cNvCxnSpPr/>
            <p:nvPr/>
          </p:nvCxnSpPr>
          <p:spPr>
            <a:xfrm flipV="1">
              <a:off x="4023874" y="2840521"/>
              <a:ext cx="1872834" cy="5619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1145708" y="2730723"/>
              <a:ext cx="0" cy="23083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5896708" y="2706612"/>
              <a:ext cx="0" cy="2678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 rot="1943292">
            <a:off x="1016800" y="3188054"/>
            <a:ext cx="4472733" cy="461665"/>
            <a:chOff x="1143000" y="2602218"/>
            <a:chExt cx="4753708" cy="46166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1143000" y="2819400"/>
              <a:ext cx="213360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 rot="19331346">
                  <a:off x="3043259" y="2602218"/>
                  <a:ext cx="118298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sz="2400" b="1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400" b="1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𝟒</m:t>
                        </m:r>
                      </m:oMath>
                    </m:oMathPara>
                  </a14:m>
                  <a:endParaRPr lang="en-US" sz="2400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9331346">
                  <a:off x="3043259" y="2602218"/>
                  <a:ext cx="1182983" cy="461665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4" name="Straight Connector 33"/>
            <p:cNvCxnSpPr/>
            <p:nvPr/>
          </p:nvCxnSpPr>
          <p:spPr>
            <a:xfrm flipV="1">
              <a:off x="4023874" y="2840521"/>
              <a:ext cx="1872834" cy="5619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1145708" y="2730723"/>
              <a:ext cx="0" cy="23083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5896708" y="2706612"/>
              <a:ext cx="0" cy="2678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4648200" y="1820852"/>
                <a:ext cx="3962400" cy="2554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 smtClean="0"/>
                  <a:t>Solution</a:t>
                </a:r>
              </a:p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(</m:t>
                      </m:r>
                      <m:r>
                        <a:rPr lang="en-US" sz="2400" b="0" i="1" smtClean="0">
                          <a:latin typeface="Cambria Math"/>
                        </a:rPr>
                        <m:t>𝑥</m:t>
                      </m:r>
                      <m:r>
                        <a:rPr lang="en-US" sz="2400" b="0" i="1" smtClean="0">
                          <a:latin typeface="Cambria Math"/>
                        </a:rPr>
                        <m:t>+4)×4=8×5</m:t>
                      </m:r>
                    </m:oMath>
                  </m:oMathPara>
                </a14:m>
                <a:endParaRPr lang="en-US" sz="2400" dirty="0" smtClean="0"/>
              </a:p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4</m:t>
                      </m:r>
                      <m:r>
                        <a:rPr lang="en-US" sz="2400" b="0" i="1" smtClean="0">
                          <a:latin typeface="Cambria Math"/>
                        </a:rPr>
                        <m:t>𝑥</m:t>
                      </m:r>
                      <m:r>
                        <a:rPr lang="en-US" sz="2400" b="0" i="1" smtClean="0">
                          <a:latin typeface="Cambria Math"/>
                        </a:rPr>
                        <m:t>+16=40</m:t>
                      </m:r>
                    </m:oMath>
                  </m:oMathPara>
                </a14:m>
                <a:endParaRPr lang="en-US" sz="2400" dirty="0" smtClean="0"/>
              </a:p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4</m:t>
                      </m:r>
                      <m:r>
                        <a:rPr lang="en-US" sz="2400" b="0" i="1" smtClean="0">
                          <a:latin typeface="Cambria Math"/>
                        </a:rPr>
                        <m:t>𝑥</m:t>
                      </m:r>
                      <m:r>
                        <a:rPr lang="en-US" sz="2400" b="0" i="1" smtClean="0">
                          <a:latin typeface="Cambria Math"/>
                        </a:rPr>
                        <m:t>=24</m:t>
                      </m:r>
                    </m:oMath>
                  </m:oMathPara>
                </a14:m>
                <a:endParaRPr lang="en-US" sz="2400" dirty="0" smtClean="0"/>
              </a:p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𝒙</m:t>
                      </m:r>
                      <m:r>
                        <a:rPr lang="en-US" sz="2400" b="1" i="1" smtClean="0">
                          <a:latin typeface="Cambria Math"/>
                        </a:rPr>
                        <m:t>=</m:t>
                      </m:r>
                      <m:r>
                        <a:rPr lang="en-US" sz="2400" b="1" i="1" smtClean="0">
                          <a:latin typeface="Cambria Math"/>
                        </a:rPr>
                        <m:t>𝟔</m:t>
                      </m:r>
                      <m:r>
                        <a:rPr lang="en-US" sz="2400" b="1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1820852"/>
                <a:ext cx="3962400" cy="2554545"/>
              </a:xfrm>
              <a:prstGeom prst="rect">
                <a:avLst/>
              </a:prstGeom>
              <a:blipFill rotWithShape="1">
                <a:blip r:embed="rId6"/>
                <a:stretch>
                  <a:fillRect l="-2462" t="-1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3750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85800"/>
          </a:xfrm>
        </p:spPr>
        <p:txBody>
          <a:bodyPr>
            <a:noAutofit/>
          </a:bodyPr>
          <a:lstStyle/>
          <a:p>
            <a:r>
              <a:rPr lang="en-US" sz="4400" dirty="0" smtClean="0"/>
              <a:t>Group Practice</a:t>
            </a:r>
            <a:endParaRPr lang="en-US" sz="4400" dirty="0"/>
          </a:p>
        </p:txBody>
      </p:sp>
      <p:sp>
        <p:nvSpPr>
          <p:cNvPr id="4" name="Rectangle 3"/>
          <p:cNvSpPr/>
          <p:nvPr/>
        </p:nvSpPr>
        <p:spPr>
          <a:xfrm>
            <a:off x="-1" y="1066800"/>
            <a:ext cx="90354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Chords, Secants, and Tangents are shown. Find the value of x.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9248" y="159002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6.)</a:t>
            </a:r>
            <a:endParaRPr lang="en-US" sz="2400" b="1" dirty="0"/>
          </a:p>
        </p:txBody>
      </p:sp>
      <p:grpSp>
        <p:nvGrpSpPr>
          <p:cNvPr id="19" name="Group 18"/>
          <p:cNvGrpSpPr/>
          <p:nvPr/>
        </p:nvGrpSpPr>
        <p:grpSpPr>
          <a:xfrm>
            <a:off x="685800" y="2133600"/>
            <a:ext cx="3130420" cy="3105150"/>
            <a:chOff x="685800" y="2133600"/>
            <a:chExt cx="3130420" cy="3105150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2133600"/>
              <a:ext cx="3130420" cy="3105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1447800" y="3950779"/>
                  <a:ext cx="3810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dirty="0" smtClean="0">
                            <a:latin typeface="Cambria Math"/>
                          </a:rPr>
                          <m:t>𝒙</m:t>
                        </m:r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47800" y="3950779"/>
                  <a:ext cx="381000" cy="461665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TextBox 7"/>
            <p:cNvSpPr txBox="1"/>
            <p:nvPr/>
          </p:nvSpPr>
          <p:spPr>
            <a:xfrm>
              <a:off x="2244436" y="4419600"/>
              <a:ext cx="381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3</a:t>
              </a:r>
              <a:endParaRPr lang="en-US" sz="2400" b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909618" y="3195935"/>
              <a:ext cx="5253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O</a:t>
              </a:r>
              <a:endParaRPr lang="en-US" sz="2400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819400" y="3957935"/>
                  <a:ext cx="3810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dirty="0" smtClean="0">
                            <a:latin typeface="Cambria Math"/>
                          </a:rPr>
                          <m:t>𝒙</m:t>
                        </m:r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19400" y="3957935"/>
                  <a:ext cx="381000" cy="461665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" name="Straight Connector 10"/>
            <p:cNvCxnSpPr>
              <a:stCxn id="5" idx="0"/>
              <a:endCxn id="5" idx="2"/>
            </p:cNvCxnSpPr>
            <p:nvPr/>
          </p:nvCxnSpPr>
          <p:spPr>
            <a:xfrm>
              <a:off x="2251010" y="2133600"/>
              <a:ext cx="0" cy="310515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3" name="Oval 12"/>
            <p:cNvSpPr/>
            <p:nvPr/>
          </p:nvSpPr>
          <p:spPr>
            <a:xfrm>
              <a:off x="2209800" y="3581400"/>
              <a:ext cx="76200" cy="762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838200" y="4354945"/>
              <a:ext cx="281940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2247900" y="3810000"/>
              <a:ext cx="381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3</a:t>
              </a:r>
              <a:endParaRPr lang="en-US" sz="2400" b="1" dirty="0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2434180" y="2250514"/>
            <a:ext cx="491407" cy="2047414"/>
            <a:chOff x="2434180" y="2250514"/>
            <a:chExt cx="491407" cy="2047414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2659251" y="2250514"/>
              <a:ext cx="0" cy="87368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2434180" y="3192336"/>
                  <a:ext cx="49140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𝟗</m:t>
                        </m:r>
                      </m:oMath>
                    </m:oMathPara>
                  </a14:m>
                  <a:endParaRPr lang="en-US" sz="2400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34180" y="3192336"/>
                  <a:ext cx="491407" cy="461665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3" name="Straight Connector 22"/>
            <p:cNvCxnSpPr/>
            <p:nvPr/>
          </p:nvCxnSpPr>
          <p:spPr>
            <a:xfrm>
              <a:off x="2681678" y="3581400"/>
              <a:ext cx="10119" cy="71652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>
              <a:off x="2471851" y="2256593"/>
              <a:ext cx="374800" cy="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>
              <a:off x="2575615" y="4287950"/>
              <a:ext cx="266633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4412673" y="1908339"/>
                <a:ext cx="3962400" cy="20748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 smtClean="0"/>
                  <a:t>Solution</a:t>
                </a:r>
              </a:p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𝑥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=9×3</m:t>
                      </m:r>
                    </m:oMath>
                  </m:oMathPara>
                </a14:m>
                <a:endParaRPr lang="en-US" sz="2400" dirty="0" smtClean="0"/>
              </a:p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=27</m:t>
                      </m:r>
                    </m:oMath>
                  </m:oMathPara>
                </a14:m>
                <a:endParaRPr lang="en-US" sz="2400" dirty="0" smtClean="0"/>
              </a:p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𝒙</m:t>
                      </m:r>
                      <m:r>
                        <a:rPr lang="en-US" sz="2400" b="1" i="1" smtClean="0">
                          <a:latin typeface="Cambria Math"/>
                        </a:rPr>
                        <m:t>=</m:t>
                      </m:r>
                      <m:r>
                        <a:rPr lang="en-US" sz="2400" b="1" i="1" smtClean="0">
                          <a:latin typeface="Cambria Math"/>
                        </a:rPr>
                        <m:t>𝟑</m:t>
                      </m:r>
                      <m:rad>
                        <m:radPr>
                          <m:degHide m:val="on"/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400" b="1" i="1" smtClean="0">
                              <a:latin typeface="Cambria Math"/>
                            </a:rPr>
                            <m:t>𝟑</m:t>
                          </m:r>
                        </m:e>
                      </m:rad>
                      <m:r>
                        <a:rPr lang="en-US" sz="2400" b="1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2673" y="1908339"/>
                <a:ext cx="3962400" cy="2074863"/>
              </a:xfrm>
              <a:prstGeom prst="rect">
                <a:avLst/>
              </a:prstGeom>
              <a:blipFill rotWithShape="1">
                <a:blip r:embed="rId6"/>
                <a:stretch>
                  <a:fillRect l="-2462" t="-2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4714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85800"/>
          </a:xfrm>
        </p:spPr>
        <p:txBody>
          <a:bodyPr>
            <a:noAutofit/>
          </a:bodyPr>
          <a:lstStyle/>
          <a:p>
            <a:r>
              <a:rPr lang="en-US" sz="4400" dirty="0" smtClean="0"/>
              <a:t>Group Practice</a:t>
            </a:r>
            <a:endParaRPr lang="en-US" sz="4400" dirty="0"/>
          </a:p>
        </p:txBody>
      </p:sp>
      <p:sp>
        <p:nvSpPr>
          <p:cNvPr id="4" name="Rectangle 3"/>
          <p:cNvSpPr/>
          <p:nvPr/>
        </p:nvSpPr>
        <p:spPr>
          <a:xfrm>
            <a:off x="-1" y="1066800"/>
            <a:ext cx="90354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Chords, Secants, and Tangents are shown. Find the value of x.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9248" y="159002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7.)</a:t>
            </a:r>
            <a:endParaRPr lang="en-US" sz="2400" b="1" dirty="0"/>
          </a:p>
        </p:txBody>
      </p:sp>
      <p:grpSp>
        <p:nvGrpSpPr>
          <p:cNvPr id="33" name="Group 32"/>
          <p:cNvGrpSpPr/>
          <p:nvPr/>
        </p:nvGrpSpPr>
        <p:grpSpPr>
          <a:xfrm>
            <a:off x="717210" y="1687998"/>
            <a:ext cx="3708188" cy="3581400"/>
            <a:chOff x="717210" y="1687998"/>
            <a:chExt cx="3708188" cy="3581400"/>
          </a:xfrm>
        </p:grpSpPr>
        <p:grpSp>
          <p:nvGrpSpPr>
            <p:cNvPr id="32" name="Group 31"/>
            <p:cNvGrpSpPr/>
            <p:nvPr/>
          </p:nvGrpSpPr>
          <p:grpSpPr>
            <a:xfrm>
              <a:off x="717210" y="1687998"/>
              <a:ext cx="3592709" cy="3581400"/>
              <a:chOff x="764619" y="2101626"/>
              <a:chExt cx="3592709" cy="3581400"/>
            </a:xfrm>
          </p:grpSpPr>
          <p:pic>
            <p:nvPicPr>
              <p:cNvPr id="5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4619" y="2101626"/>
                <a:ext cx="3130420" cy="31051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7" name="TextBox 6"/>
              <p:cNvSpPr txBox="1"/>
              <p:nvPr/>
            </p:nvSpPr>
            <p:spPr>
              <a:xfrm>
                <a:off x="3976328" y="4554958"/>
                <a:ext cx="381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/>
                  <a:t>5</a:t>
                </a:r>
                <a:endParaRPr lang="en-US" sz="2400" b="1" dirty="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3355419" y="5221361"/>
                <a:ext cx="381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/>
                  <a:t>4</a:t>
                </a:r>
                <a:endParaRPr lang="en-US" sz="2400" b="1" dirty="0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31419" y="4311426"/>
                <a:ext cx="381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/>
                  <a:t>6</a:t>
                </a:r>
                <a:endParaRPr lang="en-US" sz="2400" b="1" dirty="0"/>
              </a:p>
            </p:txBody>
          </p:sp>
          <p:cxnSp>
            <p:nvCxnSpPr>
              <p:cNvPr id="11" name="Straight Connector 10"/>
              <p:cNvCxnSpPr/>
              <p:nvPr/>
            </p:nvCxnSpPr>
            <p:spPr>
              <a:xfrm>
                <a:off x="917019" y="4311426"/>
                <a:ext cx="3276600" cy="129540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flipH="1" flipV="1">
                <a:off x="3584019" y="2720309"/>
                <a:ext cx="609600" cy="2886517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oup 18"/>
            <p:cNvGrpSpPr/>
            <p:nvPr/>
          </p:nvGrpSpPr>
          <p:grpSpPr>
            <a:xfrm rot="4677623">
              <a:off x="2802863" y="3315645"/>
              <a:ext cx="2861837" cy="383233"/>
              <a:chOff x="1143000" y="2664767"/>
              <a:chExt cx="4539833" cy="383233"/>
            </a:xfrm>
          </p:grpSpPr>
          <p:cxnSp>
            <p:nvCxnSpPr>
              <p:cNvPr id="20" name="Straight Connector 19"/>
              <p:cNvCxnSpPr/>
              <p:nvPr/>
            </p:nvCxnSpPr>
            <p:spPr>
              <a:xfrm>
                <a:off x="1143000" y="2819400"/>
                <a:ext cx="2133600" cy="76199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/>
                  <p:cNvSpPr txBox="1"/>
                  <p:nvPr/>
                </p:nvSpPr>
                <p:spPr>
                  <a:xfrm rot="16922377">
                    <a:off x="3437294" y="2529422"/>
                    <a:ext cx="288211" cy="73235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1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𝒙</m:t>
                          </m:r>
                        </m:oMath>
                      </m:oMathPara>
                    </a14:m>
                    <a:endParaRPr lang="en-US" sz="2400" b="1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1" name="TextBox 2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6922377">
                    <a:off x="3437294" y="2529422"/>
                    <a:ext cx="288211" cy="732355"/>
                  </a:xfrm>
                  <a:prstGeom prst="rect">
                    <a:avLst/>
                  </a:prstGeom>
                  <a:blipFill rotWithShape="1">
                    <a:blip r:embed="rId3"/>
                    <a:stretch>
                      <a:fillRect r="-208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2" name="Straight Connector 21"/>
              <p:cNvCxnSpPr/>
              <p:nvPr/>
            </p:nvCxnSpPr>
            <p:spPr>
              <a:xfrm>
                <a:off x="3810000" y="2918708"/>
                <a:ext cx="1872833" cy="1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1143000" y="2664767"/>
                <a:ext cx="0" cy="230833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5682833" y="2780183"/>
                <a:ext cx="0" cy="267817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6" name="Group 25"/>
          <p:cNvGrpSpPr/>
          <p:nvPr/>
        </p:nvGrpSpPr>
        <p:grpSpPr>
          <a:xfrm rot="1439615">
            <a:off x="305564" y="4712637"/>
            <a:ext cx="3502432" cy="471118"/>
            <a:chOff x="1143000" y="2664767"/>
            <a:chExt cx="4768809" cy="471118"/>
          </a:xfrm>
        </p:grpSpPr>
        <p:cxnSp>
          <p:nvCxnSpPr>
            <p:cNvPr id="27" name="Straight Connector 26"/>
            <p:cNvCxnSpPr/>
            <p:nvPr/>
          </p:nvCxnSpPr>
          <p:spPr>
            <a:xfrm>
              <a:off x="1143000" y="2819400"/>
              <a:ext cx="2133600" cy="76199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 rot="19903361">
                  <a:off x="3248051" y="2674220"/>
                  <a:ext cx="53998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𝟏𝟎</m:t>
                        </m:r>
                      </m:oMath>
                    </m:oMathPara>
                  </a14:m>
                  <a:endParaRPr lang="en-US" sz="2400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9903361">
                  <a:off x="3248051" y="2674220"/>
                  <a:ext cx="539981" cy="461665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1389" r="-361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9" name="Straight Connector 28"/>
            <p:cNvCxnSpPr/>
            <p:nvPr/>
          </p:nvCxnSpPr>
          <p:spPr>
            <a:xfrm>
              <a:off x="4023874" y="2919182"/>
              <a:ext cx="1872834" cy="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1143000" y="2664767"/>
              <a:ext cx="0" cy="23083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5911809" y="2790894"/>
              <a:ext cx="0" cy="2678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4606778" y="1908338"/>
                <a:ext cx="3962400" cy="21064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 smtClean="0"/>
                  <a:t>Solution</a:t>
                </a:r>
              </a:p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𝑥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×5=10×4</m:t>
                      </m:r>
                    </m:oMath>
                  </m:oMathPara>
                </a14:m>
                <a:endParaRPr lang="en-US" sz="2400" dirty="0" smtClean="0"/>
              </a:p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5</m:t>
                      </m:r>
                      <m:r>
                        <a:rPr lang="en-US" sz="2400" b="0" i="1" smtClean="0">
                          <a:latin typeface="Cambria Math"/>
                        </a:rPr>
                        <m:t>𝑥</m:t>
                      </m:r>
                      <m:r>
                        <a:rPr lang="en-US" sz="2400" b="0" i="1" smtClean="0">
                          <a:latin typeface="Cambria Math"/>
                        </a:rPr>
                        <m:t>=40</m:t>
                      </m:r>
                    </m:oMath>
                  </m:oMathPara>
                </a14:m>
                <a:endParaRPr lang="en-US" sz="2400" dirty="0" smtClean="0"/>
              </a:p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𝒙</m:t>
                      </m:r>
                      <m:r>
                        <a:rPr lang="en-US" sz="2400" b="1" i="1" smtClean="0">
                          <a:latin typeface="Cambria Math"/>
                        </a:rPr>
                        <m:t>=</m:t>
                      </m:r>
                      <m:r>
                        <a:rPr lang="en-US" sz="2400" b="1" i="1" smtClean="0">
                          <a:latin typeface="Cambria Math"/>
                        </a:rPr>
                        <m:t>𝟖</m:t>
                      </m:r>
                      <m:r>
                        <a:rPr lang="en-US" sz="2400" b="1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6778" y="1908338"/>
                <a:ext cx="3962400" cy="2106474"/>
              </a:xfrm>
              <a:prstGeom prst="rect">
                <a:avLst/>
              </a:prstGeom>
              <a:blipFill rotWithShape="1">
                <a:blip r:embed="rId5"/>
                <a:stretch>
                  <a:fillRect l="-2462" t="-23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4714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445280" y="2057576"/>
            <a:ext cx="3130420" cy="3105150"/>
            <a:chOff x="445280" y="2057576"/>
            <a:chExt cx="3130420" cy="3105150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280" y="2057576"/>
              <a:ext cx="3130420" cy="3105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1054880" y="3610150"/>
                  <a:ext cx="3810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dirty="0" smtClean="0">
                            <a:latin typeface="Cambria Math"/>
                          </a:rPr>
                          <m:t>𝟔</m:t>
                        </m:r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4880" y="3610150"/>
                  <a:ext cx="381000" cy="461665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1587" r="-158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TextBox 7"/>
            <p:cNvSpPr txBox="1"/>
            <p:nvPr/>
          </p:nvSpPr>
          <p:spPr>
            <a:xfrm>
              <a:off x="1290984" y="2373306"/>
              <a:ext cx="381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x</a:t>
              </a:r>
              <a:endParaRPr lang="en-US" sz="2400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673880" y="2895776"/>
                  <a:ext cx="3810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dirty="0" smtClean="0">
                            <a:latin typeface="Cambria Math"/>
                          </a:rPr>
                          <m:t>𝟑</m:t>
                        </m:r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3880" y="2895776"/>
                  <a:ext cx="381000" cy="461665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3226" r="-161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" name="Straight Connector 12"/>
            <p:cNvCxnSpPr/>
            <p:nvPr/>
          </p:nvCxnSpPr>
          <p:spPr>
            <a:xfrm flipH="1">
              <a:off x="978680" y="2209976"/>
              <a:ext cx="381000" cy="251460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534664" y="2908169"/>
              <a:ext cx="2882416" cy="14000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28" name="Group 27"/>
            <p:cNvGrpSpPr/>
            <p:nvPr/>
          </p:nvGrpSpPr>
          <p:grpSpPr>
            <a:xfrm>
              <a:off x="506171" y="3148486"/>
              <a:ext cx="3008638" cy="461665"/>
              <a:chOff x="3204162" y="5295254"/>
              <a:chExt cx="3008638" cy="461665"/>
            </a:xfrm>
          </p:grpSpPr>
          <p:cxnSp>
            <p:nvCxnSpPr>
              <p:cNvPr id="19" name="Straight Connector 18"/>
              <p:cNvCxnSpPr>
                <a:endCxn id="20" idx="1"/>
              </p:cNvCxnSpPr>
              <p:nvPr/>
            </p:nvCxnSpPr>
            <p:spPr>
              <a:xfrm flipV="1">
                <a:off x="3207063" y="5536926"/>
                <a:ext cx="1329568" cy="14544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TextBox 19"/>
                  <p:cNvSpPr txBox="1"/>
                  <p:nvPr/>
                </p:nvSpPr>
                <p:spPr>
                  <a:xfrm rot="21380938">
                    <a:off x="4536285" y="5295254"/>
                    <a:ext cx="340395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1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𝟏𝟏</m:t>
                          </m:r>
                        </m:oMath>
                      </m:oMathPara>
                    </a14:m>
                    <a:endParaRPr lang="en-US" sz="2400" b="1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0" name="TextBox 1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21380938">
                    <a:off x="4536285" y="5295254"/>
                    <a:ext cx="340395" cy="461665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 l="-1639" r="-5901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1" name="Straight Connector 20"/>
              <p:cNvCxnSpPr/>
              <p:nvPr/>
            </p:nvCxnSpPr>
            <p:spPr>
              <a:xfrm flipV="1">
                <a:off x="5025523" y="5429209"/>
                <a:ext cx="1177367" cy="83152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rot="21345354">
                <a:off x="3204162" y="5396944"/>
                <a:ext cx="0" cy="230833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rot="21345354">
                <a:off x="6212800" y="5295300"/>
                <a:ext cx="0" cy="267817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85800"/>
          </a:xfrm>
        </p:spPr>
        <p:txBody>
          <a:bodyPr>
            <a:noAutofit/>
          </a:bodyPr>
          <a:lstStyle/>
          <a:p>
            <a:r>
              <a:rPr lang="en-US" sz="4400" dirty="0" smtClean="0"/>
              <a:t>Group Practice</a:t>
            </a:r>
            <a:endParaRPr lang="en-US" sz="4400" dirty="0"/>
          </a:p>
        </p:txBody>
      </p:sp>
      <p:sp>
        <p:nvSpPr>
          <p:cNvPr id="4" name="Rectangle 3"/>
          <p:cNvSpPr/>
          <p:nvPr/>
        </p:nvSpPr>
        <p:spPr>
          <a:xfrm>
            <a:off x="-1" y="1066800"/>
            <a:ext cx="90354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Chords, Secants, and Tangents are shown. Find the value of x.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9248" y="159002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8.)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453921" y="2863723"/>
            <a:ext cx="4266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8</a:t>
            </a: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606778" y="1854932"/>
                <a:ext cx="3962400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 smtClean="0"/>
                  <a:t>Solution</a:t>
                </a:r>
              </a:p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𝑥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×6=8×3</m:t>
                      </m:r>
                    </m:oMath>
                  </m:oMathPara>
                </a14:m>
                <a:endParaRPr lang="en-US" sz="2400" dirty="0" smtClean="0"/>
              </a:p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6</m:t>
                      </m:r>
                      <m:r>
                        <a:rPr lang="en-US" sz="2400" b="0" i="1" smtClean="0">
                          <a:latin typeface="Cambria Math"/>
                        </a:rPr>
                        <m:t>𝑥</m:t>
                      </m:r>
                      <m:r>
                        <a:rPr lang="en-US" sz="2400" b="0" i="1" smtClean="0">
                          <a:latin typeface="Cambria Math"/>
                        </a:rPr>
                        <m:t>=24</m:t>
                      </m:r>
                    </m:oMath>
                  </m:oMathPara>
                </a14:m>
                <a:endParaRPr lang="en-US" sz="2400" dirty="0" smtClean="0"/>
              </a:p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𝒙</m:t>
                      </m:r>
                      <m:r>
                        <a:rPr lang="en-US" sz="2400" b="1" i="1" smtClean="0">
                          <a:latin typeface="Cambria Math"/>
                        </a:rPr>
                        <m:t>=</m:t>
                      </m:r>
                      <m:r>
                        <a:rPr lang="en-US" sz="2400" b="1" i="1" smtClean="0">
                          <a:latin typeface="Cambria Math"/>
                        </a:rPr>
                        <m:t>𝟒</m:t>
                      </m:r>
                      <m:r>
                        <a:rPr lang="en-US" sz="2400" b="1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6778" y="1854932"/>
                <a:ext cx="3962400" cy="2031325"/>
              </a:xfrm>
              <a:prstGeom prst="rect">
                <a:avLst/>
              </a:prstGeom>
              <a:blipFill rotWithShape="1">
                <a:blip r:embed="rId6"/>
                <a:stretch>
                  <a:fillRect l="-2462" t="-2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4714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85800"/>
          </a:xfrm>
        </p:spPr>
        <p:txBody>
          <a:bodyPr>
            <a:noAutofit/>
          </a:bodyPr>
          <a:lstStyle/>
          <a:p>
            <a:r>
              <a:rPr lang="en-US" sz="4400" dirty="0" smtClean="0"/>
              <a:t>Group Practice</a:t>
            </a:r>
            <a:endParaRPr lang="en-US" sz="4400" dirty="0"/>
          </a:p>
        </p:txBody>
      </p:sp>
      <p:sp>
        <p:nvSpPr>
          <p:cNvPr id="4" name="Rectangle 3"/>
          <p:cNvSpPr/>
          <p:nvPr/>
        </p:nvSpPr>
        <p:spPr>
          <a:xfrm>
            <a:off x="-1" y="1066800"/>
            <a:ext cx="90354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Chords, Secants, and Tangents are shown. Find the value of x.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9248" y="159002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9.)</a:t>
            </a:r>
            <a:endParaRPr lang="en-US" sz="2400" b="1" dirty="0"/>
          </a:p>
        </p:txBody>
      </p:sp>
      <p:grpSp>
        <p:nvGrpSpPr>
          <p:cNvPr id="23" name="Group 22"/>
          <p:cNvGrpSpPr/>
          <p:nvPr/>
        </p:nvGrpSpPr>
        <p:grpSpPr>
          <a:xfrm>
            <a:off x="342900" y="2081703"/>
            <a:ext cx="4648200" cy="3105150"/>
            <a:chOff x="685800" y="2133600"/>
            <a:chExt cx="4648200" cy="3105150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2133600"/>
              <a:ext cx="3130420" cy="3105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2133600" y="3505200"/>
                  <a:ext cx="5334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dirty="0" smtClean="0">
                            <a:latin typeface="Cambria Math"/>
                          </a:rPr>
                          <m:t>𝟑</m:t>
                        </m:r>
                        <m:r>
                          <a:rPr lang="en-US" sz="2400" b="1" i="1" dirty="0" smtClean="0">
                            <a:latin typeface="Cambria Math"/>
                          </a:rPr>
                          <m:t>𝒙</m:t>
                        </m:r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33600" y="3505200"/>
                  <a:ext cx="533400" cy="461665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3448" r="-459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TextBox 8"/>
            <p:cNvSpPr txBox="1"/>
            <p:nvPr/>
          </p:nvSpPr>
          <p:spPr>
            <a:xfrm>
              <a:off x="4153896" y="2818396"/>
              <a:ext cx="5253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10</a:t>
              </a:r>
              <a:endParaRPr lang="en-US" sz="2400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4130805" y="3505199"/>
                  <a:ext cx="3810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dirty="0" smtClean="0">
                            <a:latin typeface="Cambria Math"/>
                          </a:rPr>
                          <m:t>𝒙</m:t>
                        </m:r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30805" y="3505199"/>
                  <a:ext cx="381000" cy="461665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" name="Straight Connector 10"/>
            <p:cNvCxnSpPr/>
            <p:nvPr/>
          </p:nvCxnSpPr>
          <p:spPr>
            <a:xfrm>
              <a:off x="705948" y="3886200"/>
              <a:ext cx="4628052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 flipV="1">
              <a:off x="3019974" y="2362199"/>
              <a:ext cx="2314026" cy="152400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324279" y="3916010"/>
            <a:ext cx="4577609" cy="471118"/>
            <a:chOff x="1143000" y="2664767"/>
            <a:chExt cx="4768809" cy="471118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1143000" y="2819400"/>
              <a:ext cx="2133600" cy="76199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 rot="35584">
                  <a:off x="3248050" y="2674220"/>
                  <a:ext cx="53998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𝟒</m:t>
                        </m:r>
                        <m:r>
                          <a:rPr lang="en-US" sz="2400" b="1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𝒙</m:t>
                        </m:r>
                      </m:oMath>
                    </m:oMathPara>
                  </a14:m>
                  <a:endParaRPr lang="en-US" sz="2400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35584">
                  <a:off x="3248050" y="2674220"/>
                  <a:ext cx="539981" cy="461665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2299" r="-57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" name="Straight Connector 18"/>
            <p:cNvCxnSpPr>
              <a:stCxn id="18" idx="3"/>
            </p:cNvCxnSpPr>
            <p:nvPr/>
          </p:nvCxnSpPr>
          <p:spPr>
            <a:xfrm>
              <a:off x="3788016" y="2907736"/>
              <a:ext cx="2108693" cy="1144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1143000" y="2664767"/>
              <a:ext cx="0" cy="23083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5911809" y="2790894"/>
              <a:ext cx="0" cy="2678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800600" y="1908338"/>
                <a:ext cx="3962400" cy="2554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 smtClean="0"/>
                  <a:t>Solution</a:t>
                </a:r>
              </a:p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4</m:t>
                      </m:r>
                      <m:r>
                        <a:rPr lang="en-US" sz="2400" b="0" i="1" smtClean="0">
                          <a:latin typeface="Cambria Math"/>
                        </a:rPr>
                        <m:t>𝑥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=100</m:t>
                      </m:r>
                    </m:oMath>
                  </m:oMathPara>
                </a14:m>
                <a:endParaRPr lang="en-US" sz="2400" dirty="0" smtClean="0"/>
              </a:p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4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=100</m:t>
                      </m:r>
                    </m:oMath>
                  </m:oMathPara>
                </a14:m>
                <a:endParaRPr lang="en-US" sz="2400" dirty="0" smtClean="0"/>
              </a:p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=25</m:t>
                      </m:r>
                    </m:oMath>
                  </m:oMathPara>
                </a14:m>
                <a:endParaRPr lang="en-US" sz="2400" dirty="0" smtClean="0"/>
              </a:p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𝒙</m:t>
                      </m:r>
                      <m:r>
                        <a:rPr lang="en-US" sz="2400" b="1" i="1" smtClean="0">
                          <a:latin typeface="Cambria Math"/>
                        </a:rPr>
                        <m:t>=</m:t>
                      </m:r>
                      <m:r>
                        <a:rPr lang="en-US" sz="2400" b="1" i="1" smtClean="0">
                          <a:latin typeface="Cambria Math"/>
                        </a:rPr>
                        <m:t>𝟓</m:t>
                      </m:r>
                      <m:r>
                        <a:rPr lang="en-US" sz="2400" b="1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1908338"/>
                <a:ext cx="3962400" cy="2554545"/>
              </a:xfrm>
              <a:prstGeom prst="rect">
                <a:avLst/>
              </a:prstGeom>
              <a:blipFill rotWithShape="1">
                <a:blip r:embed="rId6"/>
                <a:stretch>
                  <a:fillRect l="-2462" t="-1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4714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Warm-up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03200" y="990599"/>
            <a:ext cx="8534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Identify the type of </a:t>
            </a:r>
            <a:r>
              <a:rPr lang="en-US" sz="2400" dirty="0" smtClean="0"/>
              <a:t>line, arc or angle that is made </a:t>
            </a:r>
            <a:r>
              <a:rPr lang="en-US" sz="2400" dirty="0"/>
              <a:t>based off the picture and the notation given.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76200" y="1805432"/>
                <a:ext cx="4572000" cy="419961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45720" indent="0">
                  <a:buNone/>
                </a:pPr>
                <a:r>
                  <a:rPr lang="en-US" sz="2000" dirty="0" smtClean="0"/>
                  <a:t>1.)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0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/>
                          </a:rPr>
                          <m:t>𝐴𝐷</m:t>
                        </m:r>
                      </m:e>
                    </m:acc>
                  </m:oMath>
                </a14:m>
                <a:r>
                  <a:rPr lang="en-US" sz="2000" dirty="0" smtClean="0"/>
                  <a:t>			8.)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/>
                          </a:rPr>
                          <m:t>𝐶𝐷𝐴</m:t>
                        </m:r>
                      </m:e>
                    </m:acc>
                  </m:oMath>
                </a14:m>
                <a:endParaRPr lang="en-US" sz="2000" dirty="0"/>
              </a:p>
              <a:p>
                <a:pPr marL="45720" indent="0">
                  <a:buNone/>
                </a:pPr>
                <a:endParaRPr lang="en-US" sz="2000" dirty="0"/>
              </a:p>
              <a:p>
                <a:pPr marL="45720" indent="0">
                  <a:buNone/>
                </a:pPr>
                <a:r>
                  <a:rPr lang="en-US" sz="2000" dirty="0"/>
                  <a:t>2.)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0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/>
                          </a:rPr>
                          <m:t>𝐵𝐸</m:t>
                        </m:r>
                      </m:e>
                    </m:acc>
                  </m:oMath>
                </a14:m>
                <a:r>
                  <a:rPr lang="en-US" sz="2000" dirty="0" smtClean="0"/>
                  <a:t>			9.) </a:t>
                </a:r>
                <a14:m>
                  <m:oMath xmlns:m="http://schemas.openxmlformats.org/officeDocument/2006/math">
                    <m:acc>
                      <m:accPr>
                        <m:chr m:val="⃡"/>
                        <m:ctrlPr>
                          <a:rPr lang="en-US" sz="20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/>
                          </a:rPr>
                          <m:t>𝐹𝐶</m:t>
                        </m:r>
                      </m:e>
                    </m:acc>
                  </m:oMath>
                </a14:m>
                <a:endParaRPr lang="en-US" sz="2000" dirty="0"/>
              </a:p>
              <a:p>
                <a:pPr marL="45720" indent="0">
                  <a:buNone/>
                </a:pPr>
                <a:endParaRPr lang="en-US" sz="2000" dirty="0"/>
              </a:p>
              <a:p>
                <a:pPr marL="45720" indent="0">
                  <a:buNone/>
                </a:pPr>
                <a:r>
                  <a:rPr lang="en-US" sz="2000" dirty="0"/>
                  <a:t>3.) </a:t>
                </a:r>
                <a14:m>
                  <m:oMath xmlns:m="http://schemas.openxmlformats.org/officeDocument/2006/math">
                    <m:acc>
                      <m:accPr>
                        <m:chr m:val="⃡"/>
                        <m:ctrlPr>
                          <a:rPr lang="en-US" sz="20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/>
                          </a:rPr>
                          <m:t>𝐵𝐸</m:t>
                        </m:r>
                      </m:e>
                    </m:acc>
                  </m:oMath>
                </a14:m>
                <a:r>
                  <a:rPr lang="en-US" sz="2000" dirty="0" smtClean="0"/>
                  <a:t>			10.)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&lt;</m:t>
                    </m:r>
                    <m:r>
                      <a:rPr lang="en-US" sz="2000" b="0" i="1" smtClean="0">
                        <a:latin typeface="Cambria Math"/>
                      </a:rPr>
                      <m:t>𝐷𝐴𝐺</m:t>
                    </m:r>
                  </m:oMath>
                </a14:m>
                <a:endParaRPr lang="en-US" sz="2000" dirty="0"/>
              </a:p>
              <a:p>
                <a:pPr marL="45720" indent="0">
                  <a:buNone/>
                </a:pPr>
                <a:endParaRPr lang="en-US" sz="2000" dirty="0"/>
              </a:p>
              <a:p>
                <a:pPr marL="45720" indent="0">
                  <a:buNone/>
                </a:pPr>
                <a:r>
                  <a:rPr lang="en-US" sz="2000" dirty="0"/>
                  <a:t>4</a:t>
                </a:r>
                <a:r>
                  <a:rPr lang="en-US" sz="2000" dirty="0" smtClean="0"/>
                  <a:t>.)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/>
                          </a:rPr>
                          <m:t>𝐵𝐸</m:t>
                        </m:r>
                      </m:e>
                    </m:acc>
                  </m:oMath>
                </a14:m>
                <a:endParaRPr lang="en-US" sz="2000" dirty="0"/>
              </a:p>
              <a:p>
                <a:pPr marL="45720" indent="0">
                  <a:buNone/>
                </a:pPr>
                <a:endParaRPr lang="en-US" sz="2000" dirty="0"/>
              </a:p>
              <a:p>
                <a:pPr marL="45720" indent="0">
                  <a:buNone/>
                </a:pPr>
                <a:r>
                  <a:rPr lang="en-US" sz="2000" dirty="0"/>
                  <a:t>5.)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0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/>
                          </a:rPr>
                          <m:t>𝑂𝐶</m:t>
                        </m:r>
                      </m:e>
                    </m:acc>
                  </m:oMath>
                </a14:m>
                <a:endParaRPr lang="en-US" sz="2000" dirty="0" smtClean="0"/>
              </a:p>
              <a:p>
                <a:pPr marL="45720" indent="0">
                  <a:buNone/>
                </a:pPr>
                <a:endParaRPr lang="en-US" sz="2000" dirty="0"/>
              </a:p>
              <a:p>
                <a:pPr marL="45720" indent="0">
                  <a:buNone/>
                </a:pPr>
                <a:r>
                  <a:rPr lang="en-US" sz="2000" dirty="0" smtClean="0"/>
                  <a:t>6.)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&lt;</m:t>
                    </m:r>
                    <m:r>
                      <a:rPr lang="en-US" sz="2000" b="0" i="1" smtClean="0">
                        <a:latin typeface="Cambria Math"/>
                      </a:rPr>
                      <m:t>𝐶𝑂𝐷</m:t>
                    </m:r>
                  </m:oMath>
                </a14:m>
                <a:endParaRPr lang="en-US" sz="2000" dirty="0" smtClean="0"/>
              </a:p>
              <a:p>
                <a:pPr marL="45720" indent="0">
                  <a:buNone/>
                </a:pPr>
                <a:endParaRPr lang="en-US" sz="2000" dirty="0"/>
              </a:p>
              <a:p>
                <a:pPr marL="45720" indent="0">
                  <a:buNone/>
                </a:pPr>
                <a:r>
                  <a:rPr lang="en-US" sz="2000" dirty="0" smtClean="0"/>
                  <a:t>7.)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/>
                          </a:rPr>
                          <m:t>𝐷𝐶𝐴</m:t>
                        </m:r>
                      </m:e>
                    </m:acc>
                  </m:oMath>
                </a14:m>
                <a:endParaRPr lang="en-US" sz="2000" dirty="0"/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1805432"/>
                <a:ext cx="4572000" cy="4199611"/>
              </a:xfrm>
              <a:prstGeom prst="rect">
                <a:avLst/>
              </a:prstGeom>
              <a:blipFill rotWithShape="1">
                <a:blip r:embed="rId2"/>
                <a:stretch>
                  <a:fillRect l="-400" t="-726" r="-12000" b="-17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Group 27"/>
          <p:cNvGrpSpPr/>
          <p:nvPr/>
        </p:nvGrpSpPr>
        <p:grpSpPr>
          <a:xfrm>
            <a:off x="3803073" y="2562200"/>
            <a:ext cx="4995996" cy="3048000"/>
            <a:chOff x="4043218" y="2977324"/>
            <a:chExt cx="4995996" cy="3048000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3218" y="2977324"/>
              <a:ext cx="4995996" cy="304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10" name="Straight Connector 9"/>
            <p:cNvCxnSpPr/>
            <p:nvPr/>
          </p:nvCxnSpPr>
          <p:spPr>
            <a:xfrm flipV="1">
              <a:off x="5334000" y="3505200"/>
              <a:ext cx="1066800" cy="123998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6172200" y="3119735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Franklin Gothic Medium" panose="020B0603020102020204" pitchFamily="34" charset="0"/>
                </a:rPr>
                <a:t>G</a:t>
              </a:r>
              <a:endParaRPr lang="en-US" sz="2400" b="1" dirty="0">
                <a:latin typeface="Franklin Gothic Medium" panose="020B0603020102020204" pitchFamily="34" charset="0"/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143000" y="1805432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Diameter</a:t>
            </a:r>
            <a:endParaRPr lang="en-US" sz="2400" dirty="0"/>
          </a:p>
        </p:txBody>
      </p:sp>
      <p:sp>
        <p:nvSpPr>
          <p:cNvPr id="30" name="TextBox 29"/>
          <p:cNvSpPr txBox="1"/>
          <p:nvPr/>
        </p:nvSpPr>
        <p:spPr>
          <a:xfrm>
            <a:off x="1106055" y="2433935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Chord</a:t>
            </a:r>
            <a:endParaRPr lang="en-US" sz="2400" dirty="0"/>
          </a:p>
        </p:txBody>
      </p:sp>
      <p:sp>
        <p:nvSpPr>
          <p:cNvPr id="31" name="TextBox 30"/>
          <p:cNvSpPr txBox="1"/>
          <p:nvPr/>
        </p:nvSpPr>
        <p:spPr>
          <a:xfrm>
            <a:off x="990600" y="30480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Secant</a:t>
            </a:r>
            <a:endParaRPr lang="en-US" sz="2400" dirty="0"/>
          </a:p>
        </p:txBody>
      </p:sp>
      <p:sp>
        <p:nvSpPr>
          <p:cNvPr id="32" name="TextBox 31"/>
          <p:cNvSpPr txBox="1"/>
          <p:nvPr/>
        </p:nvSpPr>
        <p:spPr>
          <a:xfrm>
            <a:off x="950191" y="3674404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Minor Arc</a:t>
            </a:r>
            <a:endParaRPr lang="en-US" sz="2400" dirty="0"/>
          </a:p>
        </p:txBody>
      </p:sp>
      <p:sp>
        <p:nvSpPr>
          <p:cNvPr id="33" name="TextBox 32"/>
          <p:cNvSpPr txBox="1"/>
          <p:nvPr/>
        </p:nvSpPr>
        <p:spPr>
          <a:xfrm>
            <a:off x="990600" y="431312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Radius</a:t>
            </a:r>
            <a:endParaRPr lang="en-US" sz="2400" dirty="0"/>
          </a:p>
        </p:txBody>
      </p:sp>
      <p:sp>
        <p:nvSpPr>
          <p:cNvPr id="34" name="TextBox 33"/>
          <p:cNvSpPr txBox="1"/>
          <p:nvPr/>
        </p:nvSpPr>
        <p:spPr>
          <a:xfrm>
            <a:off x="1371600" y="4918364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Central Angle</a:t>
            </a:r>
            <a:endParaRPr lang="en-US" sz="2400" dirty="0"/>
          </a:p>
        </p:txBody>
      </p:sp>
      <p:sp>
        <p:nvSpPr>
          <p:cNvPr id="35" name="TextBox 34"/>
          <p:cNvSpPr txBox="1"/>
          <p:nvPr/>
        </p:nvSpPr>
        <p:spPr>
          <a:xfrm>
            <a:off x="1143000" y="554337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Semicircle</a:t>
            </a:r>
            <a:endParaRPr lang="en-US" sz="2400" dirty="0"/>
          </a:p>
        </p:txBody>
      </p:sp>
      <p:sp>
        <p:nvSpPr>
          <p:cNvPr id="36" name="TextBox 35"/>
          <p:cNvSpPr txBox="1"/>
          <p:nvPr/>
        </p:nvSpPr>
        <p:spPr>
          <a:xfrm>
            <a:off x="3886200" y="1788991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Majo</a:t>
            </a:r>
            <a:r>
              <a:rPr lang="en-US" sz="2400" dirty="0" smtClean="0"/>
              <a:t>r Arc</a:t>
            </a:r>
            <a:endParaRPr lang="en-US" sz="2400" dirty="0"/>
          </a:p>
        </p:txBody>
      </p:sp>
      <p:sp>
        <p:nvSpPr>
          <p:cNvPr id="37" name="TextBox 36"/>
          <p:cNvSpPr txBox="1"/>
          <p:nvPr/>
        </p:nvSpPr>
        <p:spPr>
          <a:xfrm>
            <a:off x="3708400" y="2433934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Tangent</a:t>
            </a:r>
            <a:endParaRPr lang="en-US" sz="2400" dirty="0"/>
          </a:p>
        </p:txBody>
      </p:sp>
      <p:sp>
        <p:nvSpPr>
          <p:cNvPr id="38" name="TextBox 37"/>
          <p:cNvSpPr txBox="1"/>
          <p:nvPr/>
        </p:nvSpPr>
        <p:spPr>
          <a:xfrm>
            <a:off x="3224368" y="3482123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Inscribed Angle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09387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Segment Lengths in Circles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2400" y="1447800"/>
            <a:ext cx="86868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u="sng" dirty="0"/>
              <a:t>Content Objective</a:t>
            </a:r>
            <a:r>
              <a:rPr lang="en-US" sz="2800" dirty="0"/>
              <a:t>: Students will be able </a:t>
            </a:r>
            <a:r>
              <a:rPr lang="en-US" sz="2800" dirty="0" smtClean="0"/>
              <a:t>to </a:t>
            </a:r>
            <a:r>
              <a:rPr lang="en-US" sz="2800" dirty="0" smtClean="0"/>
              <a:t>identify </a:t>
            </a:r>
            <a:r>
              <a:rPr lang="en-US" sz="2800" dirty="0" smtClean="0"/>
              <a:t>segments created by chords, secants, and tangents inside and outside of circles. </a:t>
            </a:r>
            <a:endParaRPr lang="en-US" sz="2800" dirty="0"/>
          </a:p>
          <a:p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u="sng" dirty="0"/>
              <a:t>Language Objective</a:t>
            </a:r>
            <a:r>
              <a:rPr lang="en-US" sz="2800" dirty="0"/>
              <a:t>: Students will be able </a:t>
            </a:r>
            <a:r>
              <a:rPr lang="en-US" sz="2800" dirty="0" smtClean="0"/>
              <a:t>to </a:t>
            </a:r>
            <a:r>
              <a:rPr lang="en-US" sz="2800" dirty="0" smtClean="0"/>
              <a:t>solve for the measures of segments </a:t>
            </a:r>
            <a:r>
              <a:rPr lang="en-US" sz="2800" dirty="0" smtClean="0"/>
              <a:t>created by chords, secants, and </a:t>
            </a:r>
            <a:r>
              <a:rPr lang="en-US" sz="2800" dirty="0" smtClean="0"/>
              <a:t>tangents by using equations.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80443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42638" y="4572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Segment Lengths in Circles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404538" y="1143000"/>
                <a:ext cx="8305800" cy="16764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In the figure below, you see that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𝐶𝐷</m:t>
                        </m:r>
                      </m:e>
                    </m:acc>
                  </m:oMath>
                </a14:m>
                <a:r>
                  <a:rPr lang="en-US" dirty="0" smtClean="0"/>
                  <a:t> intersect at P in the circle. </a:t>
                </a:r>
              </a:p>
              <a:p>
                <a:r>
                  <a:rPr lang="en-US" dirty="0" smtClean="0"/>
                  <a:t>We call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𝐴</m:t>
                        </m:r>
                        <m:r>
                          <a:rPr lang="en-US" b="0" i="1" smtClean="0">
                            <a:latin typeface="Cambria Math"/>
                          </a:rPr>
                          <m:t>𝑃</m:t>
                        </m:r>
                      </m:e>
                    </m:acc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𝑃𝐵</m:t>
                        </m:r>
                      </m:e>
                    </m:acc>
                  </m:oMath>
                </a14:m>
                <a:r>
                  <a:rPr lang="en-US" dirty="0" smtClean="0"/>
                  <a:t> the </a:t>
                </a:r>
                <a:r>
                  <a:rPr lang="en-US" b="1" i="1" dirty="0" smtClean="0"/>
                  <a:t>segments of chord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1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b="1" dirty="0" smtClean="0"/>
                  <a:t>.</a:t>
                </a:r>
              </a:p>
              <a:p>
                <a:r>
                  <a:rPr lang="en-US" dirty="0" smtClean="0"/>
                  <a:t>Similarly, we would call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  <m:r>
                          <a:rPr lang="en-US" i="1">
                            <a:latin typeface="Cambria Math"/>
                          </a:rPr>
                          <m:t>𝑃</m:t>
                        </m:r>
                      </m:e>
                    </m:acc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𝑃</m:t>
                        </m:r>
                        <m:r>
                          <a:rPr lang="en-US" b="0" i="1" smtClean="0">
                            <a:latin typeface="Cambria Math"/>
                          </a:rPr>
                          <m:t>𝐷</m:t>
                        </m:r>
                      </m:e>
                    </m:acc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the </a:t>
                </a:r>
                <a:r>
                  <a:rPr lang="en-US" b="1" i="1" dirty="0" smtClean="0"/>
                  <a:t>segments </a:t>
                </a:r>
                <a:r>
                  <a:rPr lang="en-US" b="1" i="1" dirty="0"/>
                  <a:t>of chord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/>
                          </a:rPr>
                          <m:t>𝑪𝑫</m:t>
                        </m:r>
                      </m:e>
                    </m:acc>
                  </m:oMath>
                </a14:m>
                <a:r>
                  <a:rPr lang="en-US" b="1" dirty="0" smtClean="0"/>
                  <a:t>.</a:t>
                </a: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4538" y="1143000"/>
                <a:ext cx="8305800" cy="1676400"/>
              </a:xfrm>
              <a:blipFill rotWithShape="1">
                <a:blip r:embed="rId2"/>
                <a:stretch>
                  <a:fillRect l="-954" t="-1455" r="-1247" b="-4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 22"/>
          <p:cNvGrpSpPr/>
          <p:nvPr/>
        </p:nvGrpSpPr>
        <p:grpSpPr>
          <a:xfrm>
            <a:off x="901252" y="2880748"/>
            <a:ext cx="3384420" cy="3335983"/>
            <a:chOff x="355600" y="2359967"/>
            <a:chExt cx="3384420" cy="3335983"/>
          </a:xfrm>
        </p:grpSpPr>
        <p:grpSp>
          <p:nvGrpSpPr>
            <p:cNvPr id="15" name="Group 14"/>
            <p:cNvGrpSpPr/>
            <p:nvPr/>
          </p:nvGrpSpPr>
          <p:grpSpPr>
            <a:xfrm>
              <a:off x="609600" y="2590800"/>
              <a:ext cx="3130420" cy="3105150"/>
              <a:chOff x="762000" y="2763982"/>
              <a:chExt cx="3130420" cy="3105150"/>
            </a:xfrm>
          </p:grpSpPr>
          <p:pic>
            <p:nvPicPr>
              <p:cNvPr id="12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2000" y="2763982"/>
                <a:ext cx="3130420" cy="31051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cxnSp>
            <p:nvCxnSpPr>
              <p:cNvPr id="13" name="Straight Connector 12"/>
              <p:cNvCxnSpPr/>
              <p:nvPr/>
            </p:nvCxnSpPr>
            <p:spPr>
              <a:xfrm flipV="1">
                <a:off x="990600" y="2916382"/>
                <a:ext cx="2057400" cy="220980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838200" y="3830782"/>
                <a:ext cx="2438400" cy="175260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6" name="TextBox 15"/>
            <p:cNvSpPr txBox="1"/>
            <p:nvPr/>
          </p:nvSpPr>
          <p:spPr>
            <a:xfrm>
              <a:off x="355600" y="3274291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A</a:t>
              </a:r>
              <a:endParaRPr lang="en-US" sz="2400" b="1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57200" y="4800600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C</a:t>
              </a:r>
              <a:endParaRPr lang="en-US" sz="2400" b="1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819400" y="2359967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D</a:t>
              </a:r>
              <a:endParaRPr lang="en-US" sz="2400" b="1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048000" y="5234285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B</a:t>
              </a:r>
              <a:endParaRPr lang="en-US" sz="2400" b="1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371600" y="3763818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P</a:t>
              </a:r>
              <a:endParaRPr lang="en-US" sz="2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098184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Segment Lengths in Circles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14400"/>
            <a:ext cx="8305800" cy="1295400"/>
          </a:xfrm>
        </p:spPr>
        <p:txBody>
          <a:bodyPr/>
          <a:lstStyle/>
          <a:p>
            <a:r>
              <a:rPr lang="en-US" b="1" u="sng" dirty="0" smtClean="0"/>
              <a:t>Theorem 9-11</a:t>
            </a:r>
            <a:r>
              <a:rPr lang="en-US" dirty="0" smtClean="0"/>
              <a:t>: When two chords intersect inside a circle, the of                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the segments of one chord equals the              of the segments of the other chord.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572000" y="2355349"/>
                <a:ext cx="4267200" cy="12010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Given: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US" sz="2400" dirty="0" smtClean="0"/>
                  <a:t> and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/>
                          </a:rPr>
                          <m:t>𝐶𝐷</m:t>
                        </m:r>
                      </m:e>
                    </m:acc>
                  </m:oMath>
                </a14:m>
                <a:r>
                  <a:rPr lang="en-US" sz="2400" dirty="0" smtClean="0"/>
                  <a:t> intersect at P</a:t>
                </a:r>
              </a:p>
              <a:p>
                <a:endParaRPr lang="en-US" sz="2400" dirty="0"/>
              </a:p>
              <a:p>
                <a:r>
                  <a:rPr lang="en-US" sz="2400" dirty="0" smtClean="0"/>
                  <a:t>Then: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𝑓</m:t>
                    </m:r>
                    <m:r>
                      <a:rPr lang="en-US" sz="2400" b="0" i="1" smtClean="0">
                        <a:latin typeface="Cambria Math"/>
                      </a:rPr>
                      <m:t> ×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h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𝑚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𝑛</m:t>
                    </m:r>
                  </m:oMath>
                </a14:m>
                <a:r>
                  <a:rPr lang="en-US" sz="2400" dirty="0" smtClean="0"/>
                  <a:t> </a:t>
                </a:r>
                <a:endParaRPr lang="en-US" sz="24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2355349"/>
                <a:ext cx="4267200" cy="1201098"/>
              </a:xfrm>
              <a:prstGeom prst="rect">
                <a:avLst/>
              </a:prstGeom>
              <a:blipFill rotWithShape="1">
                <a:blip r:embed="rId3"/>
                <a:stretch>
                  <a:fillRect l="-2143" t="-3553" b="-10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685800" y="2355349"/>
            <a:ext cx="3384420" cy="3335983"/>
            <a:chOff x="685800" y="2355349"/>
            <a:chExt cx="3384420" cy="3335983"/>
          </a:xfrm>
        </p:grpSpPr>
        <p:grpSp>
          <p:nvGrpSpPr>
            <p:cNvPr id="23" name="Group 22"/>
            <p:cNvGrpSpPr/>
            <p:nvPr/>
          </p:nvGrpSpPr>
          <p:grpSpPr>
            <a:xfrm>
              <a:off x="685800" y="2355349"/>
              <a:ext cx="3384420" cy="3335983"/>
              <a:chOff x="355600" y="2359967"/>
              <a:chExt cx="3384420" cy="3335983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609600" y="2590800"/>
                <a:ext cx="3130420" cy="3105150"/>
                <a:chOff x="762000" y="2763982"/>
                <a:chExt cx="3130420" cy="3105150"/>
              </a:xfrm>
            </p:grpSpPr>
            <p:pic>
              <p:nvPicPr>
                <p:cNvPr id="12" name="Picture 2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62000" y="2763982"/>
                  <a:ext cx="3130420" cy="31051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cxnSp>
              <p:nvCxnSpPr>
                <p:cNvPr id="13" name="Straight Connector 12"/>
                <p:cNvCxnSpPr/>
                <p:nvPr/>
              </p:nvCxnSpPr>
              <p:spPr>
                <a:xfrm flipV="1">
                  <a:off x="990600" y="2916382"/>
                  <a:ext cx="2057400" cy="2209800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/>
                <p:cNvCxnSpPr/>
                <p:nvPr/>
              </p:nvCxnSpPr>
              <p:spPr>
                <a:xfrm>
                  <a:off x="838200" y="3830782"/>
                  <a:ext cx="2438400" cy="1752600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6" name="TextBox 15"/>
              <p:cNvSpPr txBox="1"/>
              <p:nvPr/>
            </p:nvSpPr>
            <p:spPr>
              <a:xfrm>
                <a:off x="355600" y="3274291"/>
                <a:ext cx="457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/>
                  <a:t>A</a:t>
                </a:r>
                <a:endParaRPr lang="en-US" sz="2400" b="1" dirty="0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457200" y="4800600"/>
                <a:ext cx="457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/>
                  <a:t>C</a:t>
                </a:r>
                <a:endParaRPr lang="en-US" sz="2400" b="1" dirty="0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2819400" y="2359967"/>
                <a:ext cx="457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/>
                  <a:t>D</a:t>
                </a:r>
                <a:endParaRPr lang="en-US" sz="2400" b="1" dirty="0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3048000" y="5234285"/>
                <a:ext cx="457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/>
                  <a:t>B</a:t>
                </a:r>
                <a:endParaRPr lang="en-US" sz="2400" b="1" dirty="0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1371600" y="3763818"/>
                <a:ext cx="457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/>
                  <a:t>P</a:t>
                </a:r>
                <a:endParaRPr lang="en-US" sz="2400" b="1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1066800" y="3843482"/>
                  <a:ext cx="4572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𝒇</m:t>
                        </m:r>
                      </m:oMath>
                    </m:oMathPara>
                  </a14:m>
                  <a:endParaRPr lang="en-US" sz="24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6800" y="3843482"/>
                  <a:ext cx="457200" cy="461665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b="-1842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2505010" y="4419600"/>
                  <a:ext cx="4572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𝒉</m:t>
                        </m:r>
                      </m:oMath>
                    </m:oMathPara>
                  </a14:m>
                  <a:endParaRPr lang="en-US" sz="24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5010" y="4419600"/>
                  <a:ext cx="457200" cy="461665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1524000" y="4343476"/>
                  <a:ext cx="4572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𝒎</m:t>
                        </m:r>
                      </m:oMath>
                    </m:oMathPara>
                  </a14:m>
                  <a:endParaRPr lang="en-US" sz="24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4000" y="4343476"/>
                  <a:ext cx="457200" cy="461665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2507319" y="3186852"/>
                  <a:ext cx="4572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𝒏</m:t>
                        </m:r>
                      </m:oMath>
                    </m:oMathPara>
                  </a14:m>
                  <a:endParaRPr lang="en-US" sz="24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7319" y="3186852"/>
                  <a:ext cx="457200" cy="461665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" name="Rectangle 3"/>
          <p:cNvSpPr/>
          <p:nvPr/>
        </p:nvSpPr>
        <p:spPr>
          <a:xfrm>
            <a:off x="685800" y="1371600"/>
            <a:ext cx="12009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product 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248400" y="1367135"/>
            <a:ext cx="12009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product </a:t>
            </a:r>
          </a:p>
        </p:txBody>
      </p:sp>
    </p:spTree>
    <p:extLst>
      <p:ext uri="{BB962C8B-B14F-4D97-AF65-F5344CB8AC3E}">
        <p14:creationId xmlns:p14="http://schemas.microsoft.com/office/powerpoint/2010/main" val="2322348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381000"/>
            <a:ext cx="8229600" cy="609600"/>
          </a:xfrm>
        </p:spPr>
        <p:txBody>
          <a:bodyPr>
            <a:noAutofit/>
          </a:bodyPr>
          <a:lstStyle/>
          <a:p>
            <a:r>
              <a:rPr lang="en-US" sz="4000" dirty="0" smtClean="0"/>
              <a:t>Segment Lengths in Circles</a:t>
            </a:r>
            <a:endParaRPr lang="en-US" sz="40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762000"/>
            <a:ext cx="8305800" cy="1981200"/>
          </a:xfrm>
        </p:spPr>
        <p:txBody>
          <a:bodyPr>
            <a:normAutofit/>
          </a:bodyPr>
          <a:lstStyle/>
          <a:p>
            <a:r>
              <a:rPr lang="en-US" b="1" u="sng" dirty="0" smtClean="0"/>
              <a:t>Theorem 9-12</a:t>
            </a:r>
            <a:r>
              <a:rPr lang="en-US" dirty="0" smtClean="0"/>
              <a:t>: When two secant segments are drawn to a circle from an external point,</a:t>
            </a:r>
          </a:p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/>
              <a:t>product of one secant segment and its external </a:t>
            </a:r>
            <a:r>
              <a:rPr lang="en-US" dirty="0" smtClean="0"/>
              <a:t>segment equals</a:t>
            </a:r>
          </a:p>
          <a:p>
            <a:pPr marL="0" indent="0">
              <a:buNone/>
            </a:pPr>
            <a:r>
              <a:rPr lang="en-US" dirty="0" smtClean="0"/>
              <a:t>the product of the other secant segment and its external segment.</a:t>
            </a:r>
          </a:p>
        </p:txBody>
      </p:sp>
      <p:pic>
        <p:nvPicPr>
          <p:cNvPr id="10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969567"/>
            <a:ext cx="4262994" cy="3109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4648200" y="2967258"/>
                <a:ext cx="4267200" cy="12010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Given: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/>
                          </a:rPr>
                          <m:t>𝑃𝐴</m:t>
                        </m:r>
                      </m:e>
                    </m:acc>
                  </m:oMath>
                </a14:m>
                <a:r>
                  <a:rPr lang="en-US" sz="2400" dirty="0" smtClean="0"/>
                  <a:t> and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/>
                          </a:rPr>
                          <m:t>𝑃𝐶</m:t>
                        </m:r>
                      </m:e>
                    </m:acc>
                  </m:oMath>
                </a14:m>
                <a:r>
                  <a:rPr lang="en-US" sz="2400" dirty="0" smtClean="0"/>
                  <a:t> drawn from P</a:t>
                </a:r>
              </a:p>
              <a:p>
                <a:endParaRPr lang="en-US" sz="2400" dirty="0"/>
              </a:p>
              <a:p>
                <a:r>
                  <a:rPr lang="en-US" sz="2400" dirty="0" smtClean="0"/>
                  <a:t>Then: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𝑓</m:t>
                    </m:r>
                    <m:r>
                      <a:rPr lang="en-US" sz="2400" b="0" i="1" smtClean="0">
                        <a:latin typeface="Cambria Math"/>
                      </a:rPr>
                      <m:t> ×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h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𝑚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𝑛</m:t>
                    </m:r>
                  </m:oMath>
                </a14:m>
                <a:r>
                  <a:rPr lang="en-US" sz="2400" dirty="0" smtClean="0"/>
                  <a:t> </a:t>
                </a:r>
                <a:endParaRPr lang="en-US" sz="24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2967258"/>
                <a:ext cx="4267200" cy="1201098"/>
              </a:xfrm>
              <a:prstGeom prst="rect">
                <a:avLst/>
              </a:prstGeom>
              <a:blipFill rotWithShape="1">
                <a:blip r:embed="rId3"/>
                <a:stretch>
                  <a:fillRect l="-2286" t="-3553" r="-571" b="-10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9153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457200"/>
          </a:xfrm>
        </p:spPr>
        <p:txBody>
          <a:bodyPr>
            <a:noAutofit/>
          </a:bodyPr>
          <a:lstStyle/>
          <a:p>
            <a:r>
              <a:rPr lang="en-US" sz="4000" dirty="0" smtClean="0"/>
              <a:t>Segment Lengths in Circles</a:t>
            </a:r>
            <a:endParaRPr lang="en-US" sz="40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990600"/>
            <a:ext cx="8763000" cy="1676400"/>
          </a:xfrm>
        </p:spPr>
        <p:txBody>
          <a:bodyPr>
            <a:normAutofit lnSpcReduction="10000"/>
          </a:bodyPr>
          <a:lstStyle/>
          <a:p>
            <a:r>
              <a:rPr lang="en-US" b="1" u="sng" dirty="0" smtClean="0"/>
              <a:t>Theorem 9-13</a:t>
            </a:r>
            <a:r>
              <a:rPr lang="en-US" dirty="0" smtClean="0"/>
              <a:t>: When a secant segment and a tangent are drawn to a circle from an external point, </a:t>
            </a:r>
          </a:p>
          <a:p>
            <a:pPr marL="0" indent="0">
              <a:buNone/>
            </a:pPr>
            <a:r>
              <a:rPr lang="en-US" dirty="0" smtClean="0"/>
              <a:t>the product of the secant segment and its external segment is equal to </a:t>
            </a:r>
          </a:p>
          <a:p>
            <a:pPr marL="0" indent="0">
              <a:buNone/>
            </a:pPr>
            <a:r>
              <a:rPr lang="en-US" dirty="0" smtClean="0"/>
              <a:t>the square of the tangent segment.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381000" y="2934960"/>
            <a:ext cx="4665096" cy="2760027"/>
            <a:chOff x="1143000" y="2971800"/>
            <a:chExt cx="4840211" cy="2819400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2971800"/>
              <a:ext cx="4840211" cy="2819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28" name="Group 27"/>
            <p:cNvGrpSpPr/>
            <p:nvPr/>
          </p:nvGrpSpPr>
          <p:grpSpPr>
            <a:xfrm rot="20475358">
              <a:off x="1824386" y="5189231"/>
              <a:ext cx="4084599" cy="461665"/>
              <a:chOff x="1143000" y="2664767"/>
              <a:chExt cx="4539833" cy="461665"/>
            </a:xfrm>
          </p:grpSpPr>
          <p:cxnSp>
            <p:nvCxnSpPr>
              <p:cNvPr id="29" name="Straight Connector 28"/>
              <p:cNvCxnSpPr/>
              <p:nvPr/>
            </p:nvCxnSpPr>
            <p:spPr>
              <a:xfrm>
                <a:off x="1143000" y="2819400"/>
                <a:ext cx="2133600" cy="76199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" name="TextBox 29"/>
                  <p:cNvSpPr txBox="1"/>
                  <p:nvPr/>
                </p:nvSpPr>
                <p:spPr>
                  <a:xfrm>
                    <a:off x="3352800" y="2664767"/>
                    <a:ext cx="45720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𝒇</m:t>
                          </m:r>
                        </m:oMath>
                      </m:oMathPara>
                    </a14:m>
                    <a:endParaRPr lang="en-US" sz="2400" b="1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0" name="TextBox 2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52800" y="2664767"/>
                    <a:ext cx="457200" cy="461665"/>
                  </a:xfrm>
                  <a:prstGeom prst="rect">
                    <a:avLst/>
                  </a:prstGeom>
                  <a:blipFill rotWithShape="1">
                    <a:blip r:embed="rId3"/>
                    <a:stretch>
                      <a:fillRect r="-7778" b="-1473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1" name="Straight Connector 30"/>
              <p:cNvCxnSpPr/>
              <p:nvPr/>
            </p:nvCxnSpPr>
            <p:spPr>
              <a:xfrm>
                <a:off x="3810000" y="2918708"/>
                <a:ext cx="1872833" cy="1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1143000" y="2664767"/>
                <a:ext cx="0" cy="230833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5682833" y="2780183"/>
                <a:ext cx="0" cy="267817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/>
                <p:cNvSpPr txBox="1"/>
                <p:nvPr/>
              </p:nvSpPr>
              <p:spPr>
                <a:xfrm>
                  <a:off x="4603002" y="4381500"/>
                  <a:ext cx="407259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𝒉</m:t>
                        </m:r>
                      </m:oMath>
                    </m:oMathPara>
                  </a14:m>
                  <a:endParaRPr lang="en-US" sz="24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34" name="TextBox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03002" y="4381500"/>
                  <a:ext cx="407259" cy="461665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r="-298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/>
                <p:cNvSpPr txBox="1"/>
                <p:nvPr/>
              </p:nvSpPr>
              <p:spPr>
                <a:xfrm>
                  <a:off x="4145802" y="3352800"/>
                  <a:ext cx="4572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𝒎</m:t>
                        </m:r>
                      </m:oMath>
                    </m:oMathPara>
                  </a14:m>
                  <a:endParaRPr lang="en-US" sz="24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35" name="TextBox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45802" y="3352800"/>
                  <a:ext cx="457200" cy="461665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4812705" y="2699605"/>
                <a:ext cx="4267200" cy="12327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Given: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/>
                          </a:rPr>
                          <m:t>𝑃𝐴</m:t>
                        </m:r>
                      </m:e>
                    </m:acc>
                  </m:oMath>
                </a14:m>
                <a:r>
                  <a:rPr lang="en-US" sz="2400" dirty="0" smtClean="0"/>
                  <a:t> and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/>
                          </a:rPr>
                          <m:t>𝑃𝐶</m:t>
                        </m:r>
                      </m:e>
                    </m:acc>
                  </m:oMath>
                </a14:m>
                <a:r>
                  <a:rPr lang="en-US" sz="2400" dirty="0" smtClean="0"/>
                  <a:t> drawn from P</a:t>
                </a:r>
              </a:p>
              <a:p>
                <a:endParaRPr lang="en-US" sz="2400" dirty="0"/>
              </a:p>
              <a:p>
                <a:r>
                  <a:rPr lang="en-US" sz="2400" dirty="0" smtClean="0"/>
                  <a:t>Then: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𝑓</m:t>
                    </m:r>
                    <m:r>
                      <a:rPr lang="en-US" sz="2400" b="0" i="1" smtClean="0">
                        <a:latin typeface="Cambria Math"/>
                      </a:rPr>
                      <m:t> ×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h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𝑚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2705" y="2699605"/>
                <a:ext cx="4267200" cy="1232710"/>
              </a:xfrm>
              <a:prstGeom prst="rect">
                <a:avLst/>
              </a:prstGeom>
              <a:blipFill rotWithShape="1">
                <a:blip r:embed="rId6"/>
                <a:stretch>
                  <a:fillRect l="-2143" t="-3465" r="-714" b="-79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9153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85800"/>
          </a:xfrm>
        </p:spPr>
        <p:txBody>
          <a:bodyPr>
            <a:noAutofit/>
          </a:bodyPr>
          <a:lstStyle/>
          <a:p>
            <a:r>
              <a:rPr lang="en-US" sz="4400" dirty="0" smtClean="0"/>
              <a:t>Examples</a:t>
            </a:r>
            <a:endParaRPr lang="en-US" sz="4400" dirty="0"/>
          </a:p>
        </p:txBody>
      </p:sp>
      <p:sp>
        <p:nvSpPr>
          <p:cNvPr id="4" name="Rectangle 3"/>
          <p:cNvSpPr/>
          <p:nvPr/>
        </p:nvSpPr>
        <p:spPr>
          <a:xfrm>
            <a:off x="-1" y="1066800"/>
            <a:ext cx="90354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Chords, Secants, and Tangents are shown. Find the value of x.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39248" y="159002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1.)</a:t>
            </a:r>
            <a:endParaRPr lang="en-US" sz="2400" b="1" dirty="0"/>
          </a:p>
        </p:txBody>
      </p:sp>
      <p:grpSp>
        <p:nvGrpSpPr>
          <p:cNvPr id="7" name="Group 6"/>
          <p:cNvGrpSpPr/>
          <p:nvPr/>
        </p:nvGrpSpPr>
        <p:grpSpPr>
          <a:xfrm>
            <a:off x="357909" y="1889317"/>
            <a:ext cx="3130420" cy="3105150"/>
            <a:chOff x="777269" y="1983220"/>
            <a:chExt cx="3130420" cy="3105150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269" y="1983220"/>
              <a:ext cx="3130420" cy="3105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6" name="Straight Connector 5"/>
            <p:cNvCxnSpPr/>
            <p:nvPr/>
          </p:nvCxnSpPr>
          <p:spPr>
            <a:xfrm flipH="1">
              <a:off x="1463069" y="2051685"/>
              <a:ext cx="594331" cy="2750935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853469" y="2973820"/>
              <a:ext cx="2895600" cy="7620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1920269" y="2403658"/>
              <a:ext cx="381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6</a:t>
              </a:r>
              <a:endParaRPr lang="en-US" sz="2400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623291" y="3535795"/>
              <a:ext cx="381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8</a:t>
              </a:r>
              <a:endParaRPr lang="en-US" sz="2400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1219200" y="2965487"/>
                  <a:ext cx="3810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dirty="0" smtClean="0">
                            <a:latin typeface="Cambria Math"/>
                          </a:rPr>
                          <m:t>𝒙</m:t>
                        </m:r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9200" y="2965487"/>
                  <a:ext cx="381000" cy="461665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2630055" y="2965486"/>
                  <a:ext cx="6096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dirty="0" smtClean="0">
                            <a:latin typeface="Cambria Math"/>
                          </a:rPr>
                          <m:t>𝟑</m:t>
                        </m:r>
                        <m:r>
                          <a:rPr lang="en-US" sz="2400" b="1" i="1" dirty="0" smtClean="0">
                            <a:latin typeface="Cambria Math"/>
                          </a:rPr>
                          <m:t>𝒙</m:t>
                        </m:r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30055" y="2965486"/>
                  <a:ext cx="609600" cy="461665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343400" y="1894416"/>
                <a:ext cx="3962400" cy="2554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Using </a:t>
                </a:r>
                <a:r>
                  <a:rPr lang="en-US" sz="2400" b="1" dirty="0" smtClean="0"/>
                  <a:t>Theorem 9-1</a:t>
                </a:r>
                <a:r>
                  <a:rPr lang="en-US" sz="2400" dirty="0" smtClean="0"/>
                  <a:t>, we have</a:t>
                </a:r>
              </a:p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𝑥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×3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=6×8</m:t>
                      </m:r>
                    </m:oMath>
                  </m:oMathPara>
                </a14:m>
                <a:endParaRPr lang="en-US" sz="2400" dirty="0" smtClean="0"/>
              </a:p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3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=48</m:t>
                      </m:r>
                    </m:oMath>
                  </m:oMathPara>
                </a14:m>
                <a:endParaRPr lang="en-US" sz="2400" dirty="0" smtClean="0"/>
              </a:p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=16</m:t>
                      </m:r>
                    </m:oMath>
                  </m:oMathPara>
                </a14:m>
                <a:endParaRPr lang="en-US" sz="2400" dirty="0" smtClean="0"/>
              </a:p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𝒙</m:t>
                      </m:r>
                      <m:r>
                        <a:rPr lang="en-US" sz="2400" b="1" i="1" smtClean="0">
                          <a:latin typeface="Cambria Math"/>
                        </a:rPr>
                        <m:t>=</m:t>
                      </m:r>
                      <m:r>
                        <a:rPr lang="en-US" sz="2400" b="1" i="1" smtClean="0">
                          <a:latin typeface="Cambria Math"/>
                        </a:rPr>
                        <m:t>𝟒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00" y="1894416"/>
                <a:ext cx="3962400" cy="2554545"/>
              </a:xfrm>
              <a:prstGeom prst="rect">
                <a:avLst/>
              </a:prstGeom>
              <a:blipFill rotWithShape="1">
                <a:blip r:embed="rId5"/>
                <a:stretch>
                  <a:fillRect l="-2462" t="-1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9687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85800"/>
          </a:xfrm>
        </p:spPr>
        <p:txBody>
          <a:bodyPr>
            <a:noAutofit/>
          </a:bodyPr>
          <a:lstStyle/>
          <a:p>
            <a:r>
              <a:rPr lang="en-US" sz="4400" dirty="0" smtClean="0"/>
              <a:t>Examples</a:t>
            </a:r>
            <a:endParaRPr lang="en-US" sz="4400" dirty="0"/>
          </a:p>
        </p:txBody>
      </p:sp>
      <p:sp>
        <p:nvSpPr>
          <p:cNvPr id="4" name="Rectangle 3"/>
          <p:cNvSpPr/>
          <p:nvPr/>
        </p:nvSpPr>
        <p:spPr>
          <a:xfrm>
            <a:off x="-1" y="1066800"/>
            <a:ext cx="90354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Chords, Secants, and Tangents are shown. Find the value of x.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39248" y="159002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2.)</a:t>
            </a:r>
            <a:endParaRPr lang="en-US" sz="2400" b="1" dirty="0"/>
          </a:p>
        </p:txBody>
      </p:sp>
      <p:grpSp>
        <p:nvGrpSpPr>
          <p:cNvPr id="34" name="Group 33"/>
          <p:cNvGrpSpPr/>
          <p:nvPr/>
        </p:nvGrpSpPr>
        <p:grpSpPr>
          <a:xfrm>
            <a:off x="228600" y="2171415"/>
            <a:ext cx="4668818" cy="3155563"/>
            <a:chOff x="590067" y="2286000"/>
            <a:chExt cx="4668818" cy="3155563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067" y="2286000"/>
              <a:ext cx="3130420" cy="3105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4136735" y="3805535"/>
              <a:ext cx="381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4</a:t>
              </a:r>
              <a:endParaRPr lang="en-US" sz="2400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4114800" y="2971800"/>
                  <a:ext cx="3810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dirty="0" smtClean="0">
                            <a:latin typeface="Cambria Math"/>
                          </a:rPr>
                          <m:t>𝒙</m:t>
                        </m:r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14800" y="2971800"/>
                  <a:ext cx="381000" cy="461665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" name="Straight Connector 8"/>
            <p:cNvCxnSpPr/>
            <p:nvPr/>
          </p:nvCxnSpPr>
          <p:spPr>
            <a:xfrm flipH="1">
              <a:off x="1002666" y="3713126"/>
              <a:ext cx="3886200" cy="1186581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endCxn id="5" idx="0"/>
            </p:cNvCxnSpPr>
            <p:nvPr/>
          </p:nvCxnSpPr>
          <p:spPr>
            <a:xfrm flipH="1" flipV="1">
              <a:off x="2155277" y="2286000"/>
              <a:ext cx="2733589" cy="1427126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22" name="Group 21"/>
            <p:cNvGrpSpPr/>
            <p:nvPr/>
          </p:nvGrpSpPr>
          <p:grpSpPr>
            <a:xfrm rot="20334016">
              <a:off x="1246080" y="4979898"/>
              <a:ext cx="3870438" cy="461665"/>
              <a:chOff x="1143000" y="2632578"/>
              <a:chExt cx="4753708" cy="461665"/>
            </a:xfrm>
          </p:grpSpPr>
          <p:cxnSp>
            <p:nvCxnSpPr>
              <p:cNvPr id="23" name="Straight Connector 22"/>
              <p:cNvCxnSpPr/>
              <p:nvPr/>
            </p:nvCxnSpPr>
            <p:spPr>
              <a:xfrm>
                <a:off x="1143000" y="2819400"/>
                <a:ext cx="2133600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TextBox 23"/>
                  <p:cNvSpPr txBox="1"/>
                  <p:nvPr/>
                </p:nvSpPr>
                <p:spPr>
                  <a:xfrm rot="25883">
                    <a:off x="3248051" y="2632578"/>
                    <a:ext cx="718689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1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𝟏𝟐</m:t>
                          </m:r>
                        </m:oMath>
                      </m:oMathPara>
                    </a14:m>
                    <a:endParaRPr lang="en-US" sz="2400" b="1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4" name="TextBox 2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25883">
                    <a:off x="3248051" y="2632578"/>
                    <a:ext cx="718689" cy="461665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5" name="Straight Connector 24"/>
              <p:cNvCxnSpPr/>
              <p:nvPr/>
            </p:nvCxnSpPr>
            <p:spPr>
              <a:xfrm flipV="1">
                <a:off x="4023874" y="2840521"/>
                <a:ext cx="1872834" cy="5619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1145708" y="2730723"/>
                <a:ext cx="0" cy="230833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5896708" y="2706612"/>
                <a:ext cx="0" cy="267817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Group 27"/>
            <p:cNvGrpSpPr/>
            <p:nvPr/>
          </p:nvGrpSpPr>
          <p:grpSpPr>
            <a:xfrm rot="1677442">
              <a:off x="2179485" y="2450319"/>
              <a:ext cx="3079400" cy="461665"/>
              <a:chOff x="1143000" y="2664768"/>
              <a:chExt cx="4753708" cy="461665"/>
            </a:xfrm>
          </p:grpSpPr>
          <p:cxnSp>
            <p:nvCxnSpPr>
              <p:cNvPr id="29" name="Straight Connector 28"/>
              <p:cNvCxnSpPr/>
              <p:nvPr/>
            </p:nvCxnSpPr>
            <p:spPr>
              <a:xfrm>
                <a:off x="1143000" y="2819400"/>
                <a:ext cx="2133600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" name="TextBox 29"/>
                  <p:cNvSpPr txBox="1"/>
                  <p:nvPr/>
                </p:nvSpPr>
                <p:spPr>
                  <a:xfrm rot="20103876">
                    <a:off x="3204467" y="2664768"/>
                    <a:ext cx="849304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1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𝟖</m:t>
                          </m:r>
                        </m:oMath>
                      </m:oMathPara>
                    </a14:m>
                    <a:endParaRPr lang="en-US" sz="2400" b="1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0" name="TextBox 2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20103876">
                    <a:off x="3204467" y="2664768"/>
                    <a:ext cx="849304" cy="461665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1" name="Straight Connector 30"/>
              <p:cNvCxnSpPr/>
              <p:nvPr/>
            </p:nvCxnSpPr>
            <p:spPr>
              <a:xfrm flipV="1">
                <a:off x="4023874" y="2840521"/>
                <a:ext cx="1872834" cy="5619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1145708" y="2730723"/>
                <a:ext cx="0" cy="230833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5896708" y="2706612"/>
                <a:ext cx="0" cy="267817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724400" y="2019128"/>
                <a:ext cx="3962400" cy="18774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Using </a:t>
                </a:r>
                <a:r>
                  <a:rPr lang="en-US" sz="2400" b="1" dirty="0" smtClean="0"/>
                  <a:t>Theorem 9-2</a:t>
                </a:r>
                <a:r>
                  <a:rPr lang="en-US" sz="2400" dirty="0" smtClean="0"/>
                  <a:t>, we have</a:t>
                </a:r>
              </a:p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𝑥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×8=12×4</m:t>
                      </m:r>
                    </m:oMath>
                  </m:oMathPara>
                </a14:m>
                <a:endParaRPr lang="en-US" sz="2400" dirty="0" smtClean="0"/>
              </a:p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8</m:t>
                      </m:r>
                      <m:r>
                        <a:rPr lang="en-US" sz="2400" b="0" i="1" smtClean="0">
                          <a:latin typeface="Cambria Math"/>
                        </a:rPr>
                        <m:t>𝑥</m:t>
                      </m:r>
                      <m:r>
                        <a:rPr lang="en-US" sz="2400" b="0" i="1" smtClean="0">
                          <a:latin typeface="Cambria Math"/>
                        </a:rPr>
                        <m:t>=48</m:t>
                      </m:r>
                    </m:oMath>
                  </m:oMathPara>
                </a14:m>
                <a:endParaRPr lang="en-US" sz="2400" dirty="0" smtClean="0"/>
              </a:p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𝒙</m:t>
                      </m:r>
                      <m:r>
                        <a:rPr lang="en-US" sz="2400" b="1" i="1" smtClean="0">
                          <a:latin typeface="Cambria Math"/>
                        </a:rPr>
                        <m:t>=</m:t>
                      </m:r>
                      <m:r>
                        <a:rPr lang="en-US" sz="2400" b="1" i="1" smtClean="0">
                          <a:latin typeface="Cambria Math"/>
                        </a:rPr>
                        <m:t>𝟔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0" y="2019128"/>
                <a:ext cx="3962400" cy="1877437"/>
              </a:xfrm>
              <a:prstGeom prst="rect">
                <a:avLst/>
              </a:prstGeom>
              <a:blipFill rotWithShape="1">
                <a:blip r:embed="rId6"/>
                <a:stretch>
                  <a:fillRect l="-2308" t="-25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081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>
    <a:lnDef>
      <a:spPr/>
      <a:bodyPr/>
      <a:lstStyle/>
      <a:style>
        <a:lnRef idx="2">
          <a:schemeClr val="dk1"/>
        </a:lnRef>
        <a:fillRef idx="0">
          <a:schemeClr val="dk1"/>
        </a:fillRef>
        <a:effectRef idx="1">
          <a:schemeClr val="dk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662</TotalTime>
  <Words>867</Words>
  <Application>Microsoft Office PowerPoint</Application>
  <PresentationFormat>On-screen Show (4:3)</PresentationFormat>
  <Paragraphs>219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NewsPrint</vt:lpstr>
      <vt:lpstr>Geometry Unit 9</vt:lpstr>
      <vt:lpstr>Warm-up</vt:lpstr>
      <vt:lpstr>Segment Lengths in Circles</vt:lpstr>
      <vt:lpstr>Segment Lengths in Circles</vt:lpstr>
      <vt:lpstr>Segment Lengths in Circles</vt:lpstr>
      <vt:lpstr>Segment Lengths in Circles</vt:lpstr>
      <vt:lpstr>Segment Lengths in Circles</vt:lpstr>
      <vt:lpstr>Examples</vt:lpstr>
      <vt:lpstr>Examples</vt:lpstr>
      <vt:lpstr>Examples</vt:lpstr>
      <vt:lpstr>Group Practice</vt:lpstr>
      <vt:lpstr>Group Practice</vt:lpstr>
      <vt:lpstr>Group Practice</vt:lpstr>
      <vt:lpstr>Group Practice</vt:lpstr>
      <vt:lpstr>Group Practice</vt:lpstr>
      <vt:lpstr>Group Practice</vt:lpstr>
      <vt:lpstr>Group Practice</vt:lpstr>
      <vt:lpstr>Group Practice</vt:lpstr>
      <vt:lpstr>Group Practice</vt:lpstr>
    </vt:vector>
  </TitlesOfParts>
  <Company>TUSD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Geometry Unit 9</dc:title>
  <dc:creator>David Leon</dc:creator>
  <cp:lastModifiedBy>David Leon</cp:lastModifiedBy>
  <cp:revision>60</cp:revision>
  <dcterms:created xsi:type="dcterms:W3CDTF">2016-02-26T03:12:53Z</dcterms:created>
  <dcterms:modified xsi:type="dcterms:W3CDTF">2016-02-28T22:04:27Z</dcterms:modified>
</cp:coreProperties>
</file>