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0" r:id="rId4"/>
    <p:sldId id="259" r:id="rId5"/>
    <p:sldId id="272" r:id="rId6"/>
    <p:sldId id="262" r:id="rId7"/>
    <p:sldId id="263" r:id="rId8"/>
    <p:sldId id="273" r:id="rId9"/>
    <p:sldId id="261" r:id="rId10"/>
    <p:sldId id="267" r:id="rId11"/>
    <p:sldId id="269" r:id="rId12"/>
    <p:sldId id="266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D50DF-E7C5-4B31-9B00-E0F8BEFFEA2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1FFDE-560E-46B4-B787-56FA8C0F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9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D64375-AB40-4785-AB73-C2BE0822E9E8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F13D3AD-4899-4A9C-8685-C28708D18B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876800" cy="1752600"/>
          </a:xfrm>
        </p:spPr>
        <p:txBody>
          <a:bodyPr/>
          <a:lstStyle/>
          <a:p>
            <a:r>
              <a:rPr lang="en-US" dirty="0" smtClean="0"/>
              <a:t>Ways to Prove Triangles Are Congruent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5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99798" cy="5410200"/>
          </a:xfrm>
        </p:spPr>
        <p:txBody>
          <a:bodyPr/>
          <a:lstStyle/>
          <a:p>
            <a:r>
              <a:rPr lang="en-US" sz="2400" dirty="0" smtClean="0"/>
              <a:t>State which postulate, or theorem, you can use to prove that these triangles are congruent. Explain using the sentence provided.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These triangles are congruent by the _____ _________ because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722189" y="4154646"/>
            <a:ext cx="112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HL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98798" y="495550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right triangles, we have the corresponding hypotenuse and legs congruent to one another.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1118" y="4167762"/>
            <a:ext cx="168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Theorem</a:t>
            </a:r>
            <a:endParaRPr lang="en-US" sz="2400" b="1" dirty="0"/>
          </a:p>
        </p:txBody>
      </p:sp>
      <p:grpSp>
        <p:nvGrpSpPr>
          <p:cNvPr id="58" name="Group 57"/>
          <p:cNvGrpSpPr/>
          <p:nvPr/>
        </p:nvGrpSpPr>
        <p:grpSpPr>
          <a:xfrm>
            <a:off x="2153147" y="2131854"/>
            <a:ext cx="3048000" cy="1944846"/>
            <a:chOff x="2362200" y="2209800"/>
            <a:chExt cx="3048000" cy="1944846"/>
          </a:xfrm>
        </p:grpSpPr>
        <p:grpSp>
          <p:nvGrpSpPr>
            <p:cNvPr id="27" name="Group 26"/>
            <p:cNvGrpSpPr/>
            <p:nvPr/>
          </p:nvGrpSpPr>
          <p:grpSpPr>
            <a:xfrm>
              <a:off x="2362200" y="2209800"/>
              <a:ext cx="2971800" cy="1944846"/>
              <a:chOff x="2362200" y="2209800"/>
              <a:chExt cx="2971800" cy="1944846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2362200" y="3200400"/>
                <a:ext cx="2971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2362200" y="2209800"/>
                <a:ext cx="2667000" cy="990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2362200" y="3200400"/>
                <a:ext cx="2819400" cy="9542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5181600" y="3200400"/>
                <a:ext cx="152400" cy="9542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029200" y="2209800"/>
                <a:ext cx="304800" cy="990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V="1">
              <a:off x="5029200" y="2590800"/>
              <a:ext cx="304800" cy="1143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105400" y="3677523"/>
              <a:ext cx="3048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4913598" y="3886200"/>
              <a:ext cx="57801" cy="17232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000299" y="3907765"/>
              <a:ext cx="210201" cy="8616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724400" y="2286000"/>
              <a:ext cx="762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4800600" y="2438400"/>
              <a:ext cx="304799" cy="1143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55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99798" cy="5410200"/>
          </a:xfrm>
        </p:spPr>
        <p:txBody>
          <a:bodyPr/>
          <a:lstStyle/>
          <a:p>
            <a:r>
              <a:rPr lang="en-US" sz="2400" dirty="0" smtClean="0"/>
              <a:t>State which postulate, or theorem, you can use to prove that these triangles are congruent. Explain using the sentence provided.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These triangles are congruent by the _____ _________ because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722189" y="4572000"/>
            <a:ext cx="112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AAS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87296" y="537494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two angles and their included sides congruent to one another.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1118" y="4585116"/>
            <a:ext cx="168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Theorem</a:t>
            </a:r>
            <a:endParaRPr lang="en-US" sz="24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653508" y="2388798"/>
            <a:ext cx="3337246" cy="1695147"/>
            <a:chOff x="653508" y="2388798"/>
            <a:chExt cx="3337246" cy="1695147"/>
          </a:xfrm>
        </p:grpSpPr>
        <p:sp>
          <p:nvSpPr>
            <p:cNvPr id="4" name="Right Triangle 3"/>
            <p:cNvSpPr/>
            <p:nvPr/>
          </p:nvSpPr>
          <p:spPr>
            <a:xfrm>
              <a:off x="780107" y="2633932"/>
              <a:ext cx="3048000" cy="12954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8839730">
              <a:off x="653508" y="2388798"/>
              <a:ext cx="1117704" cy="490268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12855764">
              <a:off x="2656751" y="3016038"/>
              <a:ext cx="990600" cy="947468"/>
            </a:xfrm>
            <a:prstGeom prst="arc">
              <a:avLst>
                <a:gd name="adj1" fmla="val 15427981"/>
                <a:gd name="adj2" fmla="val 20234151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/>
            <p:cNvSpPr/>
            <p:nvPr/>
          </p:nvSpPr>
          <p:spPr>
            <a:xfrm rot="12855764">
              <a:off x="3000154" y="3103023"/>
              <a:ext cx="990600" cy="947468"/>
            </a:xfrm>
            <a:prstGeom prst="arc">
              <a:avLst>
                <a:gd name="adj1" fmla="val 16476397"/>
                <a:gd name="adj2" fmla="val 1938792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905000" y="3733800"/>
              <a:ext cx="0" cy="3501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56928">
            <a:off x="4294208" y="2791260"/>
            <a:ext cx="31035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9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537" y="609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99798" cy="5410200"/>
          </a:xfrm>
        </p:spPr>
        <p:txBody>
          <a:bodyPr/>
          <a:lstStyle/>
          <a:p>
            <a:r>
              <a:rPr lang="en-US" sz="2400" dirty="0" smtClean="0"/>
              <a:t>State which postulate, or theorem, you can use to prove that these triangles are congruent. Explain using the sentence provided.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These triangles are congruent by the _____ _________ because</a:t>
            </a:r>
            <a:endParaRPr lang="en-US" sz="24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3349463" y="2518824"/>
            <a:ext cx="1828800" cy="1909998"/>
            <a:chOff x="6608467" y="2316646"/>
            <a:chExt cx="1316333" cy="1684003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7162800" y="3587962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6705600" y="2316646"/>
              <a:ext cx="1219200" cy="1391419"/>
              <a:chOff x="7010400" y="2224851"/>
              <a:chExt cx="1219200" cy="1391419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H="1">
                <a:off x="7848600" y="2224851"/>
                <a:ext cx="381000" cy="13914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7010400" y="3616270"/>
                <a:ext cx="8382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7010400" y="2224852"/>
                <a:ext cx="1219200" cy="139141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3" name="Arc 32"/>
            <p:cNvSpPr/>
            <p:nvPr/>
          </p:nvSpPr>
          <p:spPr>
            <a:xfrm rot="14234631">
              <a:off x="7267558" y="3449275"/>
              <a:ext cx="574065" cy="434204"/>
            </a:xfrm>
            <a:prstGeom prst="arc">
              <a:avLst>
                <a:gd name="adj1" fmla="val 17353468"/>
                <a:gd name="adj2" fmla="val 273208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Arc 33"/>
            <p:cNvSpPr/>
            <p:nvPr/>
          </p:nvSpPr>
          <p:spPr>
            <a:xfrm rot="14003591">
              <a:off x="7334724" y="3565492"/>
              <a:ext cx="546733" cy="323581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c 34"/>
            <p:cNvSpPr/>
            <p:nvPr/>
          </p:nvSpPr>
          <p:spPr>
            <a:xfrm rot="19504420">
              <a:off x="6608467" y="3577465"/>
              <a:ext cx="475148" cy="293003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05117" y="2411600"/>
            <a:ext cx="1910256" cy="1833798"/>
            <a:chOff x="5252702" y="2296829"/>
            <a:chExt cx="1383894" cy="1586650"/>
          </a:xfrm>
        </p:grpSpPr>
        <p:sp>
          <p:nvSpPr>
            <p:cNvPr id="8" name="Arc 7"/>
            <p:cNvSpPr/>
            <p:nvPr/>
          </p:nvSpPr>
          <p:spPr>
            <a:xfrm rot="19504420">
              <a:off x="5252702" y="3534668"/>
              <a:ext cx="546733" cy="323581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943600" y="3587962"/>
              <a:ext cx="0" cy="21699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5263552" y="2296829"/>
              <a:ext cx="1219200" cy="1411236"/>
              <a:chOff x="5562600" y="2246364"/>
              <a:chExt cx="1219200" cy="1411236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562600" y="2246364"/>
                <a:ext cx="304800" cy="141123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867400" y="3657600"/>
                <a:ext cx="914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562600" y="2246364"/>
                <a:ext cx="1219200" cy="141123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Arc 31"/>
            <p:cNvSpPr/>
            <p:nvPr/>
          </p:nvSpPr>
          <p:spPr>
            <a:xfrm rot="19504420">
              <a:off x="5295761" y="3449275"/>
              <a:ext cx="574065" cy="434204"/>
            </a:xfrm>
            <a:prstGeom prst="arc">
              <a:avLst>
                <a:gd name="adj1" fmla="val 17353468"/>
                <a:gd name="adj2" fmla="val 2732083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Arc 35"/>
            <p:cNvSpPr/>
            <p:nvPr/>
          </p:nvSpPr>
          <p:spPr>
            <a:xfrm rot="11263183">
              <a:off x="6161448" y="3436865"/>
              <a:ext cx="475148" cy="293003"/>
            </a:xfrm>
            <a:prstGeom prst="arc">
              <a:avLst>
                <a:gd name="adj1" fmla="val 18137117"/>
                <a:gd name="adj2" fmla="val 2379702"/>
              </a:avLst>
            </a:prstGeom>
            <a:ln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722189" y="4154646"/>
            <a:ext cx="112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ASA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98798" y="495550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two angles and their included sides congruent to one another.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1118" y="4167762"/>
            <a:ext cx="168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Postulate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4355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99798" cy="5410200"/>
          </a:xfrm>
        </p:spPr>
        <p:txBody>
          <a:bodyPr/>
          <a:lstStyle/>
          <a:p>
            <a:r>
              <a:rPr lang="en-US" sz="2400" dirty="0" smtClean="0"/>
              <a:t>State which postulate, or theorem, you can use to prove that these triangles are congruent. Explain using the sentence provided.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These triangles are congruent by the _____ _________ because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722189" y="4572000"/>
            <a:ext cx="112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SAS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87296" y="537494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two angles and their included sides congruent to one another.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1118" y="4585116"/>
            <a:ext cx="168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Postulate</a:t>
            </a:r>
            <a:endParaRPr lang="en-US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41813"/>
            <a:ext cx="2590800" cy="253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5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99798" cy="5410200"/>
          </a:xfrm>
        </p:spPr>
        <p:txBody>
          <a:bodyPr/>
          <a:lstStyle/>
          <a:p>
            <a:r>
              <a:rPr lang="en-US" sz="2400" dirty="0" smtClean="0"/>
              <a:t>State which postulate, or theorem, you can use to prove that these triangles are congruent. Explain using the sentence provided.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These triangles are congruent by the _____ _________ because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722189" y="4572000"/>
            <a:ext cx="112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SSS</a:t>
            </a:r>
            <a:endParaRPr lang="en-US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87296" y="5374948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Between the two triangles, we have two angles and their included sides congruent to one another.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6831118" y="4585116"/>
            <a:ext cx="168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Postulate</a:t>
            </a:r>
            <a:endParaRPr lang="en-US" sz="24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139" y="1981200"/>
            <a:ext cx="3067050" cy="242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934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Proving Triangles Congruent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799798" cy="54102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State which postulate, or theorem, you can use to prove that these triangles are congruent. Explain using the sentence provided.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&lt;3</m:t>
                    </m:r>
                  </m:oMath>
                </a14:m>
                <a:r>
                  <a:rPr lang="en-US" sz="2400" dirty="0" smtClean="0"/>
                  <a:t>;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&lt;1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&lt;4</m:t>
                    </m:r>
                  </m:oMath>
                </a14:m>
                <a:endParaRPr lang="en-US" sz="2400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dirty="0"/>
              </a:p>
              <a:p>
                <a:r>
                  <a:rPr lang="en-US" sz="2400" dirty="0" smtClean="0"/>
                  <a:t>These triangles are congruent by the _____ _________ 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799798" cy="5410200"/>
              </a:xfrm>
              <a:blipFill rotWithShape="1">
                <a:blip r:embed="rId2"/>
                <a:stretch>
                  <a:fillRect t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788108" y="5253335"/>
            <a:ext cx="112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AAS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912852" y="5257800"/>
            <a:ext cx="168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Theorem</a:t>
            </a:r>
            <a:endParaRPr lang="en-US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139" y="2209800"/>
            <a:ext cx="576708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43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Other Ways to Prove Triangles Congruent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/>
          <a:lstStyle/>
          <a:p>
            <a:r>
              <a:rPr lang="en-US" b="1" u="sng" dirty="0" smtClean="0"/>
              <a:t>Content Objective</a:t>
            </a:r>
            <a:r>
              <a:rPr lang="en-US" dirty="0" smtClean="0"/>
              <a:t>: Students will be able to use postulates and theorems to prove that triangles are congruent.</a:t>
            </a:r>
          </a:p>
          <a:p>
            <a:endParaRPr lang="en-US" dirty="0"/>
          </a:p>
          <a:p>
            <a:r>
              <a:rPr lang="en-US" b="1" u="sng" dirty="0" smtClean="0"/>
              <a:t>Language Objective</a:t>
            </a:r>
            <a:r>
              <a:rPr lang="en-US" dirty="0" smtClean="0"/>
              <a:t>: Students will be able to write congruence statements using the AAS and HL Theorems.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3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91600" cy="685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We started with 3 Ways to prove Triangles Congruent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15400" cy="5126736"/>
          </a:xfrm>
        </p:spPr>
        <p:txBody>
          <a:bodyPr/>
          <a:lstStyle/>
          <a:p>
            <a:r>
              <a:rPr lang="en-US" sz="2400" dirty="0" smtClean="0"/>
              <a:t>SSS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SAS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ASA</a:t>
            </a:r>
            <a:endParaRPr lang="en-US" sz="2400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757" y="1371600"/>
            <a:ext cx="468715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38" y="3006306"/>
            <a:ext cx="4852987" cy="1679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963" y="4686091"/>
            <a:ext cx="5173662" cy="168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82625" y="2171700"/>
            <a:ext cx="2327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Today, we learn 2 more…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35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657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AAS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763000" cy="5507736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u="sng" dirty="0" smtClean="0"/>
                  <a:t>Theorem 4-3: AAS Theorem</a:t>
                </a:r>
                <a:endParaRPr lang="en-US" sz="2400" b="1" u="sng" dirty="0"/>
              </a:p>
              <a:p>
                <a:pPr marL="109728" indent="0">
                  <a:buNone/>
                </a:pPr>
                <a:r>
                  <a:rPr lang="en-US" sz="2400" dirty="0" smtClean="0"/>
                  <a:t>If two angles and a non-included side of one triangle are congruent to the corresponding parts of another triangle, then the triangles are congruent.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sz="2200" dirty="0" smtClean="0"/>
                  <a:t>	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𝐶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𝐹</m:t>
                    </m:r>
                    <m:r>
                      <a:rPr lang="en-US" sz="2200" b="0" i="0" smtClean="0">
                        <a:latin typeface="Cambria Math"/>
                        <a:ea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𝐷𝐹</m:t>
                        </m:r>
                      </m:e>
                    </m:acc>
                  </m:oMath>
                </a14:m>
                <a:endParaRPr lang="en-US" sz="2200" dirty="0" smtClean="0"/>
              </a:p>
              <a:p>
                <a:pPr marL="109728" indent="0">
                  <a:buNone/>
                </a:pPr>
                <a:r>
                  <a:rPr lang="en-US" sz="2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r>
                  <a:rPr lang="en-US" sz="2200" u="sng" dirty="0" smtClean="0"/>
                  <a:t>Plan for Proof</a:t>
                </a:r>
                <a:r>
                  <a:rPr lang="en-US" sz="2200" dirty="0" smtClean="0"/>
                  <a:t>:</a:t>
                </a:r>
              </a:p>
              <a:p>
                <a:r>
                  <a:rPr lang="en-US" sz="2200" dirty="0" smtClean="0"/>
                  <a:t>You can use the _____ Postulate by showing that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sz="2200" dirty="0" smtClean="0"/>
                  <a:t>___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/>
                        <a:ea typeface="Cambria Math"/>
                      </a:rPr>
                      <m:t>≅</m:t>
                    </m:r>
                    <m:r>
                      <a:rPr lang="en-US" sz="2200" b="0" i="1" dirty="0" smtClean="0">
                        <a:latin typeface="Cambria Math"/>
                        <a:ea typeface="Cambria Math"/>
                      </a:rPr>
                      <m:t> &lt;</m:t>
                    </m:r>
                  </m:oMath>
                </a14:m>
                <a:r>
                  <a:rPr lang="en-US" sz="2200" dirty="0" smtClean="0"/>
                  <a:t>___</a:t>
                </a:r>
              </a:p>
              <a:p>
                <a:r>
                  <a:rPr lang="en-US" sz="2200" dirty="0" smtClean="0"/>
                  <a:t>You can do that by using the following fact: two ______ of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sz="2200" dirty="0" smtClean="0"/>
                  <a:t> are congruent to two ______ of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r>
                  <a:rPr lang="en-US" sz="2200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763000" cy="5507736"/>
              </a:xfrm>
              <a:blipFill rotWithShape="1">
                <a:blip r:embed="rId2"/>
                <a:stretch>
                  <a:fillRect t="-885" r="-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908" y="2743200"/>
            <a:ext cx="28717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9" y="2724509"/>
            <a:ext cx="28717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4886036"/>
            <a:ext cx="77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ASA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4964668"/>
            <a:ext cx="388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153399" y="4973904"/>
            <a:ext cx="388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602621" y="5320145"/>
            <a:ext cx="101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Angles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40218" y="5684858"/>
            <a:ext cx="1017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Angles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5464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04" y="457200"/>
            <a:ext cx="5357296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AAS Theorem – The 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9104" y="1066800"/>
                <a:ext cx="8808200" cy="5638800"/>
              </a:xfrm>
            </p:spPr>
            <p:txBody>
              <a:bodyPr>
                <a:normAutofit/>
              </a:bodyPr>
              <a:lstStyle/>
              <a:p>
                <a:pPr marL="109728" lvl="0" indent="0">
                  <a:buClr>
                    <a:srgbClr val="A04DA3"/>
                  </a:buClr>
                  <a:buNone/>
                </a:pPr>
                <a:r>
                  <a:rPr lang="en-US" sz="2400" dirty="0">
                    <a:solidFill>
                      <a:prstClr val="black"/>
                    </a:solidFill>
                  </a:rPr>
                  <a:t>Given: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  <a:p>
                <a:pPr marL="109728" lvl="0" indent="0">
                  <a:buClr>
                    <a:srgbClr val="A04DA3"/>
                  </a:buClr>
                  <a:buNone/>
                </a:pPr>
                <a:r>
                  <a:rPr lang="en-US" sz="2200" dirty="0">
                    <a:solidFill>
                      <a:prstClr val="black"/>
                    </a:solidFill>
                  </a:rPr>
                  <a:t>	  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𝐹</m:t>
                    </m:r>
                    <m:r>
                      <a:rPr lang="en-US" sz="2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𝐷𝐹</m:t>
                        </m:r>
                      </m:e>
                    </m:acc>
                  </m:oMath>
                </a14:m>
                <a:endParaRPr lang="en-US" sz="2200" dirty="0">
                  <a:solidFill>
                    <a:prstClr val="black"/>
                  </a:solidFill>
                </a:endParaRPr>
              </a:p>
              <a:p>
                <a:pPr marL="109728" lvl="0" indent="0">
                  <a:buClr>
                    <a:srgbClr val="A04DA3"/>
                  </a:buClr>
                  <a:buNone/>
                </a:pPr>
                <a:r>
                  <a:rPr lang="en-US" sz="2200" dirty="0">
                    <a:solidFill>
                      <a:prstClr val="black"/>
                    </a:solidFill>
                  </a:rPr>
                  <a:t>Prove: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endParaRPr lang="en-US" sz="2200" dirty="0">
                  <a:solidFill>
                    <a:prstClr val="black"/>
                  </a:solidFill>
                </a:endParaRPr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 smtClean="0"/>
              </a:p>
              <a:p>
                <a:pPr marL="109728" indent="0">
                  <a:buNone/>
                </a:pPr>
                <a:r>
                  <a:rPr lang="en-US" sz="2200" dirty="0" smtClean="0"/>
                  <a:t>1.)						1.)</a:t>
                </a:r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r>
                  <a:rPr lang="en-US" sz="2200" dirty="0" smtClean="0"/>
                  <a:t>2.)				2.)</a:t>
                </a:r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endParaRPr lang="en-US" sz="2200" dirty="0" smtClean="0"/>
              </a:p>
              <a:p>
                <a:pPr marL="109728" indent="0">
                  <a:buNone/>
                </a:pPr>
                <a:r>
                  <a:rPr lang="en-US" sz="2200" dirty="0" smtClean="0"/>
                  <a:t>3.)						3.) 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104" y="1066800"/>
                <a:ext cx="8808200" cy="5638800"/>
              </a:xfrm>
              <a:blipFill rotWithShape="1">
                <a:blip r:embed="rId2"/>
                <a:stretch>
                  <a:fillRect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1" y="914400"/>
            <a:ext cx="2667000" cy="155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77455"/>
            <a:ext cx="2674005" cy="1560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48447" y="3339098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Given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89527" y="3348335"/>
                <a:ext cx="451083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09728" lvl="0">
                  <a:spcBef>
                    <a:spcPts val="300"/>
                  </a:spcBef>
                  <a:buClr>
                    <a:srgbClr val="A04DA3"/>
                  </a:buClr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</a:rPr>
                      <m:t>𝐵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𝐸</m:t>
                    </m:r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;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&lt;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</a:rPr>
                      <m:t>𝐶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𝐹</m:t>
                    </m:r>
                    <m:r>
                      <a:rPr lang="en-US" sz="22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; </m:t>
                    </m:r>
                    <m:acc>
                      <m:accPr>
                        <m:chr m:val="̅"/>
                        <m:ctrlP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𝐴𝐶</m:t>
                        </m:r>
                      </m:e>
                    </m:acc>
                    <m:r>
                      <a:rPr lang="en-US" sz="2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𝐷𝐹</m:t>
                        </m:r>
                      </m:e>
                    </m:acc>
                  </m:oMath>
                </a14:m>
                <a:endParaRPr lang="en-US" sz="2400" dirty="0">
                  <a:solidFill>
                    <a:prstClr val="black"/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7" y="3348335"/>
                <a:ext cx="451083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67201" y="4106164"/>
                <a:ext cx="483405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 smtClean="0"/>
                  <a:t> </a:t>
                </a:r>
                <a:r>
                  <a:rPr lang="en-US" sz="2400" dirty="0" smtClean="0"/>
                  <a:t>If 2 &lt;‘s of 1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400" dirty="0" smtClean="0"/>
                  <a:t> are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dirty="0" smtClean="0"/>
                  <a:t> to 2 &lt;‘s of another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</m:oMath>
                </a14:m>
                <a:r>
                  <a:rPr lang="en-US" sz="2400" dirty="0" smtClean="0"/>
                  <a:t>, then the 3</a:t>
                </a:r>
                <a:r>
                  <a:rPr lang="en-US" sz="2400" baseline="30000" dirty="0" smtClean="0"/>
                  <a:t>rd</a:t>
                </a:r>
                <a:r>
                  <a:rPr lang="en-US" sz="2400" dirty="0" smtClean="0"/>
                  <a:t> &lt;‘s are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400" dirty="0" smtClean="0"/>
                  <a:t>. </a:t>
                </a:r>
                <a:endParaRPr lang="en-US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1" y="4106164"/>
                <a:ext cx="4834050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1892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61397" y="5253335"/>
                <a:ext cx="189051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97" y="5253335"/>
                <a:ext cx="1890518" cy="43088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019800" y="5253335"/>
            <a:ext cx="23194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ASA Postulate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85800" y="4167720"/>
                <a:ext cx="14928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A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167720"/>
                <a:ext cx="1492850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129104" y="3043535"/>
            <a:ext cx="8600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_______     _______Reasons</a:t>
            </a:r>
            <a:endParaRPr lang="en-US" sz="2000" b="1" u="sng" dirty="0"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27271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4910586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Overlapping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763000" cy="550773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Suppose you have the following problem: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𝐺𝐽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𝐺𝐾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sz="2200" dirty="0" smtClean="0"/>
                  <a:t>	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𝐻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/>
                        <a:ea typeface="Cambria Math"/>
                      </a:rPr>
                      <m:t>I</m:t>
                    </m:r>
                  </m:oMath>
                </a14:m>
                <a:endParaRPr lang="en-US" sz="2200" dirty="0" smtClean="0"/>
              </a:p>
              <a:p>
                <a:pPr marL="109728" indent="0">
                  <a:buNone/>
                </a:pPr>
                <a:r>
                  <a:rPr lang="en-US" sz="2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𝐺𝐻𝐽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𝐺𝐼𝐾</m:t>
                    </m:r>
                  </m:oMath>
                </a14:m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r>
                  <a:rPr lang="en-US" sz="2200" dirty="0" smtClean="0"/>
                  <a:t>How would you solve this?</a:t>
                </a:r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r>
                  <a:rPr lang="en-US" sz="2200" dirty="0" smtClean="0"/>
                  <a:t>…Separate the Triangles!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763000" cy="5507736"/>
              </a:xfrm>
              <a:blipFill rotWithShape="1">
                <a:blip r:embed="rId2"/>
                <a:stretch>
                  <a:fillRect t="-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3091132" y="1599171"/>
            <a:ext cx="6096000" cy="2962365"/>
            <a:chOff x="3124200" y="1866884"/>
            <a:chExt cx="6096000" cy="2962365"/>
          </a:xfrm>
        </p:grpSpPr>
        <p:grpSp>
          <p:nvGrpSpPr>
            <p:cNvPr id="22" name="Group 21"/>
            <p:cNvGrpSpPr/>
            <p:nvPr/>
          </p:nvGrpSpPr>
          <p:grpSpPr>
            <a:xfrm>
              <a:off x="3124200" y="1866884"/>
              <a:ext cx="6096000" cy="2962365"/>
              <a:chOff x="3124200" y="1809690"/>
              <a:chExt cx="6096000" cy="2962365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3429000" y="2057400"/>
                <a:ext cx="5181600" cy="2514600"/>
                <a:chOff x="3810000" y="1905000"/>
                <a:chExt cx="5181600" cy="25146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H="1">
                  <a:off x="3810000" y="1905000"/>
                  <a:ext cx="2438400" cy="25146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6248400" y="1905000"/>
                  <a:ext cx="2743200" cy="25146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5029200" y="3162300"/>
                  <a:ext cx="3962400" cy="12573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3810000" y="3162300"/>
                  <a:ext cx="3810000" cy="12573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" name="TextBox 20"/>
              <p:cNvSpPr txBox="1"/>
              <p:nvPr/>
            </p:nvSpPr>
            <p:spPr>
              <a:xfrm>
                <a:off x="7239000" y="2947957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J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124200" y="437194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610600" y="437194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</a:t>
                </a:r>
                <a:endParaRPr lang="en-US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215442" y="2947957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K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867400" y="1809690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5029200" y="2667000"/>
              <a:ext cx="3810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6324600" y="2667000"/>
              <a:ext cx="4572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Arc 48"/>
            <p:cNvSpPr/>
            <p:nvPr/>
          </p:nvSpPr>
          <p:spPr>
            <a:xfrm>
              <a:off x="3619500" y="4248142"/>
              <a:ext cx="481642" cy="36199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rc 49"/>
            <p:cNvSpPr/>
            <p:nvPr/>
          </p:nvSpPr>
          <p:spPr>
            <a:xfrm>
              <a:off x="7848600" y="4097671"/>
              <a:ext cx="457200" cy="552406"/>
            </a:xfrm>
            <a:prstGeom prst="arc">
              <a:avLst>
                <a:gd name="adj1" fmla="val 9906065"/>
                <a:gd name="adj2" fmla="val 1570585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693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4910586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Overlapping Triangles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3646" y="1066800"/>
                <a:ext cx="8867954" cy="550773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Separating the two different triangles, we now have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𝐺𝐻𝐽</m:t>
                    </m:r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𝐺𝐼𝐾</m:t>
                    </m:r>
                  </m:oMath>
                </a14:m>
                <a:r>
                  <a:rPr lang="en-US" sz="2400" dirty="0" smtClean="0"/>
                  <a:t> as such:</a:t>
                </a:r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You can also label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𝐺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 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𝐺</m:t>
                    </m:r>
                  </m:oMath>
                </a14:m>
                <a:r>
                  <a:rPr lang="en-US" sz="2400" dirty="0" smtClean="0"/>
                  <a:t> because it is the exact the same angle from the combined diagram.</a:t>
                </a:r>
              </a:p>
              <a:p>
                <a:r>
                  <a:rPr lang="en-US" sz="2400" dirty="0" smtClean="0"/>
                  <a:t>Therefore,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𝐺𝐻𝐽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𝐺𝐼𝐾</m:t>
                    </m:r>
                  </m:oMath>
                </a14:m>
                <a:r>
                  <a:rPr lang="en-US" sz="2400" dirty="0" smtClean="0"/>
                  <a:t> by the ____ _________.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646" y="1066800"/>
                <a:ext cx="8867954" cy="5507736"/>
              </a:xfrm>
              <a:blipFill rotWithShape="1">
                <a:blip r:embed="rId2"/>
                <a:stretch>
                  <a:fillRect t="-885" r="-1237" b="-3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Group 22"/>
          <p:cNvGrpSpPr/>
          <p:nvPr/>
        </p:nvGrpSpPr>
        <p:grpSpPr>
          <a:xfrm>
            <a:off x="123646" y="1916200"/>
            <a:ext cx="4597878" cy="2935839"/>
            <a:chOff x="3124200" y="1893410"/>
            <a:chExt cx="4597878" cy="2935839"/>
          </a:xfrm>
        </p:grpSpPr>
        <p:grpSp>
          <p:nvGrpSpPr>
            <p:cNvPr id="25" name="Group 24"/>
            <p:cNvGrpSpPr/>
            <p:nvPr/>
          </p:nvGrpSpPr>
          <p:grpSpPr>
            <a:xfrm>
              <a:off x="3124200" y="1893410"/>
              <a:ext cx="4597878" cy="2935839"/>
              <a:chOff x="3124200" y="1836216"/>
              <a:chExt cx="4597878" cy="293583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429000" y="2057400"/>
                <a:ext cx="3810000" cy="2514600"/>
                <a:chOff x="3810000" y="1905000"/>
                <a:chExt cx="3810000" cy="2514600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3810000" y="1905000"/>
                  <a:ext cx="2438400" cy="25146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6248400" y="1905000"/>
                  <a:ext cx="1371600" cy="12573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3810000" y="3162300"/>
                  <a:ext cx="3810000" cy="12573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TextBox 30"/>
              <p:cNvSpPr txBox="1"/>
              <p:nvPr/>
            </p:nvSpPr>
            <p:spPr>
              <a:xfrm>
                <a:off x="7112478" y="3314700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J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124200" y="437194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334000" y="1836216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 flipH="1">
              <a:off x="6324600" y="2667000"/>
              <a:ext cx="4572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Arc 27"/>
            <p:cNvSpPr/>
            <p:nvPr/>
          </p:nvSpPr>
          <p:spPr>
            <a:xfrm>
              <a:off x="3619500" y="4248142"/>
              <a:ext cx="481642" cy="36199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436852" y="1871367"/>
            <a:ext cx="4876800" cy="3056924"/>
            <a:chOff x="4343400" y="1772325"/>
            <a:chExt cx="4876800" cy="3056924"/>
          </a:xfrm>
        </p:grpSpPr>
        <p:grpSp>
          <p:nvGrpSpPr>
            <p:cNvPr id="41" name="Group 40"/>
            <p:cNvGrpSpPr/>
            <p:nvPr/>
          </p:nvGrpSpPr>
          <p:grpSpPr>
            <a:xfrm>
              <a:off x="4343400" y="1772325"/>
              <a:ext cx="4876800" cy="3056924"/>
              <a:chOff x="4343400" y="1715131"/>
              <a:chExt cx="4876800" cy="3056924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4648200" y="2057400"/>
                <a:ext cx="3962400" cy="2514600"/>
                <a:chOff x="5029200" y="1905000"/>
                <a:chExt cx="3962400" cy="2514600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5029200" y="1905000"/>
                  <a:ext cx="1219200" cy="12573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6248400" y="1905000"/>
                  <a:ext cx="2743200" cy="25146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029200" y="3162300"/>
                  <a:ext cx="3962400" cy="12573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TextBox 56"/>
              <p:cNvSpPr txBox="1"/>
              <p:nvPr/>
            </p:nvSpPr>
            <p:spPr>
              <a:xfrm>
                <a:off x="8610600" y="4371945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I</a:t>
                </a:r>
                <a:endParaRPr lang="en-US" sz="20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343400" y="3290873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K</a:t>
                </a:r>
                <a:endParaRPr lang="en-US" sz="20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562600" y="1715131"/>
                <a:ext cx="609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G</a:t>
                </a:r>
                <a:endParaRPr lang="en-US" sz="2000" dirty="0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>
              <a:off x="5029200" y="2667000"/>
              <a:ext cx="38100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>
              <a:off x="7848600" y="4097671"/>
              <a:ext cx="457200" cy="552406"/>
            </a:xfrm>
            <a:prstGeom prst="arc">
              <a:avLst>
                <a:gd name="adj1" fmla="val 9906065"/>
                <a:gd name="adj2" fmla="val 15705854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Arc 3"/>
          <p:cNvSpPr/>
          <p:nvPr/>
        </p:nvSpPr>
        <p:spPr>
          <a:xfrm rot="9133934">
            <a:off x="2665431" y="2004263"/>
            <a:ext cx="638354" cy="27449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9133934">
            <a:off x="2555654" y="2096227"/>
            <a:ext cx="718035" cy="389461"/>
          </a:xfrm>
          <a:prstGeom prst="arc">
            <a:avLst>
              <a:gd name="adj1" fmla="val 13289103"/>
              <a:gd name="adj2" fmla="val 72694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9133934">
            <a:off x="5744632" y="2134231"/>
            <a:ext cx="638354" cy="27449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0114923">
            <a:off x="5679759" y="2282275"/>
            <a:ext cx="634539" cy="325369"/>
          </a:xfrm>
          <a:prstGeom prst="arc">
            <a:avLst>
              <a:gd name="adj1" fmla="val 11591907"/>
              <a:gd name="adj2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788880" y="5791200"/>
            <a:ext cx="1124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AAS</a:t>
            </a:r>
            <a:endParaRPr lang="en-US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913624" y="5795665"/>
            <a:ext cx="1687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Theorem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51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4" grpId="0" animBg="1"/>
      <p:bldP spid="38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4910586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Right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46" y="1066800"/>
            <a:ext cx="8867954" cy="5507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sides of a right triangle named as such: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The side opposite the right angle is known as the </a:t>
            </a:r>
            <a:r>
              <a:rPr lang="en-US" sz="2200" b="1" dirty="0" smtClean="0">
                <a:solidFill>
                  <a:schemeClr val="tx1"/>
                </a:solidFill>
              </a:rPr>
              <a:t>Hypotenuse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The other two sides are known as the </a:t>
            </a:r>
            <a:r>
              <a:rPr lang="en-US" sz="2200" b="1" dirty="0" smtClean="0">
                <a:solidFill>
                  <a:schemeClr val="tx1"/>
                </a:solidFill>
              </a:rPr>
              <a:t>Legs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endParaRPr lang="en-US" sz="2200" dirty="0" smtClean="0"/>
          </a:p>
          <a:p>
            <a:pPr marL="109728" indent="0">
              <a:buNone/>
            </a:pPr>
            <a:endParaRPr lang="en-US" sz="2200" dirty="0"/>
          </a:p>
          <a:p>
            <a:pPr marL="109728" indent="0">
              <a:buNone/>
            </a:pPr>
            <a:endParaRPr lang="en-US" sz="2200" dirty="0" smtClean="0"/>
          </a:p>
          <a:p>
            <a:pPr marL="109728" indent="0">
              <a:buNone/>
            </a:pPr>
            <a:endParaRPr lang="en-US" sz="2200" dirty="0"/>
          </a:p>
        </p:txBody>
      </p:sp>
      <p:grpSp>
        <p:nvGrpSpPr>
          <p:cNvPr id="9" name="Group 8"/>
          <p:cNvGrpSpPr/>
          <p:nvPr/>
        </p:nvGrpSpPr>
        <p:grpSpPr>
          <a:xfrm>
            <a:off x="1083297" y="3048000"/>
            <a:ext cx="5486400" cy="1371600"/>
            <a:chOff x="1066800" y="2743200"/>
            <a:chExt cx="5486400" cy="1371600"/>
          </a:xfrm>
        </p:grpSpPr>
        <p:sp>
          <p:nvSpPr>
            <p:cNvPr id="4" name="Right Triangle 3"/>
            <p:cNvSpPr/>
            <p:nvPr/>
          </p:nvSpPr>
          <p:spPr>
            <a:xfrm>
              <a:off x="1066800" y="2743200"/>
              <a:ext cx="5486400" cy="1371600"/>
            </a:xfrm>
            <a:prstGeom prst="rtTriangl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066800" y="3886200"/>
              <a:ext cx="22860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95400" y="3886200"/>
              <a:ext cx="0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895600" y="3099847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Hypotenuse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200" y="44196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Leg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3524310"/>
            <a:ext cx="664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Leg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7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657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HL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066800"/>
                <a:ext cx="8763000" cy="5791200"/>
              </a:xfrm>
            </p:spPr>
            <p:txBody>
              <a:bodyPr>
                <a:normAutofit/>
              </a:bodyPr>
              <a:lstStyle/>
              <a:p>
                <a:r>
                  <a:rPr lang="en-US" sz="2400" b="1" u="sng" dirty="0" smtClean="0"/>
                  <a:t>Theorem 4-4: HL Theorem</a:t>
                </a:r>
                <a:endParaRPr lang="en-US" sz="2400" b="1" u="sng" dirty="0"/>
              </a:p>
              <a:p>
                <a:pPr marL="109728" indent="0">
                  <a:buNone/>
                </a:pPr>
                <a:r>
                  <a:rPr lang="en-US" sz="2400" dirty="0" smtClean="0"/>
                  <a:t>If the hypotenuse and a leg of one right triangle are congruent to the corresponding parts of another right triangle, then the triangles are congruent.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4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𝐹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are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right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0" smtClean="0">
                            <a:latin typeface="Cambria Math"/>
                            <a:ea typeface="Cambria Math"/>
                          </a:rPr>
                          <m:t>&lt;</m:t>
                        </m:r>
                      </m:e>
                      <m:sup>
                        <m:r>
                          <a:rPr lang="en-US" sz="2400" b="0" i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sz="2200" dirty="0" smtClean="0"/>
                  <a:t>	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𝐴𝐵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𝐷𝐸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</a:rPr>
                      <m:t> </m:t>
                    </m:r>
                    <m:r>
                      <a:rPr lang="en-US" sz="2200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/>
                      </a:rPr>
                      <m:t>Hypotenuse</m:t>
                    </m:r>
                    <m:r>
                      <a:rPr lang="en-US" sz="2200" b="0" i="0" smtClean="0">
                        <a:latin typeface="Cambria Math"/>
                      </a:rPr>
                      <m:t>);  </m:t>
                    </m:r>
                  </m:oMath>
                </a14:m>
                <a:endParaRPr lang="en-US" sz="2200" b="0" dirty="0" smtClean="0">
                  <a:latin typeface="Cambria Math"/>
                </a:endParaRPr>
              </a:p>
              <a:p>
                <a:pPr marL="109728" indent="0">
                  <a:buNone/>
                </a:pPr>
                <a:r>
                  <a:rPr lang="en-US" sz="2200" b="0" dirty="0" smtClean="0">
                    <a:ea typeface="Cambria Math"/>
                  </a:rPr>
                  <a:t>	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𝐵𝐶</m:t>
                        </m:r>
                      </m:e>
                    </m:acc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2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200" b="0" i="1" smtClean="0">
                            <a:latin typeface="Cambria Math"/>
                            <a:ea typeface="Cambria Math"/>
                          </a:rPr>
                          <m:t>𝐸𝐹</m:t>
                        </m:r>
                      </m:e>
                    </m:acc>
                  </m:oMath>
                </a14:m>
                <a:r>
                  <a:rPr lang="en-US" sz="2200" dirty="0" smtClean="0"/>
                  <a:t> (Leg)</a:t>
                </a:r>
              </a:p>
              <a:p>
                <a:pPr marL="109728" indent="0">
                  <a:buNone/>
                </a:pPr>
                <a:r>
                  <a:rPr lang="en-US" sz="22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𝐴𝐵𝐶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≅∆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𝐷𝐸𝐹</m:t>
                    </m:r>
                  </m:oMath>
                </a14:m>
                <a:endParaRPr lang="en-US" sz="2200" dirty="0" smtClean="0"/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r>
                  <a:rPr lang="en-US" sz="2200" dirty="0" smtClean="0"/>
                  <a:t>We will not be proving this one</a:t>
                </a:r>
              </a:p>
              <a:p>
                <a:pPr marL="109728" indent="0">
                  <a:buNone/>
                </a:pPr>
                <a:endParaRPr lang="en-US" sz="2200" dirty="0"/>
              </a:p>
              <a:p>
                <a:pPr marL="109728" indent="0">
                  <a:buNone/>
                </a:pPr>
                <a:endParaRPr lang="en-US" sz="2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066800"/>
                <a:ext cx="8763000" cy="5791200"/>
              </a:xfrm>
              <a:blipFill rotWithShape="1">
                <a:blip r:embed="rId2"/>
                <a:stretch>
                  <a:fillRect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92167"/>
            <a:ext cx="2465544" cy="230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351" y="2270678"/>
            <a:ext cx="2536902" cy="241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59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836</TotalTime>
  <Words>670</Words>
  <Application>Microsoft Office PowerPoint</Application>
  <PresentationFormat>On-screen Show (4:3)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Geometry Unit 5</vt:lpstr>
      <vt:lpstr>Other Ways to Prove Triangles Congruent</vt:lpstr>
      <vt:lpstr>We started with 3 Ways to prove Triangles Congruent</vt:lpstr>
      <vt:lpstr>AAS Theorem</vt:lpstr>
      <vt:lpstr>AAS Theorem – The Proof</vt:lpstr>
      <vt:lpstr>Overlapping Triangles</vt:lpstr>
      <vt:lpstr>Overlapping Triangles</vt:lpstr>
      <vt:lpstr>Right Triangles</vt:lpstr>
      <vt:lpstr>HL Theorem</vt:lpstr>
      <vt:lpstr>Proving Triangles Congruent</vt:lpstr>
      <vt:lpstr>Proving Triangles Congruent</vt:lpstr>
      <vt:lpstr>Proving Triangles Congruent</vt:lpstr>
      <vt:lpstr>Proving Triangles Congruent</vt:lpstr>
      <vt:lpstr>Proving Triangles Congruent</vt:lpstr>
      <vt:lpstr>Proving Triangles Congruent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5</dc:title>
  <dc:creator>David Leon</dc:creator>
  <cp:lastModifiedBy>David Leon</cp:lastModifiedBy>
  <cp:revision>51</cp:revision>
  <dcterms:created xsi:type="dcterms:W3CDTF">2015-11-14T01:50:53Z</dcterms:created>
  <dcterms:modified xsi:type="dcterms:W3CDTF">2015-11-20T05:56:36Z</dcterms:modified>
</cp:coreProperties>
</file>