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4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E10BFC-BA48-4EA6-A2C7-9ABC260EA8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E5DC66-C225-41AB-8730-5C8AF5BFF7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223425"/>
          </a:xfrm>
        </p:spPr>
        <p:txBody>
          <a:bodyPr/>
          <a:lstStyle/>
          <a:p>
            <a:r>
              <a:rPr lang="en-US" sz="6000" dirty="0" smtClean="0"/>
              <a:t>Geometry: Unit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315200" cy="114463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Angles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879"/>
            <a:ext cx="8458200" cy="838200"/>
          </a:xfrm>
        </p:spPr>
        <p:txBody>
          <a:bodyPr/>
          <a:lstStyle/>
          <a:p>
            <a:r>
              <a:rPr lang="en-US" sz="4400" dirty="0" smtClean="0"/>
              <a:t>Angle Addition Postulate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14400"/>
                <a:ext cx="8458200" cy="5791200"/>
              </a:xfrm>
            </p:spPr>
            <p:txBody>
              <a:bodyPr/>
              <a:lstStyle/>
              <a:p>
                <a:r>
                  <a:rPr lang="en-US" i="1" dirty="0" smtClean="0">
                    <a:solidFill>
                      <a:schemeClr val="tx1"/>
                    </a:solidFill>
                  </a:rPr>
                  <a:t>Angle Addition Postulate: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If point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lies in the interior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𝐴𝑂𝐶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then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𝐴𝑂𝐵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𝐵𝑂𝐶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𝐴𝑂𝐶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 algn="ctr">
                  <a:buNone/>
                </a:pPr>
                <a:endParaRPr lang="en-US" i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i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chemeClr val="tx1"/>
                    </a:solidFill>
                  </a:rPr>
                  <a:t>2.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𝐴𝑂𝐶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is a straight angle and B is any point not on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then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𝐴𝑂𝐵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𝐵𝑂𝐶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=180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.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14400"/>
                <a:ext cx="8458200" cy="5791200"/>
              </a:xfrm>
              <a:blipFill rotWithShape="1">
                <a:blip r:embed="rId2"/>
                <a:stretch>
                  <a:fillRect l="-1154" t="-842" r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989859" y="5168582"/>
            <a:ext cx="4419600" cy="1404028"/>
            <a:chOff x="1668318" y="5334000"/>
            <a:chExt cx="4419600" cy="140402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668318" y="6324600"/>
              <a:ext cx="44196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905000" y="5410200"/>
              <a:ext cx="1338118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204605" y="533400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en-US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7291" y="6337918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4641" y="6321755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71800" y="6321755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en-US" sz="20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286000" y="5664837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981200" y="6252482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953000" y="6236955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85159" y="2362200"/>
            <a:ext cx="3352800" cy="1495455"/>
            <a:chOff x="2590800" y="2362200"/>
            <a:chExt cx="3352800" cy="149545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971800" y="2362200"/>
              <a:ext cx="2667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971800" y="365760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971800" y="3124200"/>
              <a:ext cx="2971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170632" y="3269136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56200" y="272409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00682" y="243840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3457545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</a:t>
              </a:r>
              <a:endParaRPr lang="en-US" sz="2000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334000" y="3599973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95900" y="313300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707659" y="272409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24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400" dirty="0" smtClean="0"/>
              <a:t>Angle Addition Example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Use the diagram: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𝑀𝑁𝐾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=75°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𝑀𝑁𝐿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+15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𝐿𝑁𝐾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=4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−10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. Find the values of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x,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𝑴𝑵𝑳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𝑳𝑵𝑲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Using the Angle Addition Postulate, we can write</a:t>
                </a: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𝑀𝑁𝐿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𝐿𝑁𝐾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𝑀𝑁𝐾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+15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−10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=75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+5=75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=70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486400"/>
              </a:xfrm>
              <a:blipFill rotWithShape="1">
                <a:blip r:embed="rId2"/>
                <a:stretch>
                  <a:fillRect l="-626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5364597" y="2226793"/>
            <a:ext cx="3352800" cy="2530963"/>
            <a:chOff x="5303405" y="1787434"/>
            <a:chExt cx="3352800" cy="2530963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684405" y="1828800"/>
              <a:ext cx="1485900" cy="22895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684405" y="4118342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684405" y="2743200"/>
              <a:ext cx="2510559" cy="13751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883237" y="3729878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en-US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2592" y="2573461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L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15233" y="1787434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K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3405" y="3918287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en-US" sz="2000" b="1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8046605" y="4060715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778751" y="2904298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37087" y="205740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20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400" dirty="0" smtClean="0"/>
              <a:t>Angle Addition Example Cont.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We can now use the value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we just found (10) to solve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𝑴𝑵𝑳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𝑳𝑵𝑲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𝑀𝑁𝐿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+15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+15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=30+15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=45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	and</a:t>
                </a:r>
                <a:endParaRPr lang="en-US" sz="2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𝐿𝑁𝐾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=4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−10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=4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−10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=40−10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=30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486400"/>
              </a:xfrm>
              <a:blipFill rotWithShape="1">
                <a:blip r:embed="rId2"/>
                <a:stretch>
                  <a:fillRect l="-626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5407315" y="2426848"/>
            <a:ext cx="3352800" cy="2530963"/>
            <a:chOff x="5303405" y="1787434"/>
            <a:chExt cx="3352800" cy="2530963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684405" y="1828800"/>
              <a:ext cx="1485900" cy="22895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684405" y="4118342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684405" y="2743200"/>
              <a:ext cx="2510559" cy="13751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883237" y="3729878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en-US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2592" y="2573461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L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15233" y="1787434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K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3405" y="3918287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en-US" sz="2000" b="1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8046605" y="4060715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778751" y="2904298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37087" y="2057400"/>
              <a:ext cx="76200" cy="138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26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4400" dirty="0" smtClean="0"/>
              <a:t>Exit Ticket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715000"/>
              </a:xfrm>
            </p:spPr>
            <p:txBody>
              <a:bodyPr/>
              <a:lstStyle/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Refer to the diagram and complete the statement and solve the problem.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>
                    <a:solidFill>
                      <a:prstClr val="black"/>
                    </a:solidFill>
                    <a:latin typeface="Perpetua"/>
                  </a:rPr>
                  <a:t>1</a:t>
                </a: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prstClr val="black"/>
                    </a:solidFill>
                    <a:latin typeface="Perpetua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was the angle__________ </a:t>
                </a:r>
                <a:r>
                  <a:rPr lang="en-US" sz="2600" dirty="0">
                    <a:solidFill>
                      <a:prstClr val="black"/>
                    </a:solidFill>
                    <a:latin typeface="Perpetua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𝐸𝐴𝐹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𝐸𝐴𝐵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𝐵𝐴𝐹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 would be the __________ angles.</a:t>
                </a:r>
              </a:p>
              <a:p>
                <a:pPr marL="0" lvl="0" indent="0">
                  <a:spcBef>
                    <a:spcPts val="580"/>
                  </a:spcBef>
                  <a:buClr>
                    <a:srgbClr val="D34817"/>
                  </a:buClr>
                  <a:buSzPct val="85000"/>
                  <a:buNone/>
                </a:pPr>
                <a:endParaRPr lang="en-US" sz="2600" dirty="0">
                  <a:solidFill>
                    <a:prstClr val="black"/>
                  </a:solidFill>
                  <a:latin typeface="Perpetua"/>
                </a:endParaRP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2. Using </a:t>
                </a:r>
                <a:r>
                  <a:rPr lang="en-US" sz="2600" dirty="0">
                    <a:solidFill>
                      <a:prstClr val="black"/>
                    </a:solidFill>
                    <a:latin typeface="Perpetua"/>
                  </a:rPr>
                  <a:t>the above statement, Find the values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𝐸𝐴𝐵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 and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𝐵𝐴𝐹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latin typeface="Perpetua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 was a right angle.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715000"/>
              </a:xfrm>
              <a:blipFill rotWithShape="1">
                <a:blip r:embed="rId2"/>
                <a:stretch>
                  <a:fillRect l="-667" t="-85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923136" y="1705165"/>
            <a:ext cx="3181449" cy="2060193"/>
            <a:chOff x="1874982" y="4038600"/>
            <a:chExt cx="3461328" cy="2236436"/>
          </a:xfrm>
        </p:grpSpPr>
        <p:grpSp>
          <p:nvGrpSpPr>
            <p:cNvPr id="5" name="Group 4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655638"/>
          </a:xfrm>
        </p:spPr>
        <p:txBody>
          <a:bodyPr>
            <a:noAutofit/>
          </a:bodyPr>
          <a:lstStyle/>
          <a:p>
            <a:r>
              <a:rPr lang="en-US" sz="4400" dirty="0" smtClean="0"/>
              <a:t>Warmup – Segment Review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066800"/>
                <a:ext cx="8153400" cy="5105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Refer to the diagram and complete the statement and solve the problem.</a:t>
                </a: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𝐵𝐺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the segment __________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𝐹𝐻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passing through ______ A creating __________ segments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𝐴𝐻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2. Using the above statement, Find the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𝐴𝐻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𝐹𝐻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=42.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066800"/>
                <a:ext cx="8153400" cy="5105400"/>
              </a:xfrm>
              <a:blipFill rotWithShape="1">
                <a:blip r:embed="rId2"/>
                <a:stretch>
                  <a:fillRect l="-1047" t="-955"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173047" y="1432267"/>
            <a:ext cx="3181449" cy="2060193"/>
            <a:chOff x="1874982" y="4038600"/>
            <a:chExt cx="3461328" cy="2236436"/>
          </a:xfrm>
        </p:grpSpPr>
        <p:grpSp>
          <p:nvGrpSpPr>
            <p:cNvPr id="18" name="Group 17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925497"/>
          </a:xfrm>
        </p:spPr>
        <p:txBody>
          <a:bodyPr/>
          <a:lstStyle/>
          <a:p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785361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Content Objective: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Students will be able to complete statements and answer problems related to </a:t>
            </a:r>
            <a:r>
              <a:rPr lang="en-US" dirty="0" smtClean="0">
                <a:solidFill>
                  <a:schemeClr val="tx1"/>
                </a:solidFill>
              </a:rPr>
              <a:t>angles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using the </a:t>
            </a:r>
            <a:r>
              <a:rPr lang="en-US" sz="2400" dirty="0" smtClean="0">
                <a:solidFill>
                  <a:schemeClr val="tx1"/>
                </a:solidFill>
              </a:rPr>
              <a:t>Angle </a:t>
            </a:r>
            <a:r>
              <a:rPr lang="en-US" sz="2400" dirty="0">
                <a:solidFill>
                  <a:schemeClr val="tx1"/>
                </a:solidFill>
              </a:rPr>
              <a:t>Addition Postulate.</a:t>
            </a:r>
          </a:p>
          <a:p>
            <a:endParaRPr lang="en-US" sz="2400" b="1" u="sng" dirty="0" smtClean="0">
              <a:solidFill>
                <a:schemeClr val="tx1"/>
              </a:solidFill>
            </a:endParaRP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Language Objective: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Students will be able to state and use </a:t>
            </a:r>
            <a:r>
              <a:rPr lang="en-US" sz="2400" dirty="0" smtClean="0">
                <a:solidFill>
                  <a:schemeClr val="tx1"/>
                </a:solidFill>
              </a:rPr>
              <a:t>the Angle Addition Postulate </a:t>
            </a:r>
            <a:r>
              <a:rPr lang="en-US" sz="2400" dirty="0">
                <a:solidFill>
                  <a:schemeClr val="tx1"/>
                </a:solidFill>
              </a:rPr>
              <a:t>to solve problems.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6383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2" y="2286000"/>
            <a:ext cx="791765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925497"/>
          </a:xfrm>
        </p:spPr>
        <p:txBody>
          <a:bodyPr/>
          <a:lstStyle/>
          <a:p>
            <a:r>
              <a:rPr lang="en-US" dirty="0" smtClean="0"/>
              <a:t>Angle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27" y="1295400"/>
            <a:ext cx="8077200" cy="5013961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Here is a reminder of the definitions, along with visual examples, of </a:t>
            </a:r>
            <a:r>
              <a:rPr lang="en-US" sz="2200" dirty="0" smtClean="0">
                <a:solidFill>
                  <a:schemeClr val="tx1"/>
                </a:solidFill>
              </a:rPr>
              <a:t>an angle, </a:t>
            </a:r>
            <a:r>
              <a:rPr lang="en-US" sz="2200" dirty="0">
                <a:solidFill>
                  <a:schemeClr val="tx1"/>
                </a:solidFill>
              </a:rPr>
              <a:t>discussed in the previous lecture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000" u="sng" dirty="0" smtClean="0">
              <a:solidFill>
                <a:schemeClr val="tx1"/>
              </a:solidFill>
            </a:endParaRPr>
          </a:p>
          <a:p>
            <a:r>
              <a:rPr lang="en-US" sz="2200" u="sng" dirty="0" smtClean="0">
                <a:solidFill>
                  <a:schemeClr val="tx1"/>
                </a:solidFill>
              </a:rPr>
              <a:t>Additional information</a:t>
            </a:r>
            <a:r>
              <a:rPr lang="en-US" sz="2200" dirty="0" smtClean="0">
                <a:solidFill>
                  <a:schemeClr val="tx1"/>
                </a:solidFill>
              </a:rPr>
              <a:t>: The two rays that make the angle are known as the </a:t>
            </a:r>
            <a:r>
              <a:rPr lang="en-US" sz="2200" b="1" dirty="0" smtClean="0">
                <a:solidFill>
                  <a:schemeClr val="tx1"/>
                </a:solidFill>
              </a:rPr>
              <a:t>sides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Different Types of Angles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Angles are classified according to their measures (in degrees for us).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Acute Angle: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Measures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90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Right Angle: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Measure of exactly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90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Obtuse Angle: 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Measures larger then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90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but less 			than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180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Straight Angle: 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Measure of exactly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963" t="-979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925497"/>
          </a:xfrm>
        </p:spPr>
        <p:txBody>
          <a:bodyPr/>
          <a:lstStyle/>
          <a:p>
            <a:r>
              <a:rPr lang="en-US" dirty="0" smtClean="0"/>
              <a:t>Angle Congruence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95400"/>
                <a:ext cx="8686800" cy="5013961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Congruent Angles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are angles that have equal measures. In the diagram below you can see that both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have angle measures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So we can write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Thus, we can write that the angles are congruent: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686800" cy="5013961"/>
              </a:xfrm>
              <a:blipFill rotWithShape="1">
                <a:blip r:embed="rId2"/>
                <a:stretch>
                  <a:fillRect l="-1123" t="-973" r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181600" y="3594167"/>
            <a:ext cx="1981200" cy="762000"/>
            <a:chOff x="2895600" y="4191000"/>
            <a:chExt cx="1981200" cy="7620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895600" y="4191000"/>
              <a:ext cx="1828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895600" y="4953000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 rot="3934627">
            <a:off x="7083254" y="3282549"/>
            <a:ext cx="1981200" cy="762000"/>
            <a:chOff x="2895600" y="4191000"/>
            <a:chExt cx="1981200" cy="7620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895600" y="4191000"/>
              <a:ext cx="1828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895600" y="4953000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648200" y="402611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83965" y="25609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96000" y="3826064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26064"/>
                <a:ext cx="106680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03128" y="3775112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128" y="3775112"/>
                <a:ext cx="10668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2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4800" dirty="0" smtClean="0"/>
              <a:t>Adjacent Angles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305800" cy="1219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Adjacent Angles </a:t>
            </a:r>
            <a:r>
              <a:rPr lang="en-US" dirty="0" smtClean="0">
                <a:solidFill>
                  <a:schemeClr val="tx1"/>
                </a:solidFill>
              </a:rPr>
              <a:t>are two angles in a plane that have a common vertex and an common side. Here are some examples: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2400" y="2212848"/>
                <a:ext cx="4346448" cy="479755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are adjacent angles.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2400" y="2212848"/>
                <a:ext cx="4346448" cy="4797552"/>
              </a:xfrm>
              <a:blipFill rotWithShape="1">
                <a:blip r:embed="rId2"/>
                <a:stretch>
                  <a:fillRect l="-1823" t="-1017" r="-3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72584" y="2212848"/>
                <a:ext cx="4471416" cy="434035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are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not adjacent </a:t>
                </a:r>
                <a:r>
                  <a:rPr lang="en-US" dirty="0">
                    <a:solidFill>
                      <a:schemeClr val="tx1"/>
                    </a:solidFill>
                  </a:rPr>
                  <a:t>angles.</a:t>
                </a:r>
                <a:endParaRPr lang="en-US" b="1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72584" y="2212848"/>
                <a:ext cx="4471416" cy="4340352"/>
              </a:xfrm>
              <a:blipFill rotWithShape="1">
                <a:blip r:embed="rId3"/>
                <a:stretch>
                  <a:fillRect l="-1910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620284" y="3314616"/>
            <a:ext cx="1755281" cy="2129511"/>
            <a:chOff x="567382" y="3278253"/>
            <a:chExt cx="1755281" cy="2129511"/>
          </a:xfrm>
        </p:grpSpPr>
        <p:grpSp>
          <p:nvGrpSpPr>
            <p:cNvPr id="16" name="Group 15"/>
            <p:cNvGrpSpPr/>
            <p:nvPr/>
          </p:nvGrpSpPr>
          <p:grpSpPr>
            <a:xfrm rot="17959719">
              <a:off x="-41805" y="3887440"/>
              <a:ext cx="2129511" cy="911137"/>
              <a:chOff x="304800" y="2971800"/>
              <a:chExt cx="2971800" cy="15240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304800" y="2971800"/>
                <a:ext cx="2286000" cy="1524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04800" y="4495800"/>
                <a:ext cx="2971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304800" y="3962400"/>
                <a:ext cx="29718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898589" y="3778191"/>
              <a:ext cx="5215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60663" y="374176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42631" y="3577122"/>
            <a:ext cx="847153" cy="2065482"/>
            <a:chOff x="2438400" y="3539564"/>
            <a:chExt cx="847153" cy="2065482"/>
          </a:xfrm>
        </p:grpSpPr>
        <p:grpSp>
          <p:nvGrpSpPr>
            <p:cNvPr id="19" name="Group 18"/>
            <p:cNvGrpSpPr/>
            <p:nvPr/>
          </p:nvGrpSpPr>
          <p:grpSpPr>
            <a:xfrm rot="5400000">
              <a:off x="1786659" y="4191305"/>
              <a:ext cx="2065482" cy="762000"/>
              <a:chOff x="1668318" y="5410200"/>
              <a:chExt cx="4419600" cy="9144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1668318" y="6324600"/>
                <a:ext cx="44196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1905000" y="5410200"/>
                <a:ext cx="1338118" cy="914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2523553" y="4121651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38400" y="3655080"/>
              <a:ext cx="5215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499761" y="3515721"/>
            <a:ext cx="2029360" cy="2083009"/>
            <a:chOff x="4447640" y="3457178"/>
            <a:chExt cx="2029360" cy="2083009"/>
          </a:xfrm>
        </p:grpSpPr>
        <p:grpSp>
          <p:nvGrpSpPr>
            <p:cNvPr id="36" name="Group 35"/>
            <p:cNvGrpSpPr/>
            <p:nvPr/>
          </p:nvGrpSpPr>
          <p:grpSpPr>
            <a:xfrm>
              <a:off x="4447640" y="3457178"/>
              <a:ext cx="1837426" cy="2083009"/>
              <a:chOff x="4571999" y="3352800"/>
              <a:chExt cx="1837426" cy="2083009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4571999" y="3539564"/>
                <a:ext cx="794354" cy="1887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5366352" y="3570403"/>
                <a:ext cx="1043073" cy="18565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5366351" y="3414201"/>
                <a:ext cx="653449" cy="20127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 flipV="1">
                <a:off x="5257800" y="3352800"/>
                <a:ext cx="108550" cy="20830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4752441" y="414475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15000" y="401305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4200" y="3457178"/>
            <a:ext cx="1828800" cy="2147868"/>
            <a:chOff x="6934200" y="3457178"/>
            <a:chExt cx="1828800" cy="2147868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7086600" y="3457178"/>
              <a:ext cx="1143000" cy="21478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7757391" y="3927759"/>
              <a:ext cx="838200" cy="387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6934200" y="3518579"/>
              <a:ext cx="152400" cy="20864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086600" y="47244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01000" y="374176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2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925497"/>
          </a:xfrm>
        </p:spPr>
        <p:txBody>
          <a:bodyPr/>
          <a:lstStyle/>
          <a:p>
            <a:r>
              <a:rPr lang="en-US" sz="4800" dirty="0" smtClean="0"/>
              <a:t>Angle Bisector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72460"/>
                <a:ext cx="8458200" cy="5257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bisector of an angle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is the ray that divides the angle into two congruent, adjacent angles.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In the given diagram,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𝑋𝑌𝑊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𝑊𝑌𝑍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𝑋𝑌𝑊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𝑊𝑌𝑍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𝑌𝑊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bisects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𝑋𝑌𝑍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72460"/>
                <a:ext cx="8458200" cy="5257800"/>
              </a:xfrm>
              <a:blipFill rotWithShape="1">
                <a:blip r:embed="rId2"/>
                <a:stretch>
                  <a:fillRect l="-937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306454" y="2610260"/>
            <a:ext cx="3352800" cy="2157965"/>
            <a:chOff x="4186093" y="2413598"/>
            <a:chExt cx="3352800" cy="2157965"/>
          </a:xfrm>
        </p:grpSpPr>
        <p:sp>
          <p:nvSpPr>
            <p:cNvPr id="7" name="TextBox 6"/>
            <p:cNvSpPr txBox="1"/>
            <p:nvPr/>
          </p:nvSpPr>
          <p:spPr>
            <a:xfrm>
              <a:off x="6569941" y="4171453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Z</a:t>
              </a:r>
              <a:endParaRPr lang="en-US" sz="2000" b="1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186093" y="2413598"/>
              <a:ext cx="3352800" cy="1957910"/>
              <a:chOff x="4076700" y="2347390"/>
              <a:chExt cx="3352800" cy="195791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4457700" y="2362200"/>
                <a:ext cx="2184400" cy="17430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4457700" y="4105245"/>
                <a:ext cx="2971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4457700" y="3171735"/>
                <a:ext cx="2851150" cy="9335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635173" y="2886045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W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748482" y="2347390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X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76700" y="3905190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Y</a:t>
                </a:r>
                <a:endParaRPr lang="en-US" sz="2000" b="1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819900" y="4047618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781800" y="3286155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074641" y="2747500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5413086" y="3766691"/>
                    <a:ext cx="65231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13086" y="3766691"/>
                    <a:ext cx="652318" cy="33855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291282" y="3355427"/>
                    <a:ext cx="65231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1282" y="3355427"/>
                    <a:ext cx="652318" cy="33855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962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Using Diagrams to Identify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What can you conclude from the diagram shown below.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All points shown are coplanar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𝐵𝐸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intersect 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B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, and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C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are Collinear.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B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is between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A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and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C.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is a straight angle.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D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is in the interior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𝐴𝐵𝐸</m:t>
                    </m:r>
                  </m:oMath>
                </a14:m>
                <a:endParaRPr lang="en-US" sz="2000" i="1" dirty="0" smtClean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𝐴𝐵𝐷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𝐷𝐵𝐸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are adjacent angles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  <a:blipFill rotWithShape="1">
                <a:blip r:embed="rId2"/>
                <a:stretch>
                  <a:fillRect l="-96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163787" y="2104157"/>
            <a:ext cx="1805451" cy="2971800"/>
            <a:chOff x="6049818" y="2257136"/>
            <a:chExt cx="1805451" cy="2971800"/>
          </a:xfrm>
        </p:grpSpPr>
        <p:sp>
          <p:nvSpPr>
            <p:cNvPr id="5" name="TextBox 4"/>
            <p:cNvSpPr txBox="1"/>
            <p:nvPr/>
          </p:nvSpPr>
          <p:spPr>
            <a:xfrm>
              <a:off x="6077268" y="2438400"/>
              <a:ext cx="652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49818" y="2257136"/>
              <a:ext cx="1805451" cy="2971800"/>
              <a:chOff x="5636749" y="2257136"/>
              <a:chExt cx="1805451" cy="29718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6096000" y="2257136"/>
                <a:ext cx="0" cy="2971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5884141" y="2468995"/>
                <a:ext cx="1338118" cy="914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5638800" y="3342926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36749" y="4674437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C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789882" y="3614128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E</a:t>
                </a:r>
                <a:endParaRPr lang="en-US" sz="2000" b="1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 rot="5400000">
                <a:off x="6022108" y="4839856"/>
                <a:ext cx="147783" cy="692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5400000">
                <a:off x="6022108" y="2603819"/>
                <a:ext cx="147783" cy="692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6070600" y="3595254"/>
                <a:ext cx="1371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 rot="5400000">
                <a:off x="6978072" y="3560618"/>
                <a:ext cx="147783" cy="692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99645" y="2302483"/>
                <a:ext cx="652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D</a:t>
                </a:r>
                <a:endParaRPr lang="en-US" sz="2000" b="1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6715990" y="2541794"/>
                <a:ext cx="147783" cy="692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53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398</TotalTime>
  <Words>716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Geometry: Unit 2</vt:lpstr>
      <vt:lpstr>Warmup – Segment Review</vt:lpstr>
      <vt:lpstr>Angles</vt:lpstr>
      <vt:lpstr>Angle Reminder</vt:lpstr>
      <vt:lpstr>Different Types of Angles</vt:lpstr>
      <vt:lpstr>Angle Congruence</vt:lpstr>
      <vt:lpstr>Adjacent Angles</vt:lpstr>
      <vt:lpstr>Angle Bisector</vt:lpstr>
      <vt:lpstr>Using Diagrams to Identify</vt:lpstr>
      <vt:lpstr>Angle Addition Postulate</vt:lpstr>
      <vt:lpstr>Angle Addition Example</vt:lpstr>
      <vt:lpstr>Angle Addition Example Cont.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2</dc:title>
  <dc:creator>David Leon</dc:creator>
  <cp:lastModifiedBy>David Leon</cp:lastModifiedBy>
  <cp:revision>28</cp:revision>
  <dcterms:created xsi:type="dcterms:W3CDTF">2015-09-21T00:52:56Z</dcterms:created>
  <dcterms:modified xsi:type="dcterms:W3CDTF">2015-09-22T04:34:34Z</dcterms:modified>
</cp:coreProperties>
</file>