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7700870-1C6D-4685-821F-9A117E355A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C71277-FC70-4F90-964A-61C8310F92A6}" type="datetimeFigureOut">
              <a:rPr lang="en-US" smtClean="0"/>
              <a:t>11/1/2015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76600"/>
            <a:ext cx="8105336" cy="2301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Angles of a Triangle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7872750" cy="175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Geometry Unit 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394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Complete Each Statement with the word </a:t>
            </a:r>
            <a:r>
              <a:rPr lang="en-US" i="1" dirty="0" smtClean="0"/>
              <a:t>always</a:t>
            </a:r>
            <a:r>
              <a:rPr lang="en-US" dirty="0" smtClean="0"/>
              <a:t>, </a:t>
            </a:r>
            <a:r>
              <a:rPr lang="en-US" i="1" dirty="0" smtClean="0"/>
              <a:t>sometimes</a:t>
            </a:r>
            <a:r>
              <a:rPr lang="en-US" dirty="0" smtClean="0"/>
              <a:t>, or </a:t>
            </a:r>
            <a:r>
              <a:rPr lang="en-US" i="1" dirty="0" smtClean="0"/>
              <a:t>never</a:t>
            </a:r>
            <a:r>
              <a:rPr lang="en-US" dirty="0" smtClean="0"/>
              <a:t>.</a:t>
            </a:r>
          </a:p>
          <a:p>
            <a:pPr marL="571500" indent="-457200">
              <a:spcAft>
                <a:spcPts val="2400"/>
              </a:spcAft>
              <a:buAutoNum type="arabicPeriod"/>
            </a:pPr>
            <a:r>
              <a:rPr lang="en-US" dirty="0" smtClean="0"/>
              <a:t>If a triangle is isosceles, then it is ______ equilateral.</a:t>
            </a:r>
          </a:p>
          <a:p>
            <a:pPr marL="571500" indent="-457200">
              <a:spcAft>
                <a:spcPts val="2400"/>
              </a:spcAft>
              <a:buAutoNum type="arabicPeriod"/>
            </a:pPr>
            <a:r>
              <a:rPr lang="en-US" dirty="0" smtClean="0"/>
              <a:t>If a triangle is equilateral, then it is _______ isosceles.</a:t>
            </a:r>
          </a:p>
          <a:p>
            <a:pPr marL="571500" indent="-457200">
              <a:spcAft>
                <a:spcPts val="2400"/>
              </a:spcAft>
              <a:buAutoNum type="arabicPeriod"/>
            </a:pPr>
            <a:r>
              <a:rPr lang="en-US" dirty="0" smtClean="0"/>
              <a:t>If a triangle is scalene, then it is _________ isosceles.</a:t>
            </a:r>
          </a:p>
          <a:p>
            <a:pPr marL="571500" indent="-457200">
              <a:spcAft>
                <a:spcPts val="2400"/>
              </a:spcAft>
              <a:buAutoNum type="arabicPeriod"/>
            </a:pPr>
            <a:r>
              <a:rPr lang="en-US" dirty="0" smtClean="0"/>
              <a:t>If a triangle is obtuse, then it is __________ isosceles. </a:t>
            </a:r>
          </a:p>
          <a:p>
            <a:pPr marL="5715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3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Angles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305800" cy="54864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Content Objective</a:t>
            </a:r>
            <a:r>
              <a:rPr lang="en-US" sz="2800" dirty="0" smtClean="0"/>
              <a:t>: Students will be able to identify the properties and classifications of specific triangles, using them to solve problems.</a:t>
            </a:r>
          </a:p>
          <a:p>
            <a:endParaRPr lang="en-US" sz="2800" dirty="0"/>
          </a:p>
          <a:p>
            <a:r>
              <a:rPr lang="en-US" sz="2800" b="1" u="sng" dirty="0" smtClean="0"/>
              <a:t>Language Objective</a:t>
            </a:r>
            <a:r>
              <a:rPr lang="en-US" sz="2800" dirty="0" smtClean="0"/>
              <a:t>: Students will be able to write and solve equations using the sum of the angles of a triangle.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89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371600"/>
                <a:ext cx="84582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Each of the three points of a triangles is known as a </a:t>
                </a:r>
                <a:r>
                  <a:rPr lang="en-US" sz="2400" b="1" dirty="0" smtClean="0"/>
                  <a:t>vertex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From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sz="2400" dirty="0" smtClean="0"/>
                  <a:t>, we can see that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Vertices: points A, B, and C.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Sides: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𝐶𝐴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Angles: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371600"/>
                <a:ext cx="8458200" cy="5105400"/>
              </a:xfrm>
              <a:blipFill rotWithShape="1">
                <a:blip r:embed="rId2"/>
                <a:stretch>
                  <a:fillRect t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4724400" y="2113472"/>
            <a:ext cx="3886200" cy="2438400"/>
            <a:chOff x="4495800" y="2209800"/>
            <a:chExt cx="3886200" cy="2438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410200" y="2667000"/>
              <a:ext cx="2286000" cy="152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724400" y="4191000"/>
              <a:ext cx="2971800" cy="2587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724400" y="2667000"/>
              <a:ext cx="685800" cy="152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495800" y="4110335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57800" y="22098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43800" y="4186535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5200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01000" cy="4800600"/>
          </a:xfrm>
        </p:spPr>
        <p:txBody>
          <a:bodyPr/>
          <a:lstStyle/>
          <a:p>
            <a:r>
              <a:rPr lang="en-US" dirty="0" smtClean="0"/>
              <a:t>A triangle is sometimes classified by the number of congruent sides its has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2873242"/>
            <a:ext cx="2286000" cy="1524000"/>
            <a:chOff x="4724400" y="2667000"/>
            <a:chExt cx="2971800" cy="154987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410200" y="2667000"/>
              <a:ext cx="2286000" cy="152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724400" y="4191000"/>
              <a:ext cx="2971800" cy="2587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4724400" y="2667000"/>
              <a:ext cx="685800" cy="152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429000" y="2740178"/>
            <a:ext cx="1524000" cy="1764680"/>
            <a:chOff x="3429000" y="2740178"/>
            <a:chExt cx="1524000" cy="1764680"/>
          </a:xfrm>
        </p:grpSpPr>
        <p:grpSp>
          <p:nvGrpSpPr>
            <p:cNvPr id="18" name="Group 17"/>
            <p:cNvGrpSpPr/>
            <p:nvPr/>
          </p:nvGrpSpPr>
          <p:grpSpPr>
            <a:xfrm>
              <a:off x="3429000" y="2740178"/>
              <a:ext cx="1524000" cy="1764680"/>
              <a:chOff x="5257800" y="2731120"/>
              <a:chExt cx="1524000" cy="176468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5257800" y="2731120"/>
                <a:ext cx="685800" cy="17646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943600" y="2731120"/>
                <a:ext cx="838200" cy="17646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257800" y="4495800"/>
                <a:ext cx="15240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>
            <a:xfrm>
              <a:off x="3657600" y="3499198"/>
              <a:ext cx="304800" cy="1233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4343400" y="3493196"/>
              <a:ext cx="381000" cy="1644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943600" y="2743200"/>
            <a:ext cx="2209800" cy="1876606"/>
            <a:chOff x="5943600" y="2847794"/>
            <a:chExt cx="2209800" cy="1876606"/>
          </a:xfrm>
        </p:grpSpPr>
        <p:grpSp>
          <p:nvGrpSpPr>
            <p:cNvPr id="28" name="Group 27"/>
            <p:cNvGrpSpPr/>
            <p:nvPr/>
          </p:nvGrpSpPr>
          <p:grpSpPr>
            <a:xfrm>
              <a:off x="5943600" y="2847794"/>
              <a:ext cx="2209800" cy="1657064"/>
              <a:chOff x="5715000" y="2740178"/>
              <a:chExt cx="2209800" cy="1657064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5715000" y="2740178"/>
                <a:ext cx="990600" cy="163161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705600" y="2740178"/>
                <a:ext cx="1219200" cy="165706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715000" y="4397242"/>
                <a:ext cx="22098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>
              <a:off x="6324600" y="3499198"/>
              <a:ext cx="381000" cy="2346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7315200" y="3493196"/>
              <a:ext cx="304800" cy="2406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048500" y="4191000"/>
              <a:ext cx="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52400" y="4571364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Sides Congruent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2895600" y="4602358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Sides Congruent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829300" y="4572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Sides Congruent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5715000" y="5257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Equilateral Triangle</a:t>
            </a:r>
            <a:endParaRPr lang="en-US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971800" y="5257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Isosceles Triangle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" y="5257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Scalene Triangle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124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612338"/>
            <a:ext cx="8001000" cy="4800600"/>
          </a:xfrm>
        </p:spPr>
        <p:txBody>
          <a:bodyPr/>
          <a:lstStyle/>
          <a:p>
            <a:r>
              <a:rPr lang="en-US" dirty="0" smtClean="0"/>
              <a:t>A triangle is sometimes classified the angles present in them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14068" y="2254509"/>
            <a:ext cx="1905000" cy="1343206"/>
            <a:chOff x="4724400" y="2667000"/>
            <a:chExt cx="2971800" cy="154987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410200" y="2667000"/>
              <a:ext cx="2286000" cy="152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724400" y="4191000"/>
              <a:ext cx="2971800" cy="2587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4724400" y="2667000"/>
              <a:ext cx="685800" cy="152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550984" y="2559189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Acute &lt;‘s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849515" y="258550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 obtuse &lt;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1038046" y="483452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 Right &lt;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5466272" y="4012638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Equiangular Triangle</a:t>
            </a:r>
            <a:endParaRPr lang="en-US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676955" y="202367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Obtuse Triangle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066800" y="2097524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Acute Triangle</a:t>
            </a:r>
            <a:endParaRPr lang="en-US" sz="24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3776932" y="2254508"/>
            <a:ext cx="2924355" cy="1231738"/>
            <a:chOff x="4724400" y="2365977"/>
            <a:chExt cx="3457755" cy="148959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724400" y="2365977"/>
              <a:ext cx="1443487" cy="14895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167887" y="3855571"/>
              <a:ext cx="201426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724400" y="2365977"/>
              <a:ext cx="3457755" cy="14895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4627080" y="3657975"/>
            <a:ext cx="2444869" cy="2882460"/>
            <a:chOff x="5403731" y="3759093"/>
            <a:chExt cx="2444869" cy="2882460"/>
          </a:xfrm>
        </p:grpSpPr>
        <p:grpSp>
          <p:nvGrpSpPr>
            <p:cNvPr id="28" name="Group 27"/>
            <p:cNvGrpSpPr/>
            <p:nvPr/>
          </p:nvGrpSpPr>
          <p:grpSpPr>
            <a:xfrm>
              <a:off x="5466272" y="4705136"/>
              <a:ext cx="2209800" cy="1657064"/>
              <a:chOff x="5715000" y="2740178"/>
              <a:chExt cx="2209800" cy="1657064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5715000" y="2740178"/>
                <a:ext cx="990600" cy="163161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705600" y="2740178"/>
                <a:ext cx="1219200" cy="165706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715000" y="4397242"/>
                <a:ext cx="22098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Arc 22"/>
            <p:cNvSpPr/>
            <p:nvPr/>
          </p:nvSpPr>
          <p:spPr>
            <a:xfrm>
              <a:off x="5403731" y="6031953"/>
              <a:ext cx="538432" cy="6096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7239000" y="5943600"/>
              <a:ext cx="609600" cy="498285"/>
            </a:xfrm>
            <a:prstGeom prst="arc">
              <a:avLst>
                <a:gd name="adj1" fmla="val 8058701"/>
                <a:gd name="adj2" fmla="val 146303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>
              <a:off x="5613999" y="3759093"/>
              <a:ext cx="1685745" cy="1482344"/>
            </a:xfrm>
            <a:prstGeom prst="arc">
              <a:avLst>
                <a:gd name="adj1" fmla="val 3874946"/>
                <a:gd name="adj2" fmla="val 688995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8445" y="5016529"/>
            <a:ext cx="2871325" cy="1164497"/>
            <a:chOff x="414068" y="4878740"/>
            <a:chExt cx="2871325" cy="1164497"/>
          </a:xfrm>
        </p:grpSpPr>
        <p:sp>
          <p:nvSpPr>
            <p:cNvPr id="31" name="Right Triangle 30"/>
            <p:cNvSpPr/>
            <p:nvPr/>
          </p:nvSpPr>
          <p:spPr>
            <a:xfrm>
              <a:off x="414068" y="4878740"/>
              <a:ext cx="2871325" cy="1164497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14068" y="5842482"/>
              <a:ext cx="21980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33875" y="5842482"/>
              <a:ext cx="0" cy="20075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378207" y="437318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Right Triangle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849515" y="4451763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Congruent &lt;‘s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22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7651"/>
            <a:ext cx="7620000" cy="715962"/>
          </a:xfrm>
        </p:spPr>
        <p:txBody>
          <a:bodyPr/>
          <a:lstStyle/>
          <a:p>
            <a:r>
              <a:rPr lang="en-US" dirty="0" smtClean="0"/>
              <a:t>The Sum of the 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7782" y="990600"/>
                <a:ext cx="8153400" cy="5486400"/>
              </a:xfrm>
            </p:spPr>
            <p:txBody>
              <a:bodyPr>
                <a:normAutofit/>
              </a:bodyPr>
              <a:lstStyle/>
              <a:p>
                <a:r>
                  <a:rPr lang="en-US" sz="2600" b="1" u="sng" dirty="0" smtClean="0"/>
                  <a:t>Theorem 3-11: </a:t>
                </a:r>
                <a:r>
                  <a:rPr lang="en-US" sz="2600" dirty="0" smtClean="0"/>
                  <a:t>The sum of the measures of the angles of a triangle is 180.</a:t>
                </a:r>
              </a:p>
              <a:p>
                <a:r>
                  <a:rPr lang="en-US" sz="2600" dirty="0" smtClean="0"/>
                  <a:t>From the given triangle ABC,</a:t>
                </a:r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latin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</a:rPr>
                      <m:t>+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latin typeface="Cambria Math"/>
                      </a:rPr>
                      <m:t>𝐵</m:t>
                    </m:r>
                    <m:r>
                      <a:rPr lang="en-US" sz="2600" b="0" i="1" smtClean="0">
                        <a:latin typeface="Cambria Math"/>
                      </a:rPr>
                      <m:t>+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latin typeface="Cambria Math"/>
                      </a:rPr>
                      <m:t>𝐶</m:t>
                    </m:r>
                    <m:r>
                      <a:rPr lang="en-US" sz="2600" b="0" i="1" smtClean="0">
                        <a:latin typeface="Cambria Math"/>
                      </a:rPr>
                      <m:t>=180</m:t>
                    </m:r>
                  </m:oMath>
                </a14:m>
                <a:endParaRPr lang="en-US" sz="2600" dirty="0" smtClean="0"/>
              </a:p>
              <a:p>
                <a:r>
                  <a:rPr lang="en-US" sz="2600" dirty="0" smtClean="0"/>
                  <a:t>Example: In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sz="2600" dirty="0" smtClean="0"/>
                  <a:t>,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latin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</a:rPr>
                      <m:t>=57°</m:t>
                    </m:r>
                  </m:oMath>
                </a14:m>
                <a:r>
                  <a:rPr lang="en-US" sz="2600" dirty="0" smtClean="0"/>
                  <a:t>,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latin typeface="Cambria Math"/>
                      </a:rPr>
                      <m:t>𝑚</m:t>
                    </m:r>
                    <m:r>
                      <a:rPr lang="en-US" sz="2600" b="0" i="1" dirty="0" smtClean="0">
                        <a:latin typeface="Cambria Math"/>
                      </a:rPr>
                      <m:t>&lt;</m:t>
                    </m:r>
                    <m:r>
                      <a:rPr lang="en-US" sz="2600" b="0" i="1" dirty="0" smtClean="0">
                        <a:latin typeface="Cambria Math"/>
                      </a:rPr>
                      <m:t>𝐵</m:t>
                    </m:r>
                    <m:r>
                      <a:rPr lang="en-US" sz="2600" b="0" i="1" dirty="0" smtClean="0">
                        <a:latin typeface="Cambria Math"/>
                      </a:rPr>
                      <m:t>=2</m:t>
                    </m:r>
                    <m:r>
                      <a:rPr lang="en-US" sz="26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6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latin typeface="Cambria Math"/>
                      </a:rPr>
                      <m:t>𝐶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600" dirty="0" smtClean="0"/>
                  <a:t>. Find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600" dirty="0" smtClean="0"/>
                  <a:t>.</a:t>
                </a:r>
              </a:p>
              <a:p>
                <a:r>
                  <a:rPr lang="en-US" sz="2600" dirty="0" smtClean="0"/>
                  <a:t>We apply theorem 3-11: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57+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=180</m:t>
                    </m:r>
                  </m:oMath>
                </a14:m>
                <a:endParaRPr lang="en-US" sz="24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57+3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=180</m:t>
                    </m:r>
                  </m:oMath>
                </a14:m>
                <a:endParaRPr lang="en-US" sz="24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=123</m:t>
                    </m:r>
                  </m:oMath>
                </a14:m>
                <a:endParaRPr lang="en-US" sz="24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=41</m:t>
                    </m:r>
                  </m:oMath>
                </a14:m>
                <a:endParaRPr lang="en-US" sz="2400" b="0" dirty="0" smtClean="0"/>
              </a:p>
              <a:p>
                <a:pPr marL="411480" lvl="1" indent="0">
                  <a:buNone/>
                </a:pPr>
                <a:r>
                  <a:rPr lang="en-US" sz="2400" dirty="0" smtClean="0"/>
                  <a:t>Thus,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</a:rPr>
                      <m:t>=41°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782" y="990600"/>
                <a:ext cx="8153400" cy="5486400"/>
              </a:xfrm>
              <a:blipFill rotWithShape="1">
                <a:blip r:embed="rId2"/>
                <a:stretch>
                  <a:fillRect t="-889" r="-1943" b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4076700" y="3655291"/>
            <a:ext cx="3886200" cy="2438400"/>
            <a:chOff x="3962400" y="3657600"/>
            <a:chExt cx="3886200" cy="2438400"/>
          </a:xfrm>
        </p:grpSpPr>
        <p:grpSp>
          <p:nvGrpSpPr>
            <p:cNvPr id="4" name="Group 3"/>
            <p:cNvGrpSpPr/>
            <p:nvPr/>
          </p:nvGrpSpPr>
          <p:grpSpPr>
            <a:xfrm>
              <a:off x="3962400" y="3657600"/>
              <a:ext cx="3886200" cy="2438400"/>
              <a:chOff x="4495800" y="2209800"/>
              <a:chExt cx="3886200" cy="2438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5410200" y="2667000"/>
                <a:ext cx="2286000" cy="1524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4724400" y="4191000"/>
                <a:ext cx="2971800" cy="2587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4724400" y="2667000"/>
                <a:ext cx="685800" cy="1524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4495800" y="4110335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257800" y="22098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</a:t>
                </a:r>
                <a:endParaRPr lang="en-US" sz="24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543800" y="4186535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</a:t>
                </a:r>
                <a:endParaRPr lang="en-US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114800" y="5297489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57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4800" y="5297489"/>
                  <a:ext cx="8382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324600" y="5373469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600" y="5373469"/>
                  <a:ext cx="8382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572000" y="42026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4202668"/>
                  <a:ext cx="8382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538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dirty="0" smtClean="0"/>
              <a:t>Corollaries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001000" cy="5410200"/>
          </a:xfrm>
        </p:spPr>
        <p:txBody>
          <a:bodyPr/>
          <a:lstStyle/>
          <a:p>
            <a:r>
              <a:rPr lang="en-US" dirty="0" smtClean="0"/>
              <a:t>A statement that can be proved easily by applying a theorem is often called a </a:t>
            </a:r>
            <a:r>
              <a:rPr lang="en-US" b="1" dirty="0" smtClean="0"/>
              <a:t>corollary</a:t>
            </a:r>
            <a:r>
              <a:rPr lang="en-US" dirty="0" smtClean="0"/>
              <a:t> of the theorem. 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These 4 statements are corollaries of theorem 3-11. </a:t>
            </a:r>
          </a:p>
          <a:p>
            <a:pPr>
              <a:spcAft>
                <a:spcPts val="1200"/>
              </a:spcAft>
            </a:pPr>
            <a:r>
              <a:rPr lang="en-US" b="1" u="sng" dirty="0" smtClean="0"/>
              <a:t>Corollary 1</a:t>
            </a:r>
            <a:r>
              <a:rPr lang="en-US" dirty="0" smtClean="0"/>
              <a:t>: If two angles of a triangle are congruent to two angles of another triangle, then the third angles are congruent.</a:t>
            </a:r>
          </a:p>
          <a:p>
            <a:pPr>
              <a:spcAft>
                <a:spcPts val="1200"/>
              </a:spcAft>
            </a:pPr>
            <a:r>
              <a:rPr lang="en-US" b="1" u="sng" dirty="0" smtClean="0"/>
              <a:t>Corollary 2</a:t>
            </a:r>
            <a:r>
              <a:rPr lang="en-US" b="1" dirty="0" smtClean="0"/>
              <a:t>: </a:t>
            </a:r>
            <a:r>
              <a:rPr lang="en-US" dirty="0" smtClean="0"/>
              <a:t>Each angle of an equiangular triangle has a measure of 60.</a:t>
            </a:r>
          </a:p>
          <a:p>
            <a:pPr>
              <a:spcAft>
                <a:spcPts val="1200"/>
              </a:spcAft>
            </a:pPr>
            <a:r>
              <a:rPr lang="en-US" b="1" u="sng" dirty="0" smtClean="0"/>
              <a:t>Corollary 3</a:t>
            </a:r>
            <a:r>
              <a:rPr lang="en-US" b="1" dirty="0" smtClean="0"/>
              <a:t>: </a:t>
            </a:r>
            <a:r>
              <a:rPr lang="en-US" dirty="0" smtClean="0"/>
              <a:t>In a triangle, there can be at most one right angle or obtuse angle. </a:t>
            </a:r>
            <a:endParaRPr lang="en-US" b="1" u="sng" dirty="0" smtClean="0"/>
          </a:p>
          <a:p>
            <a:pPr>
              <a:spcAft>
                <a:spcPts val="1200"/>
              </a:spcAft>
            </a:pPr>
            <a:r>
              <a:rPr lang="en-US" b="1" u="sng" dirty="0" smtClean="0"/>
              <a:t>Corollary 4</a:t>
            </a:r>
            <a:r>
              <a:rPr lang="en-US" b="1" dirty="0" smtClean="0"/>
              <a:t>: </a:t>
            </a:r>
            <a:r>
              <a:rPr lang="en-US" dirty="0" smtClean="0"/>
              <a:t>The acute angles of a right triangle are complementary.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03331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dirty="0" smtClean="0"/>
              <a:t>Exterior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5334000"/>
          </a:xfrm>
        </p:spPr>
        <p:txBody>
          <a:bodyPr/>
          <a:lstStyle/>
          <a:p>
            <a:r>
              <a:rPr lang="en-US" dirty="0" smtClean="0"/>
              <a:t>When one side of a triangle is extended, an </a:t>
            </a:r>
            <a:r>
              <a:rPr lang="en-US" b="1" dirty="0" smtClean="0"/>
              <a:t>Exterior Angle</a:t>
            </a:r>
            <a:r>
              <a:rPr lang="en-US" dirty="0" smtClean="0"/>
              <a:t> is formed. </a:t>
            </a:r>
          </a:p>
          <a:p>
            <a:r>
              <a:rPr lang="en-US" dirty="0" smtClean="0"/>
              <a:t>Each Exterior Angle of a triangle is supplementary to the interior angle of the triangle that it is adjacent to. 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103331" y="3131666"/>
            <a:ext cx="3033623" cy="3014766"/>
            <a:chOff x="103331" y="3131666"/>
            <a:chExt cx="3033623" cy="3014766"/>
          </a:xfrm>
        </p:grpSpPr>
        <p:grpSp>
          <p:nvGrpSpPr>
            <p:cNvPr id="13" name="Group 12"/>
            <p:cNvGrpSpPr/>
            <p:nvPr/>
          </p:nvGrpSpPr>
          <p:grpSpPr>
            <a:xfrm>
              <a:off x="165154" y="3131666"/>
              <a:ext cx="2971800" cy="2211085"/>
              <a:chOff x="381000" y="3124200"/>
              <a:chExt cx="2971800" cy="2211085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381000" y="3785406"/>
                <a:ext cx="2971800" cy="1549879"/>
                <a:chOff x="4724400" y="2667000"/>
                <a:chExt cx="2971800" cy="1549879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5410200" y="2667000"/>
                  <a:ext cx="2286000" cy="15240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>
                  <a:off x="4724400" y="4191000"/>
                  <a:ext cx="2971800" cy="2587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H="1">
                  <a:off x="4724400" y="2667000"/>
                  <a:ext cx="685800" cy="15240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Straight Connector 11"/>
              <p:cNvCxnSpPr/>
              <p:nvPr/>
            </p:nvCxnSpPr>
            <p:spPr>
              <a:xfrm flipV="1">
                <a:off x="381000" y="3124200"/>
                <a:ext cx="990600" cy="218520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812854" y="3532602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854" y="3532602"/>
                  <a:ext cx="838200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03331" y="50151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331" y="5015100"/>
                  <a:ext cx="8382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160731" y="50267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0731" y="5026768"/>
                  <a:ext cx="8382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22431" y="3907821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80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431" y="3907821"/>
                  <a:ext cx="8382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1360631" y="3185765"/>
              <a:ext cx="15656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Exterior Angle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1551131" y="3532602"/>
              <a:ext cx="442823" cy="11089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30515" y="57771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Remote Interior Angles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2056822" y="5472300"/>
              <a:ext cx="304800" cy="29085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 flipV="1">
              <a:off x="679504" y="5459494"/>
              <a:ext cx="419100" cy="31646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736080" y="3334830"/>
            <a:ext cx="4878007" cy="1981200"/>
            <a:chOff x="3789740" y="3338700"/>
            <a:chExt cx="4878007" cy="1981200"/>
          </a:xfrm>
        </p:grpSpPr>
        <p:grpSp>
          <p:nvGrpSpPr>
            <p:cNvPr id="24" name="Group 23"/>
            <p:cNvGrpSpPr/>
            <p:nvPr/>
          </p:nvGrpSpPr>
          <p:grpSpPr>
            <a:xfrm>
              <a:off x="4294331" y="3338700"/>
              <a:ext cx="3124200" cy="1905106"/>
              <a:chOff x="4495800" y="3352800"/>
              <a:chExt cx="3124200" cy="1905106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5105399" y="3352800"/>
                <a:ext cx="2514599" cy="1905106"/>
                <a:chOff x="5268721" y="2236003"/>
                <a:chExt cx="2913434" cy="1619568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>
                  <a:off x="5268721" y="2236003"/>
                  <a:ext cx="899165" cy="161956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6167887" y="3855571"/>
                  <a:ext cx="201426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268721" y="2236003"/>
                  <a:ext cx="2913434" cy="161956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Straight Connector 22"/>
              <p:cNvCxnSpPr/>
              <p:nvPr/>
            </p:nvCxnSpPr>
            <p:spPr>
              <a:xfrm flipH="1">
                <a:off x="4495800" y="5257906"/>
                <a:ext cx="31242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4903931" y="48743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65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3931" y="4874368"/>
                  <a:ext cx="8382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903931" y="37313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3931" y="3731368"/>
                  <a:ext cx="8382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6504131" y="49505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25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4131" y="4950568"/>
                  <a:ext cx="8382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513531" y="4889246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115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13531" y="4889246"/>
                  <a:ext cx="83820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>
              <a:off x="3789740" y="4505036"/>
              <a:ext cx="15656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Exterior Angle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4682014" y="4851146"/>
              <a:ext cx="443834" cy="16395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175084" y="3920503"/>
              <a:ext cx="2492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Remote Interior Angles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 flipV="1">
              <a:off x="5680005" y="3792872"/>
              <a:ext cx="824126" cy="20025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6923231" y="4277153"/>
              <a:ext cx="0" cy="50934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135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dirty="0" smtClean="0"/>
              <a:t>Exterior Angles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371600"/>
                <a:ext cx="7848600" cy="5181600"/>
              </a:xfrm>
            </p:spPr>
            <p:txBody>
              <a:bodyPr/>
              <a:lstStyle/>
              <a:p>
                <a:r>
                  <a:rPr lang="en-US" b="1" u="sng" dirty="0" smtClean="0"/>
                  <a:t>Theorem 3-12</a:t>
                </a:r>
                <a:r>
                  <a:rPr lang="en-US" b="1" dirty="0" smtClean="0"/>
                  <a:t>: </a:t>
                </a:r>
                <a:r>
                  <a:rPr lang="en-US" dirty="0" smtClean="0"/>
                  <a:t>The measure of an exterior angle of a triangle equals the sum of the measures of the two remote interior angles. </a:t>
                </a:r>
              </a:p>
              <a:p>
                <a:r>
                  <a:rPr lang="en-US" b="1" u="sng" dirty="0" smtClean="0"/>
                  <a:t>Example</a:t>
                </a:r>
                <a:r>
                  <a:rPr lang="en-US" b="1" dirty="0" smtClean="0"/>
                  <a:t>: </a:t>
                </a:r>
                <a:r>
                  <a:rPr lang="en-US" dirty="0" smtClean="0"/>
                  <a:t>In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=120</m:t>
                    </m:r>
                  </m:oMath>
                </a14:m>
                <a:r>
                  <a:rPr lang="en-US" dirty="0" smtClean="0"/>
                  <a:t>, and an exterior angle at C is five times as large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b="1" dirty="0" smtClean="0"/>
                  <a:t>. </a:t>
                </a: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1" dirty="0" smtClean="0"/>
              </a:p>
              <a:p>
                <a:r>
                  <a:rPr lang="en-US" dirty="0" smtClean="0"/>
                  <a:t>We can apply theorem 3-2: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=120+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=120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=30</m:t>
                    </m:r>
                  </m:oMath>
                </a14:m>
                <a:endParaRPr lang="en-US" dirty="0" smtClean="0"/>
              </a:p>
              <a:p>
                <a:pPr marL="411480" lvl="1" indent="0">
                  <a:buNone/>
                </a:pPr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=30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371600"/>
                <a:ext cx="7848600" cy="5181600"/>
              </a:xfrm>
              <a:blipFill rotWithShape="1">
                <a:blip r:embed="rId2"/>
                <a:stretch>
                  <a:fillRect t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191000" y="3390900"/>
            <a:ext cx="3505199" cy="2751882"/>
            <a:chOff x="4191000" y="3390900"/>
            <a:chExt cx="3505199" cy="2751882"/>
          </a:xfrm>
        </p:grpSpPr>
        <p:grpSp>
          <p:nvGrpSpPr>
            <p:cNvPr id="4" name="Group 3"/>
            <p:cNvGrpSpPr/>
            <p:nvPr/>
          </p:nvGrpSpPr>
          <p:grpSpPr>
            <a:xfrm>
              <a:off x="4191000" y="3657601"/>
              <a:ext cx="3200400" cy="2107909"/>
              <a:chOff x="4191000" y="3657601"/>
              <a:chExt cx="3200400" cy="2107909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191000" y="3657601"/>
                <a:ext cx="2971799" cy="2104182"/>
                <a:chOff x="4932742" y="3153725"/>
                <a:chExt cx="2971799" cy="2104182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5881472" y="3153725"/>
                  <a:ext cx="2023069" cy="2104182"/>
                  <a:chOff x="6167886" y="2066765"/>
                  <a:chExt cx="2343944" cy="1788806"/>
                </a:xfrm>
              </p:grpSpPr>
              <p:cxnSp>
                <p:nvCxnSpPr>
                  <p:cNvPr id="17" name="Straight Connector 16"/>
                  <p:cNvCxnSpPr/>
                  <p:nvPr/>
                </p:nvCxnSpPr>
                <p:spPr>
                  <a:xfrm flipH="1">
                    <a:off x="6167886" y="2066765"/>
                    <a:ext cx="2343944" cy="1788806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6167887" y="3855571"/>
                    <a:ext cx="2014268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H="1">
                    <a:off x="8182155" y="2066765"/>
                    <a:ext cx="329675" cy="1788806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4932742" y="5257800"/>
                  <a:ext cx="2687258" cy="106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6172200" y="5396178"/>
                    <a:ext cx="838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120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2200" y="5396178"/>
                    <a:ext cx="838200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553200" y="3886200"/>
                    <a:ext cx="838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53200" y="3886200"/>
                    <a:ext cx="838200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381500" y="5367869"/>
                    <a:ext cx="838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81500" y="5367869"/>
                    <a:ext cx="838200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3" name="TextBox 22"/>
            <p:cNvSpPr txBox="1"/>
            <p:nvPr/>
          </p:nvSpPr>
          <p:spPr>
            <a:xfrm>
              <a:off x="6779595" y="5737201"/>
              <a:ext cx="533400" cy="380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62799" y="3390900"/>
              <a:ext cx="533400" cy="380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53000" y="5761783"/>
              <a:ext cx="533400" cy="380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1228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956</TotalTime>
  <Words>618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Angles of a Triangle</vt:lpstr>
      <vt:lpstr>Angles of A Triangle</vt:lpstr>
      <vt:lpstr>Triangle Properties</vt:lpstr>
      <vt:lpstr>Types of Triangles</vt:lpstr>
      <vt:lpstr>Types of Triangles</vt:lpstr>
      <vt:lpstr>The Sum of the Angles</vt:lpstr>
      <vt:lpstr>Corollaries</vt:lpstr>
      <vt:lpstr>Exterior Angles</vt:lpstr>
      <vt:lpstr>Exterior Angles Continued</vt:lpstr>
      <vt:lpstr>Exit Ticket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 of a Triangle</dc:title>
  <dc:creator>David Leon</dc:creator>
  <cp:lastModifiedBy>David Leon</cp:lastModifiedBy>
  <cp:revision>29</cp:revision>
  <dcterms:created xsi:type="dcterms:W3CDTF">2015-10-28T14:35:22Z</dcterms:created>
  <dcterms:modified xsi:type="dcterms:W3CDTF">2015-11-02T01:11:50Z</dcterms:modified>
</cp:coreProperties>
</file>