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58" r:id="rId5"/>
    <p:sldId id="257" r:id="rId6"/>
    <p:sldId id="259" r:id="rId7"/>
    <p:sldId id="260" r:id="rId8"/>
    <p:sldId id="261" r:id="rId9"/>
    <p:sldId id="264" r:id="rId10"/>
    <p:sldId id="266" r:id="rId11"/>
    <p:sldId id="265"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0AFC815-9F2B-4BCC-838B-FAC50DF8AA9E}" type="datetimeFigureOut">
              <a:rPr lang="en-US" smtClean="0"/>
              <a:t>10/21/2015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CE4C009-783D-4EE6-9E1B-E24D8CDEBA60}"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AFC815-9F2B-4BCC-838B-FAC50DF8AA9E}"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4C009-783D-4EE6-9E1B-E24D8CDEBA6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CE4C009-783D-4EE6-9E1B-E24D8CDEBA60}"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AFC815-9F2B-4BCC-838B-FAC50DF8AA9E}"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0AFC815-9F2B-4BCC-838B-FAC50DF8AA9E}"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CE4C009-783D-4EE6-9E1B-E24D8CDEBA60}"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0AFC815-9F2B-4BCC-838B-FAC50DF8AA9E}" type="datetimeFigureOut">
              <a:rPr lang="en-US" smtClean="0"/>
              <a:t>10/21/2015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CE4C009-783D-4EE6-9E1B-E24D8CDEBA60}"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0AFC815-9F2B-4BCC-838B-FAC50DF8AA9E}"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4C009-783D-4EE6-9E1B-E24D8CDEBA60}"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0AFC815-9F2B-4BCC-838B-FAC50DF8AA9E}" type="datetimeFigureOut">
              <a:rPr lang="en-US" smtClean="0"/>
              <a:t>10/21/2015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CE4C009-783D-4EE6-9E1B-E24D8CDEBA60}"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AFC815-9F2B-4BCC-838B-FAC50DF8AA9E}" type="datetimeFigureOut">
              <a:rPr lang="en-US" smtClean="0"/>
              <a:t>10/21/2015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CE4C009-783D-4EE6-9E1B-E24D8CDEBA6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0AFC815-9F2B-4BCC-838B-FAC50DF8AA9E}" type="datetimeFigureOut">
              <a:rPr lang="en-US" smtClean="0"/>
              <a:t>10/21/2015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CE4C009-783D-4EE6-9E1B-E24D8CDEBA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CE4C009-783D-4EE6-9E1B-E24D8CDEBA60}"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0AFC815-9F2B-4BCC-838B-FAC50DF8AA9E}" type="datetimeFigureOut">
              <a:rPr lang="en-US" smtClean="0"/>
              <a:t>10/21/2015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CE4C009-783D-4EE6-9E1B-E24D8CDEBA60}"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0AFC815-9F2B-4BCC-838B-FAC50DF8AA9E}" type="datetimeFigureOut">
              <a:rPr lang="en-US" smtClean="0"/>
              <a:t>10/21/2015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0AFC815-9F2B-4BCC-838B-FAC50DF8AA9E}" type="datetimeFigureOut">
              <a:rPr lang="en-US" smtClean="0"/>
              <a:t>10/21/2015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CE4C009-783D-4EE6-9E1B-E24D8CDEBA60}"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13.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5" Type="http://schemas.openxmlformats.org/officeDocument/2006/relationships/image" Target="../media/image39.png"/><Relationship Id="rId4" Type="http://schemas.openxmlformats.org/officeDocument/2006/relationships/image" Target="../media/image3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0.png"/><Relationship Id="rId4" Type="http://schemas.openxmlformats.org/officeDocument/2006/relationships/image" Target="../media/image50.png"/></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90.png"/><Relationship Id="rId7" Type="http://schemas.openxmlformats.org/officeDocument/2006/relationships/image" Target="../media/image130.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120.png"/><Relationship Id="rId5" Type="http://schemas.openxmlformats.org/officeDocument/2006/relationships/image" Target="../media/image110.png"/><Relationship Id="rId4" Type="http://schemas.openxmlformats.org/officeDocument/2006/relationships/image" Target="../media/image10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More Planning For Proofs</a:t>
            </a:r>
            <a:endParaRPr lang="en-US" dirty="0"/>
          </a:p>
        </p:txBody>
      </p:sp>
      <p:sp>
        <p:nvSpPr>
          <p:cNvPr id="2" name="Title 1"/>
          <p:cNvSpPr>
            <a:spLocks noGrp="1"/>
          </p:cNvSpPr>
          <p:nvPr>
            <p:ph type="ctrTitle"/>
          </p:nvPr>
        </p:nvSpPr>
        <p:spPr/>
        <p:txBody>
          <a:bodyPr/>
          <a:lstStyle/>
          <a:p>
            <a:r>
              <a:rPr lang="en-US" dirty="0" smtClean="0"/>
              <a:t>Geometry Unit 3: Proofs</a:t>
            </a:r>
            <a:endParaRPr lang="en-US" dirty="0"/>
          </a:p>
        </p:txBody>
      </p:sp>
    </p:spTree>
    <p:extLst>
      <p:ext uri="{BB962C8B-B14F-4D97-AF65-F5344CB8AC3E}">
        <p14:creationId xmlns:p14="http://schemas.microsoft.com/office/powerpoint/2010/main" val="45287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5" y="381000"/>
            <a:ext cx="8229600" cy="667512"/>
          </a:xfrm>
        </p:spPr>
        <p:txBody>
          <a:bodyPr>
            <a:normAutofit/>
          </a:bodyPr>
          <a:lstStyle/>
          <a:p>
            <a:r>
              <a:rPr lang="en-US" dirty="0" smtClean="0"/>
              <a:t>Proof 2</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1371600"/>
                <a:ext cx="8478328" cy="5334000"/>
              </a:xfrm>
            </p:spPr>
            <p:txBody>
              <a:bodyPr>
                <a:normAutofit/>
              </a:bodyPr>
              <a:lstStyle/>
              <a:p>
                <a:pPr marL="0" lvl="0" indent="0">
                  <a:buClr>
                    <a:srgbClr val="0BD0D9"/>
                  </a:buClr>
                  <a:buNone/>
                </a:pPr>
                <a:r>
                  <a:rPr lang="en-US" sz="2200" dirty="0" smtClean="0">
                    <a:solidFill>
                      <a:prstClr val="black"/>
                    </a:solidFill>
                  </a:rPr>
                  <a:t>Given</a:t>
                </a:r>
                <a:r>
                  <a:rPr lang="en-US" sz="2200" dirty="0">
                    <a:solidFill>
                      <a:prstClr val="black"/>
                    </a:solidFill>
                  </a:rPr>
                  <a:t>: </a:t>
                </a:r>
                <a14:m>
                  <m:oMath xmlns:m="http://schemas.openxmlformats.org/officeDocument/2006/math">
                    <m:r>
                      <a:rPr lang="en-US" sz="2200" b="0" i="1" smtClean="0">
                        <a:solidFill>
                          <a:prstClr val="black"/>
                        </a:solidFill>
                        <a:latin typeface="Cambria Math"/>
                      </a:rPr>
                      <m:t>𝐴𝐵</m:t>
                    </m:r>
                    <m:r>
                      <a:rPr lang="en-US" sz="2200" b="0" i="1" smtClean="0">
                        <a:solidFill>
                          <a:prstClr val="black"/>
                        </a:solidFill>
                        <a:latin typeface="Cambria Math"/>
                      </a:rPr>
                      <m:t>=</m:t>
                    </m:r>
                    <m:r>
                      <a:rPr lang="en-US" sz="2200" b="0" i="1" smtClean="0">
                        <a:solidFill>
                          <a:prstClr val="black"/>
                        </a:solidFill>
                        <a:latin typeface="Cambria Math"/>
                      </a:rPr>
                      <m:t>𝐶𝐷</m:t>
                    </m:r>
                  </m:oMath>
                </a14:m>
                <a:endParaRPr lang="en-US" sz="2200" dirty="0" smtClean="0">
                  <a:solidFill>
                    <a:prstClr val="black"/>
                  </a:solidFill>
                </a:endParaRPr>
              </a:p>
              <a:p>
                <a:pPr marL="0" lvl="0" indent="0">
                  <a:buClr>
                    <a:srgbClr val="0BD0D9"/>
                  </a:buClr>
                  <a:buNone/>
                </a:pPr>
                <a:r>
                  <a:rPr lang="en-US" sz="2200" dirty="0" smtClean="0">
                    <a:solidFill>
                      <a:prstClr val="black"/>
                    </a:solidFill>
                  </a:rPr>
                  <a:t>Prove</a:t>
                </a:r>
                <a:r>
                  <a:rPr lang="en-US" sz="2200" dirty="0">
                    <a:solidFill>
                      <a:prstClr val="black"/>
                    </a:solidFill>
                  </a:rPr>
                  <a:t>:	</a:t>
                </a:r>
                <a14:m>
                  <m:oMath xmlns:m="http://schemas.openxmlformats.org/officeDocument/2006/math">
                    <m:r>
                      <a:rPr lang="en-US" sz="2200" b="0" i="1" smtClean="0">
                        <a:solidFill>
                          <a:prstClr val="black"/>
                        </a:solidFill>
                        <a:latin typeface="Cambria Math"/>
                      </a:rPr>
                      <m:t>𝐴𝐶</m:t>
                    </m:r>
                    <m:r>
                      <a:rPr lang="en-US" sz="2200" b="0" i="1" smtClean="0">
                        <a:solidFill>
                          <a:prstClr val="black"/>
                        </a:solidFill>
                        <a:latin typeface="Cambria Math"/>
                      </a:rPr>
                      <m:t>=</m:t>
                    </m:r>
                    <m:r>
                      <a:rPr lang="en-US" sz="2200" b="0" i="1" smtClean="0">
                        <a:solidFill>
                          <a:prstClr val="black"/>
                        </a:solidFill>
                        <a:latin typeface="Cambria Math"/>
                      </a:rPr>
                      <m:t>𝐵𝐷</m:t>
                    </m:r>
                  </m:oMath>
                </a14:m>
                <a:endParaRPr lang="en-US" sz="2200" dirty="0">
                  <a:solidFill>
                    <a:prstClr val="black"/>
                  </a:solidFill>
                </a:endParaRPr>
              </a:p>
              <a:p>
                <a:endParaRPr lang="en-US" sz="2200" u="sng"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1371600"/>
                <a:ext cx="8478328" cy="5334000"/>
              </a:xfrm>
              <a:blipFill rotWithShape="1">
                <a:blip r:embed="rId2"/>
                <a:stretch>
                  <a:fillRect l="-935" t="-686"/>
                </a:stretch>
              </a:blipFill>
            </p:spPr>
            <p:txBody>
              <a:bodyPr/>
              <a:lstStyle/>
              <a:p>
                <a:r>
                  <a:rPr lang="en-US">
                    <a:noFill/>
                  </a:rPr>
                  <a:t> </a:t>
                </a:r>
              </a:p>
            </p:txBody>
          </p:sp>
        </mc:Fallback>
      </mc:AlternateContent>
      <p:sp>
        <p:nvSpPr>
          <p:cNvPr id="29" name="Rectangle 28"/>
          <p:cNvSpPr/>
          <p:nvPr/>
        </p:nvSpPr>
        <p:spPr>
          <a:xfrm>
            <a:off x="301072" y="3124200"/>
            <a:ext cx="8374226" cy="400110"/>
          </a:xfrm>
          <a:prstGeom prst="rect">
            <a:avLst/>
          </a:prstGeom>
        </p:spPr>
        <p:txBody>
          <a:bodyPr wrap="square">
            <a:spAutoFit/>
          </a:bodyPr>
          <a:lstStyle/>
          <a:p>
            <a:pPr marL="114300" lvl="0"/>
            <a:r>
              <a:rPr lang="en-US" sz="2000" b="1" u="sng" dirty="0">
                <a:latin typeface="Rockwell"/>
              </a:rPr>
              <a:t>Statements	  </a:t>
            </a:r>
            <a:r>
              <a:rPr lang="en-US" sz="2000" b="1" u="sng" dirty="0" smtClean="0">
                <a:latin typeface="Rockwell"/>
              </a:rPr>
              <a:t>________	_________Reasons</a:t>
            </a:r>
            <a:endParaRPr lang="en-US" sz="2000" b="1" u="sng" dirty="0">
              <a:latin typeface="Rockwell"/>
            </a:endParaRPr>
          </a:p>
        </p:txBody>
      </p:sp>
      <mc:AlternateContent xmlns:mc="http://schemas.openxmlformats.org/markup-compatibility/2006" xmlns:a14="http://schemas.microsoft.com/office/drawing/2010/main">
        <mc:Choice Requires="a14">
          <p:sp>
            <p:nvSpPr>
              <p:cNvPr id="31" name="Rectangle 30"/>
              <p:cNvSpPr/>
              <p:nvPr/>
            </p:nvSpPr>
            <p:spPr>
              <a:xfrm>
                <a:off x="312574" y="3962400"/>
                <a:ext cx="1571584" cy="430887"/>
              </a:xfrm>
              <a:prstGeom prst="rect">
                <a:avLst/>
              </a:prstGeom>
            </p:spPr>
            <p:txBody>
              <a:bodyPr wrap="none">
                <a:spAutoFit/>
              </a:bodyPr>
              <a:lstStyle/>
              <a:p>
                <a:pPr lvl="0"/>
                <a:r>
                  <a:rPr lang="en-US" sz="2200" dirty="0" smtClean="0"/>
                  <a:t>2. </a:t>
                </a:r>
                <a14:m>
                  <m:oMath xmlns:m="http://schemas.openxmlformats.org/officeDocument/2006/math">
                    <m:r>
                      <a:rPr lang="en-US" sz="2200" b="0" i="1" smtClean="0">
                        <a:solidFill>
                          <a:prstClr val="black"/>
                        </a:solidFill>
                        <a:latin typeface="Cambria Math"/>
                      </a:rPr>
                      <m:t>𝐵𝐶</m:t>
                    </m:r>
                    <m:r>
                      <a:rPr lang="en-US" sz="2200" b="0" i="1" smtClean="0">
                        <a:solidFill>
                          <a:prstClr val="black"/>
                        </a:solidFill>
                        <a:latin typeface="Cambria Math"/>
                      </a:rPr>
                      <m:t>=</m:t>
                    </m:r>
                    <m:r>
                      <a:rPr lang="en-US" sz="2200" b="0" i="1" smtClean="0">
                        <a:solidFill>
                          <a:prstClr val="black"/>
                        </a:solidFill>
                        <a:latin typeface="Cambria Math"/>
                      </a:rPr>
                      <m:t>𝐵𝐶</m:t>
                    </m:r>
                  </m:oMath>
                </a14:m>
                <a:endParaRPr lang="en-US" sz="2200" dirty="0">
                  <a:solidFill>
                    <a:prstClr val="black"/>
                  </a:solidFill>
                </a:endParaRPr>
              </a:p>
            </p:txBody>
          </p:sp>
        </mc:Choice>
        <mc:Fallback xmlns="">
          <p:sp>
            <p:nvSpPr>
              <p:cNvPr id="31" name="Rectangle 30"/>
              <p:cNvSpPr>
                <a:spLocks noRot="1" noChangeAspect="1" noMove="1" noResize="1" noEditPoints="1" noAdjustHandles="1" noChangeArrowheads="1" noChangeShapeType="1" noTextEdit="1"/>
              </p:cNvSpPr>
              <p:nvPr/>
            </p:nvSpPr>
            <p:spPr>
              <a:xfrm>
                <a:off x="312574" y="3962400"/>
                <a:ext cx="1571584" cy="430887"/>
              </a:xfrm>
              <a:prstGeom prst="rect">
                <a:avLst/>
              </a:prstGeom>
              <a:blipFill rotWithShape="1">
                <a:blip r:embed="rId3"/>
                <a:stretch>
                  <a:fillRect l="-4651" t="-8451" r="-9690" b="-267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Rectangle 31"/>
              <p:cNvSpPr/>
              <p:nvPr/>
            </p:nvSpPr>
            <p:spPr>
              <a:xfrm>
                <a:off x="301072" y="4419600"/>
                <a:ext cx="2997231" cy="430887"/>
              </a:xfrm>
              <a:prstGeom prst="rect">
                <a:avLst/>
              </a:prstGeom>
            </p:spPr>
            <p:txBody>
              <a:bodyPr wrap="none">
                <a:spAutoFit/>
              </a:bodyPr>
              <a:lstStyle/>
              <a:p>
                <a:r>
                  <a:rPr lang="en-US" sz="2200" dirty="0" smtClean="0"/>
                  <a:t>3. </a:t>
                </a:r>
                <a14:m>
                  <m:oMath xmlns:m="http://schemas.openxmlformats.org/officeDocument/2006/math">
                    <m:r>
                      <a:rPr lang="en-US" sz="2200" b="0" i="1" smtClean="0">
                        <a:latin typeface="Cambria Math"/>
                      </a:rPr>
                      <m:t>𝐴𝐵</m:t>
                    </m:r>
                    <m:r>
                      <a:rPr lang="en-US" sz="2200" b="0" i="1" smtClean="0">
                        <a:latin typeface="Cambria Math"/>
                      </a:rPr>
                      <m:t>+</m:t>
                    </m:r>
                    <m:r>
                      <a:rPr lang="en-US" sz="2200" b="0" i="1" smtClean="0">
                        <a:latin typeface="Cambria Math"/>
                      </a:rPr>
                      <m:t>𝐵𝐶</m:t>
                    </m:r>
                    <m:r>
                      <a:rPr lang="en-US" sz="2200" b="0" i="1" smtClean="0">
                        <a:latin typeface="Cambria Math"/>
                      </a:rPr>
                      <m:t>=</m:t>
                    </m:r>
                    <m:r>
                      <a:rPr lang="en-US" sz="2200" b="0" i="1" smtClean="0">
                        <a:latin typeface="Cambria Math"/>
                      </a:rPr>
                      <m:t>𝐵𝐶</m:t>
                    </m:r>
                    <m:r>
                      <a:rPr lang="en-US" sz="2200" b="0" i="1" smtClean="0">
                        <a:latin typeface="Cambria Math"/>
                      </a:rPr>
                      <m:t>+</m:t>
                    </m:r>
                    <m:r>
                      <a:rPr lang="en-US" sz="2200" b="0" i="1" smtClean="0">
                        <a:latin typeface="Cambria Math"/>
                      </a:rPr>
                      <m:t>𝐶𝐷</m:t>
                    </m:r>
                  </m:oMath>
                </a14:m>
                <a:endParaRPr lang="en-US" sz="2200" b="0" dirty="0" smtClean="0">
                  <a:ea typeface="Cambria Math"/>
                </a:endParaRPr>
              </a:p>
            </p:txBody>
          </p:sp>
        </mc:Choice>
        <mc:Fallback xmlns="">
          <p:sp>
            <p:nvSpPr>
              <p:cNvPr id="32" name="Rectangle 31"/>
              <p:cNvSpPr>
                <a:spLocks noRot="1" noChangeAspect="1" noMove="1" noResize="1" noEditPoints="1" noAdjustHandles="1" noChangeArrowheads="1" noChangeShapeType="1" noTextEdit="1"/>
              </p:cNvSpPr>
              <p:nvPr/>
            </p:nvSpPr>
            <p:spPr>
              <a:xfrm>
                <a:off x="301072" y="4419600"/>
                <a:ext cx="2997231" cy="430887"/>
              </a:xfrm>
              <a:prstGeom prst="rect">
                <a:avLst/>
              </a:prstGeom>
              <a:blipFill rotWithShape="1">
                <a:blip r:embed="rId4"/>
                <a:stretch>
                  <a:fillRect l="-2439" t="-8451" r="-3862" b="-26761"/>
                </a:stretch>
              </a:blipFill>
            </p:spPr>
            <p:txBody>
              <a:bodyPr/>
              <a:lstStyle/>
              <a:p>
                <a:r>
                  <a:rPr lang="en-US">
                    <a:noFill/>
                  </a:rPr>
                  <a:t> </a:t>
                </a:r>
              </a:p>
            </p:txBody>
          </p:sp>
        </mc:Fallback>
      </mc:AlternateContent>
      <p:sp>
        <p:nvSpPr>
          <p:cNvPr id="33" name="Rectangle 32"/>
          <p:cNvSpPr/>
          <p:nvPr/>
        </p:nvSpPr>
        <p:spPr>
          <a:xfrm>
            <a:off x="5252420" y="3505200"/>
            <a:ext cx="1220206" cy="430887"/>
          </a:xfrm>
          <a:prstGeom prst="rect">
            <a:avLst/>
          </a:prstGeom>
        </p:spPr>
        <p:txBody>
          <a:bodyPr wrap="none">
            <a:spAutoFit/>
          </a:bodyPr>
          <a:lstStyle/>
          <a:p>
            <a:r>
              <a:rPr lang="en-US" sz="2200" dirty="0" smtClean="0"/>
              <a:t>1. Given</a:t>
            </a:r>
            <a:endParaRPr lang="en-US" sz="2200" dirty="0"/>
          </a:p>
        </p:txBody>
      </p:sp>
      <p:sp>
        <p:nvSpPr>
          <p:cNvPr id="34" name="Rectangle 33"/>
          <p:cNvSpPr/>
          <p:nvPr/>
        </p:nvSpPr>
        <p:spPr>
          <a:xfrm>
            <a:off x="5177216" y="3962400"/>
            <a:ext cx="3343978" cy="430887"/>
          </a:xfrm>
          <a:prstGeom prst="rect">
            <a:avLst/>
          </a:prstGeom>
        </p:spPr>
        <p:txBody>
          <a:bodyPr wrap="square">
            <a:spAutoFit/>
          </a:bodyPr>
          <a:lstStyle/>
          <a:p>
            <a:r>
              <a:rPr lang="en-US" sz="2200" dirty="0"/>
              <a:t>2</a:t>
            </a:r>
            <a:r>
              <a:rPr lang="en-US" sz="2200" dirty="0" smtClean="0"/>
              <a:t>. Reflexive Property</a:t>
            </a:r>
            <a:endParaRPr lang="en-US" sz="2200" dirty="0"/>
          </a:p>
        </p:txBody>
      </p:sp>
      <p:sp>
        <p:nvSpPr>
          <p:cNvPr id="35" name="Rectangle 34"/>
          <p:cNvSpPr/>
          <p:nvPr/>
        </p:nvSpPr>
        <p:spPr>
          <a:xfrm>
            <a:off x="5102997" y="4419600"/>
            <a:ext cx="2736647" cy="430887"/>
          </a:xfrm>
          <a:prstGeom prst="rect">
            <a:avLst/>
          </a:prstGeom>
        </p:spPr>
        <p:txBody>
          <a:bodyPr wrap="none">
            <a:spAutoFit/>
          </a:bodyPr>
          <a:lstStyle/>
          <a:p>
            <a:r>
              <a:rPr lang="en-US" sz="2200" dirty="0"/>
              <a:t>3</a:t>
            </a:r>
            <a:r>
              <a:rPr lang="en-US" sz="2200" dirty="0" smtClean="0"/>
              <a:t>. Addition Property</a:t>
            </a:r>
            <a:endParaRPr lang="en-US" sz="2200" dirty="0"/>
          </a:p>
        </p:txBody>
      </p:sp>
      <mc:AlternateContent xmlns:mc="http://schemas.openxmlformats.org/markup-compatibility/2006" xmlns:a14="http://schemas.microsoft.com/office/drawing/2010/main">
        <mc:Choice Requires="a14">
          <p:sp>
            <p:nvSpPr>
              <p:cNvPr id="36" name="Rectangle 35"/>
              <p:cNvSpPr/>
              <p:nvPr/>
            </p:nvSpPr>
            <p:spPr>
              <a:xfrm>
                <a:off x="228600" y="4953000"/>
                <a:ext cx="2358594" cy="769441"/>
              </a:xfrm>
              <a:prstGeom prst="rect">
                <a:avLst/>
              </a:prstGeom>
            </p:spPr>
            <p:txBody>
              <a:bodyPr wrap="none">
                <a:spAutoFit/>
              </a:bodyPr>
              <a:lstStyle/>
              <a:p>
                <a:r>
                  <a:rPr lang="en-US" sz="2200" dirty="0" smtClean="0"/>
                  <a:t>4. </a:t>
                </a:r>
                <a14:m>
                  <m:oMath xmlns:m="http://schemas.openxmlformats.org/officeDocument/2006/math">
                    <m:r>
                      <a:rPr lang="en-US" sz="2200" b="0" i="1" smtClean="0">
                        <a:latin typeface="Cambria Math"/>
                      </a:rPr>
                      <m:t>𝐴𝐵</m:t>
                    </m:r>
                    <m:r>
                      <a:rPr lang="en-US" sz="2200" b="0" i="1" smtClean="0">
                        <a:latin typeface="Cambria Math"/>
                      </a:rPr>
                      <m:t>+</m:t>
                    </m:r>
                    <m:r>
                      <a:rPr lang="en-US" sz="2200" b="0" i="1" smtClean="0">
                        <a:latin typeface="Cambria Math"/>
                      </a:rPr>
                      <m:t>𝐵𝐶</m:t>
                    </m:r>
                    <m:r>
                      <a:rPr lang="en-US" sz="2200" b="0" i="1" smtClean="0">
                        <a:latin typeface="Cambria Math"/>
                      </a:rPr>
                      <m:t>=</m:t>
                    </m:r>
                    <m:r>
                      <a:rPr lang="en-US" sz="2200" b="0" i="1" smtClean="0">
                        <a:latin typeface="Cambria Math"/>
                      </a:rPr>
                      <m:t>𝐴𝐶</m:t>
                    </m:r>
                    <m:r>
                      <a:rPr lang="en-US" sz="2200" b="0" i="1" smtClean="0">
                        <a:latin typeface="Cambria Math"/>
                      </a:rPr>
                      <m:t>;</m:t>
                    </m:r>
                  </m:oMath>
                </a14:m>
                <a:endParaRPr lang="en-US" sz="2200" b="0" dirty="0" smtClean="0"/>
              </a:p>
              <a:p>
                <a:pPr/>
                <a14:m>
                  <m:oMathPara xmlns:m="http://schemas.openxmlformats.org/officeDocument/2006/math">
                    <m:oMathParaPr>
                      <m:jc m:val="centerGroup"/>
                    </m:oMathParaPr>
                    <m:oMath xmlns:m="http://schemas.openxmlformats.org/officeDocument/2006/math">
                      <m:r>
                        <a:rPr lang="en-US" sz="2200" b="0" i="1" smtClean="0">
                          <a:latin typeface="Cambria Math"/>
                        </a:rPr>
                        <m:t>𝐵𝐶</m:t>
                      </m:r>
                      <m:r>
                        <a:rPr lang="en-US" sz="2200" b="0" i="1" smtClean="0">
                          <a:latin typeface="Cambria Math"/>
                        </a:rPr>
                        <m:t>+</m:t>
                      </m:r>
                      <m:r>
                        <a:rPr lang="en-US" sz="2200" b="0" i="1" smtClean="0">
                          <a:latin typeface="Cambria Math"/>
                        </a:rPr>
                        <m:t>𝐶𝐷</m:t>
                      </m:r>
                      <m:r>
                        <a:rPr lang="en-US" sz="2200" b="0" i="1" smtClean="0">
                          <a:latin typeface="Cambria Math"/>
                        </a:rPr>
                        <m:t>=</m:t>
                      </m:r>
                      <m:r>
                        <a:rPr lang="en-US" sz="2200" b="0" i="1" smtClean="0">
                          <a:latin typeface="Cambria Math"/>
                        </a:rPr>
                        <m:t>𝐵𝐷</m:t>
                      </m:r>
                    </m:oMath>
                  </m:oMathPara>
                </a14:m>
                <a:endParaRPr lang="en-US" sz="2200" dirty="0"/>
              </a:p>
            </p:txBody>
          </p:sp>
        </mc:Choice>
        <mc:Fallback xmlns="">
          <p:sp>
            <p:nvSpPr>
              <p:cNvPr id="36" name="Rectangle 35"/>
              <p:cNvSpPr>
                <a:spLocks noRot="1" noChangeAspect="1" noMove="1" noResize="1" noEditPoints="1" noAdjustHandles="1" noChangeArrowheads="1" noChangeShapeType="1" noTextEdit="1"/>
              </p:cNvSpPr>
              <p:nvPr/>
            </p:nvSpPr>
            <p:spPr>
              <a:xfrm>
                <a:off x="228600" y="4953000"/>
                <a:ext cx="2358594" cy="769441"/>
              </a:xfrm>
              <a:prstGeom prst="rect">
                <a:avLst/>
              </a:prstGeom>
              <a:blipFill rotWithShape="1">
                <a:blip r:embed="rId5"/>
                <a:stretch>
                  <a:fillRect l="-3368" t="-4762" r="-5440" b="-14286"/>
                </a:stretch>
              </a:blipFill>
            </p:spPr>
            <p:txBody>
              <a:bodyPr/>
              <a:lstStyle/>
              <a:p>
                <a:r>
                  <a:rPr lang="en-US">
                    <a:noFill/>
                  </a:rPr>
                  <a:t> </a:t>
                </a:r>
              </a:p>
            </p:txBody>
          </p:sp>
        </mc:Fallback>
      </mc:AlternateContent>
      <p:sp>
        <p:nvSpPr>
          <p:cNvPr id="37" name="Rectangle 36"/>
          <p:cNvSpPr/>
          <p:nvPr/>
        </p:nvSpPr>
        <p:spPr>
          <a:xfrm>
            <a:off x="5089532" y="4953000"/>
            <a:ext cx="3967753" cy="430887"/>
          </a:xfrm>
          <a:prstGeom prst="rect">
            <a:avLst/>
          </a:prstGeom>
        </p:spPr>
        <p:txBody>
          <a:bodyPr wrap="none">
            <a:spAutoFit/>
          </a:bodyPr>
          <a:lstStyle/>
          <a:p>
            <a:r>
              <a:rPr lang="en-US" sz="2200" dirty="0" smtClean="0"/>
              <a:t>4. Segment Addition Postulate</a:t>
            </a:r>
            <a:endParaRPr lang="en-US" sz="2200" dirty="0"/>
          </a:p>
        </p:txBody>
      </p:sp>
      <mc:AlternateContent xmlns:mc="http://schemas.openxmlformats.org/markup-compatibility/2006" xmlns:a14="http://schemas.microsoft.com/office/drawing/2010/main">
        <mc:Choice Requires="a14">
          <p:sp>
            <p:nvSpPr>
              <p:cNvPr id="51" name="Rectangle 50"/>
              <p:cNvSpPr/>
              <p:nvPr/>
            </p:nvSpPr>
            <p:spPr>
              <a:xfrm>
                <a:off x="312574" y="3429000"/>
                <a:ext cx="1756635" cy="430887"/>
              </a:xfrm>
              <a:prstGeom prst="rect">
                <a:avLst/>
              </a:prstGeom>
            </p:spPr>
            <p:txBody>
              <a:bodyPr wrap="none">
                <a:spAutoFit/>
              </a:bodyPr>
              <a:lstStyle/>
              <a:p>
                <a:pPr marL="457200" lvl="0" indent="-457200">
                  <a:buFontTx/>
                  <a:buAutoNum type="arabicPeriod"/>
                </a:pPr>
                <a14:m>
                  <m:oMath xmlns:m="http://schemas.openxmlformats.org/officeDocument/2006/math">
                    <m:r>
                      <a:rPr lang="en-US" sz="2200" b="0" i="1" smtClean="0">
                        <a:solidFill>
                          <a:prstClr val="black"/>
                        </a:solidFill>
                        <a:latin typeface="Cambria Math"/>
                      </a:rPr>
                      <m:t>𝐴𝐵</m:t>
                    </m:r>
                    <m:r>
                      <a:rPr lang="en-US" sz="2200" b="0" i="1" smtClean="0">
                        <a:solidFill>
                          <a:prstClr val="black"/>
                        </a:solidFill>
                        <a:latin typeface="Cambria Math"/>
                      </a:rPr>
                      <m:t>=</m:t>
                    </m:r>
                    <m:r>
                      <a:rPr lang="en-US" sz="2200" b="0" i="1" smtClean="0">
                        <a:solidFill>
                          <a:prstClr val="black"/>
                        </a:solidFill>
                        <a:latin typeface="Cambria Math"/>
                      </a:rPr>
                      <m:t>𝐶𝐷</m:t>
                    </m:r>
                  </m:oMath>
                </a14:m>
                <a:endParaRPr lang="en-US" sz="2200" dirty="0">
                  <a:solidFill>
                    <a:prstClr val="black"/>
                  </a:solidFill>
                </a:endParaRPr>
              </a:p>
            </p:txBody>
          </p:sp>
        </mc:Choice>
        <mc:Fallback xmlns="">
          <p:sp>
            <p:nvSpPr>
              <p:cNvPr id="51" name="Rectangle 50"/>
              <p:cNvSpPr>
                <a:spLocks noRot="1" noChangeAspect="1" noMove="1" noResize="1" noEditPoints="1" noAdjustHandles="1" noChangeArrowheads="1" noChangeShapeType="1" noTextEdit="1"/>
              </p:cNvSpPr>
              <p:nvPr/>
            </p:nvSpPr>
            <p:spPr>
              <a:xfrm>
                <a:off x="312574" y="3429000"/>
                <a:ext cx="1756635" cy="430887"/>
              </a:xfrm>
              <a:prstGeom prst="rect">
                <a:avLst/>
              </a:prstGeom>
              <a:blipFill rotWithShape="1">
                <a:blip r:embed="rId6"/>
                <a:stretch>
                  <a:fillRect l="-4167" t="-8571" r="-7639" b="-27143"/>
                </a:stretch>
              </a:blipFill>
            </p:spPr>
            <p:txBody>
              <a:bodyPr/>
              <a:lstStyle/>
              <a:p>
                <a:r>
                  <a:rPr lang="en-US">
                    <a:noFill/>
                  </a:rPr>
                  <a:t> </a:t>
                </a:r>
              </a:p>
            </p:txBody>
          </p:sp>
        </mc:Fallback>
      </mc:AlternateContent>
      <p:sp>
        <p:nvSpPr>
          <p:cNvPr id="58" name="TextBox 57"/>
          <p:cNvSpPr txBox="1"/>
          <p:nvPr/>
        </p:nvSpPr>
        <p:spPr>
          <a:xfrm>
            <a:off x="3394660" y="2850479"/>
            <a:ext cx="636011" cy="369332"/>
          </a:xfrm>
          <a:prstGeom prst="rect">
            <a:avLst/>
          </a:prstGeom>
          <a:noFill/>
        </p:spPr>
        <p:txBody>
          <a:bodyPr wrap="square" rtlCol="0">
            <a:spAutoFit/>
          </a:bodyPr>
          <a:lstStyle/>
          <a:p>
            <a:r>
              <a:rPr lang="en-US" dirty="0" smtClean="0"/>
              <a:t>A</a:t>
            </a:r>
            <a:endParaRPr lang="en-US" dirty="0"/>
          </a:p>
        </p:txBody>
      </p:sp>
      <p:sp>
        <p:nvSpPr>
          <p:cNvPr id="59" name="TextBox 58"/>
          <p:cNvSpPr txBox="1"/>
          <p:nvPr/>
        </p:nvSpPr>
        <p:spPr>
          <a:xfrm>
            <a:off x="5089532" y="2486981"/>
            <a:ext cx="636011" cy="369332"/>
          </a:xfrm>
          <a:prstGeom prst="rect">
            <a:avLst/>
          </a:prstGeom>
          <a:noFill/>
        </p:spPr>
        <p:txBody>
          <a:bodyPr wrap="square" rtlCol="0">
            <a:spAutoFit/>
          </a:bodyPr>
          <a:lstStyle/>
          <a:p>
            <a:r>
              <a:rPr lang="en-US" dirty="0" smtClean="0"/>
              <a:t>B</a:t>
            </a:r>
            <a:endParaRPr lang="en-US" dirty="0"/>
          </a:p>
        </p:txBody>
      </p:sp>
      <p:sp>
        <p:nvSpPr>
          <p:cNvPr id="60" name="TextBox 59"/>
          <p:cNvSpPr txBox="1"/>
          <p:nvPr/>
        </p:nvSpPr>
        <p:spPr>
          <a:xfrm>
            <a:off x="6230810" y="2276185"/>
            <a:ext cx="636011" cy="369332"/>
          </a:xfrm>
          <a:prstGeom prst="rect">
            <a:avLst/>
          </a:prstGeom>
          <a:noFill/>
        </p:spPr>
        <p:txBody>
          <a:bodyPr wrap="square" rtlCol="0">
            <a:spAutoFit/>
          </a:bodyPr>
          <a:lstStyle/>
          <a:p>
            <a:r>
              <a:rPr lang="en-US" dirty="0"/>
              <a:t>C</a:t>
            </a:r>
          </a:p>
        </p:txBody>
      </p:sp>
      <p:sp>
        <p:nvSpPr>
          <p:cNvPr id="63" name="TextBox 62"/>
          <p:cNvSpPr txBox="1"/>
          <p:nvPr/>
        </p:nvSpPr>
        <p:spPr>
          <a:xfrm>
            <a:off x="8203189" y="1752600"/>
            <a:ext cx="636011" cy="369332"/>
          </a:xfrm>
          <a:prstGeom prst="rect">
            <a:avLst/>
          </a:prstGeom>
          <a:noFill/>
        </p:spPr>
        <p:txBody>
          <a:bodyPr wrap="square" rtlCol="0">
            <a:spAutoFit/>
          </a:bodyPr>
          <a:lstStyle/>
          <a:p>
            <a:r>
              <a:rPr lang="en-US" dirty="0"/>
              <a:t>D</a:t>
            </a:r>
          </a:p>
        </p:txBody>
      </p:sp>
      <p:cxnSp>
        <p:nvCxnSpPr>
          <p:cNvPr id="5" name="Straight Connector 4"/>
          <p:cNvCxnSpPr/>
          <p:nvPr/>
        </p:nvCxnSpPr>
        <p:spPr>
          <a:xfrm flipV="1">
            <a:off x="3657600" y="1752600"/>
            <a:ext cx="4709487" cy="1069677"/>
          </a:xfrm>
          <a:prstGeom prst="line">
            <a:avLst/>
          </a:prstGeom>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38" name="Rectangle 37"/>
              <p:cNvSpPr/>
              <p:nvPr/>
            </p:nvSpPr>
            <p:spPr>
              <a:xfrm>
                <a:off x="256173" y="5722441"/>
                <a:ext cx="3343978" cy="430887"/>
              </a:xfrm>
              <a:prstGeom prst="rect">
                <a:avLst/>
              </a:prstGeom>
            </p:spPr>
            <p:txBody>
              <a:bodyPr wrap="square">
                <a:spAutoFit/>
              </a:bodyPr>
              <a:lstStyle/>
              <a:p>
                <a:r>
                  <a:rPr lang="en-US" sz="2200" dirty="0" smtClean="0"/>
                  <a:t>5. </a:t>
                </a:r>
                <a14:m>
                  <m:oMath xmlns:m="http://schemas.openxmlformats.org/officeDocument/2006/math">
                    <m:r>
                      <a:rPr lang="en-US" sz="2200" b="0" i="1" smtClean="0">
                        <a:latin typeface="Cambria Math"/>
                      </a:rPr>
                      <m:t>𝐴𝐶</m:t>
                    </m:r>
                    <m:r>
                      <a:rPr lang="en-US" sz="2200" b="0" i="1" smtClean="0">
                        <a:latin typeface="Cambria Math"/>
                      </a:rPr>
                      <m:t>=</m:t>
                    </m:r>
                    <m:r>
                      <a:rPr lang="en-US" sz="2200" b="0" i="1" smtClean="0">
                        <a:latin typeface="Cambria Math"/>
                      </a:rPr>
                      <m:t>𝐵𝐷</m:t>
                    </m:r>
                  </m:oMath>
                </a14:m>
                <a:endParaRPr lang="en-US" sz="2200" dirty="0"/>
              </a:p>
            </p:txBody>
          </p:sp>
        </mc:Choice>
        <mc:Fallback xmlns="">
          <p:sp>
            <p:nvSpPr>
              <p:cNvPr id="38" name="Rectangle 37"/>
              <p:cNvSpPr>
                <a:spLocks noRot="1" noChangeAspect="1" noMove="1" noResize="1" noEditPoints="1" noAdjustHandles="1" noChangeArrowheads="1" noChangeShapeType="1" noTextEdit="1"/>
              </p:cNvSpPr>
              <p:nvPr/>
            </p:nvSpPr>
            <p:spPr>
              <a:xfrm>
                <a:off x="256173" y="5722441"/>
                <a:ext cx="3343978" cy="430887"/>
              </a:xfrm>
              <a:prstGeom prst="rect">
                <a:avLst/>
              </a:prstGeom>
              <a:blipFill rotWithShape="1">
                <a:blip r:embed="rId7"/>
                <a:stretch>
                  <a:fillRect l="-2186" t="-8571" b="-28571"/>
                </a:stretch>
              </a:blipFill>
            </p:spPr>
            <p:txBody>
              <a:bodyPr/>
              <a:lstStyle/>
              <a:p>
                <a:r>
                  <a:rPr lang="en-US">
                    <a:noFill/>
                  </a:rPr>
                  <a:t> </a:t>
                </a:r>
              </a:p>
            </p:txBody>
          </p:sp>
        </mc:Fallback>
      </mc:AlternateContent>
      <p:sp>
        <p:nvSpPr>
          <p:cNvPr id="39" name="Rectangle 38"/>
          <p:cNvSpPr/>
          <p:nvPr/>
        </p:nvSpPr>
        <p:spPr>
          <a:xfrm>
            <a:off x="5102997" y="5638800"/>
            <a:ext cx="3343978" cy="430887"/>
          </a:xfrm>
          <a:prstGeom prst="rect">
            <a:avLst/>
          </a:prstGeom>
        </p:spPr>
        <p:txBody>
          <a:bodyPr wrap="square">
            <a:spAutoFit/>
          </a:bodyPr>
          <a:lstStyle/>
          <a:p>
            <a:r>
              <a:rPr lang="en-US" sz="2200" dirty="0"/>
              <a:t>5</a:t>
            </a:r>
            <a:r>
              <a:rPr lang="en-US" sz="2200" dirty="0" smtClean="0"/>
              <a:t>. Substitution Property</a:t>
            </a:r>
            <a:endParaRPr lang="en-US" sz="2200" dirty="0"/>
          </a:p>
        </p:txBody>
      </p:sp>
    </p:spTree>
    <p:extLst>
      <p:ext uri="{BB962C8B-B14F-4D97-AF65-F5344CB8AC3E}">
        <p14:creationId xmlns:p14="http://schemas.microsoft.com/office/powerpoint/2010/main" val="41161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1000"/>
                                        <p:tgtEl>
                                          <p:spTgt spid="51"/>
                                        </p:tgtEl>
                                      </p:cBhvr>
                                    </p:animEffect>
                                    <p:anim calcmode="lin" valueType="num">
                                      <p:cBhvr>
                                        <p:cTn id="8" dur="1000" fill="hold"/>
                                        <p:tgtEl>
                                          <p:spTgt spid="51"/>
                                        </p:tgtEl>
                                        <p:attrNameLst>
                                          <p:attrName>ppt_x</p:attrName>
                                        </p:attrNameLst>
                                      </p:cBhvr>
                                      <p:tavLst>
                                        <p:tav tm="0">
                                          <p:val>
                                            <p:strVal val="#ppt_x"/>
                                          </p:val>
                                        </p:tav>
                                        <p:tav tm="100000">
                                          <p:val>
                                            <p:strVal val="#ppt_x"/>
                                          </p:val>
                                        </p:tav>
                                      </p:tavLst>
                                    </p:anim>
                                    <p:anim calcmode="lin" valueType="num">
                                      <p:cBhvr>
                                        <p:cTn id="9"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fade">
                                      <p:cBhvr>
                                        <p:cTn id="14" dur="1000"/>
                                        <p:tgtEl>
                                          <p:spTgt spid="33"/>
                                        </p:tgtEl>
                                      </p:cBhvr>
                                    </p:animEffect>
                                    <p:anim calcmode="lin" valueType="num">
                                      <p:cBhvr>
                                        <p:cTn id="15" dur="1000" fill="hold"/>
                                        <p:tgtEl>
                                          <p:spTgt spid="33"/>
                                        </p:tgtEl>
                                        <p:attrNameLst>
                                          <p:attrName>ppt_x</p:attrName>
                                        </p:attrNameLst>
                                      </p:cBhvr>
                                      <p:tavLst>
                                        <p:tav tm="0">
                                          <p:val>
                                            <p:strVal val="#ppt_x"/>
                                          </p:val>
                                        </p:tav>
                                        <p:tav tm="100000">
                                          <p:val>
                                            <p:strVal val="#ppt_x"/>
                                          </p:val>
                                        </p:tav>
                                      </p:tavLst>
                                    </p:anim>
                                    <p:anim calcmode="lin" valueType="num">
                                      <p:cBhvr>
                                        <p:cTn id="16"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1000"/>
                                        <p:tgtEl>
                                          <p:spTgt spid="31"/>
                                        </p:tgtEl>
                                      </p:cBhvr>
                                    </p:animEffect>
                                    <p:anim calcmode="lin" valueType="num">
                                      <p:cBhvr>
                                        <p:cTn id="22" dur="1000" fill="hold"/>
                                        <p:tgtEl>
                                          <p:spTgt spid="31"/>
                                        </p:tgtEl>
                                        <p:attrNameLst>
                                          <p:attrName>ppt_x</p:attrName>
                                        </p:attrNameLst>
                                      </p:cBhvr>
                                      <p:tavLst>
                                        <p:tav tm="0">
                                          <p:val>
                                            <p:strVal val="#ppt_x"/>
                                          </p:val>
                                        </p:tav>
                                        <p:tav tm="100000">
                                          <p:val>
                                            <p:strVal val="#ppt_x"/>
                                          </p:val>
                                        </p:tav>
                                      </p:tavLst>
                                    </p:anim>
                                    <p:anim calcmode="lin" valueType="num">
                                      <p:cBhvr>
                                        <p:cTn id="23"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1000"/>
                                        <p:tgtEl>
                                          <p:spTgt spid="34"/>
                                        </p:tgtEl>
                                      </p:cBhvr>
                                    </p:animEffect>
                                    <p:anim calcmode="lin" valueType="num">
                                      <p:cBhvr>
                                        <p:cTn id="29" dur="1000" fill="hold"/>
                                        <p:tgtEl>
                                          <p:spTgt spid="34"/>
                                        </p:tgtEl>
                                        <p:attrNameLst>
                                          <p:attrName>ppt_x</p:attrName>
                                        </p:attrNameLst>
                                      </p:cBhvr>
                                      <p:tavLst>
                                        <p:tav tm="0">
                                          <p:val>
                                            <p:strVal val="#ppt_x"/>
                                          </p:val>
                                        </p:tav>
                                        <p:tav tm="100000">
                                          <p:val>
                                            <p:strVal val="#ppt_x"/>
                                          </p:val>
                                        </p:tav>
                                      </p:tavLst>
                                    </p:anim>
                                    <p:anim calcmode="lin" valueType="num">
                                      <p:cBhvr>
                                        <p:cTn id="3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fade">
                                      <p:cBhvr>
                                        <p:cTn id="35" dur="1000"/>
                                        <p:tgtEl>
                                          <p:spTgt spid="32"/>
                                        </p:tgtEl>
                                      </p:cBhvr>
                                    </p:animEffect>
                                    <p:anim calcmode="lin" valueType="num">
                                      <p:cBhvr>
                                        <p:cTn id="36" dur="1000" fill="hold"/>
                                        <p:tgtEl>
                                          <p:spTgt spid="32"/>
                                        </p:tgtEl>
                                        <p:attrNameLst>
                                          <p:attrName>ppt_x</p:attrName>
                                        </p:attrNameLst>
                                      </p:cBhvr>
                                      <p:tavLst>
                                        <p:tav tm="0">
                                          <p:val>
                                            <p:strVal val="#ppt_x"/>
                                          </p:val>
                                        </p:tav>
                                        <p:tav tm="100000">
                                          <p:val>
                                            <p:strVal val="#ppt_x"/>
                                          </p:val>
                                        </p:tav>
                                      </p:tavLst>
                                    </p:anim>
                                    <p:anim calcmode="lin" valueType="num">
                                      <p:cBhvr>
                                        <p:cTn id="3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1000"/>
                                        <p:tgtEl>
                                          <p:spTgt spid="35"/>
                                        </p:tgtEl>
                                      </p:cBhvr>
                                    </p:animEffect>
                                    <p:anim calcmode="lin" valueType="num">
                                      <p:cBhvr>
                                        <p:cTn id="43" dur="1000" fill="hold"/>
                                        <p:tgtEl>
                                          <p:spTgt spid="35"/>
                                        </p:tgtEl>
                                        <p:attrNameLst>
                                          <p:attrName>ppt_x</p:attrName>
                                        </p:attrNameLst>
                                      </p:cBhvr>
                                      <p:tavLst>
                                        <p:tav tm="0">
                                          <p:val>
                                            <p:strVal val="#ppt_x"/>
                                          </p:val>
                                        </p:tav>
                                        <p:tav tm="100000">
                                          <p:val>
                                            <p:strVal val="#ppt_x"/>
                                          </p:val>
                                        </p:tav>
                                      </p:tavLst>
                                    </p:anim>
                                    <p:anim calcmode="lin" valueType="num">
                                      <p:cBhvr>
                                        <p:cTn id="4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1000"/>
                                        <p:tgtEl>
                                          <p:spTgt spid="36"/>
                                        </p:tgtEl>
                                      </p:cBhvr>
                                    </p:animEffect>
                                    <p:anim calcmode="lin" valueType="num">
                                      <p:cBhvr>
                                        <p:cTn id="50" dur="1000" fill="hold"/>
                                        <p:tgtEl>
                                          <p:spTgt spid="36"/>
                                        </p:tgtEl>
                                        <p:attrNameLst>
                                          <p:attrName>ppt_x</p:attrName>
                                        </p:attrNameLst>
                                      </p:cBhvr>
                                      <p:tavLst>
                                        <p:tav tm="0">
                                          <p:val>
                                            <p:strVal val="#ppt_x"/>
                                          </p:val>
                                        </p:tav>
                                        <p:tav tm="100000">
                                          <p:val>
                                            <p:strVal val="#ppt_x"/>
                                          </p:val>
                                        </p:tav>
                                      </p:tavLst>
                                    </p:anim>
                                    <p:anim calcmode="lin" valueType="num">
                                      <p:cBhvr>
                                        <p:cTn id="51"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fade">
                                      <p:cBhvr>
                                        <p:cTn id="56" dur="1000"/>
                                        <p:tgtEl>
                                          <p:spTgt spid="37"/>
                                        </p:tgtEl>
                                      </p:cBhvr>
                                    </p:animEffect>
                                    <p:anim calcmode="lin" valueType="num">
                                      <p:cBhvr>
                                        <p:cTn id="57" dur="1000" fill="hold"/>
                                        <p:tgtEl>
                                          <p:spTgt spid="37"/>
                                        </p:tgtEl>
                                        <p:attrNameLst>
                                          <p:attrName>ppt_x</p:attrName>
                                        </p:attrNameLst>
                                      </p:cBhvr>
                                      <p:tavLst>
                                        <p:tav tm="0">
                                          <p:val>
                                            <p:strVal val="#ppt_x"/>
                                          </p:val>
                                        </p:tav>
                                        <p:tav tm="100000">
                                          <p:val>
                                            <p:strVal val="#ppt_x"/>
                                          </p:val>
                                        </p:tav>
                                      </p:tavLst>
                                    </p:anim>
                                    <p:anim calcmode="lin" valueType="num">
                                      <p:cBhvr>
                                        <p:cTn id="58"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fade">
                                      <p:cBhvr>
                                        <p:cTn id="63" dur="1000"/>
                                        <p:tgtEl>
                                          <p:spTgt spid="38"/>
                                        </p:tgtEl>
                                      </p:cBhvr>
                                    </p:animEffect>
                                    <p:anim calcmode="lin" valueType="num">
                                      <p:cBhvr>
                                        <p:cTn id="64" dur="1000" fill="hold"/>
                                        <p:tgtEl>
                                          <p:spTgt spid="38"/>
                                        </p:tgtEl>
                                        <p:attrNameLst>
                                          <p:attrName>ppt_x</p:attrName>
                                        </p:attrNameLst>
                                      </p:cBhvr>
                                      <p:tavLst>
                                        <p:tav tm="0">
                                          <p:val>
                                            <p:strVal val="#ppt_x"/>
                                          </p:val>
                                        </p:tav>
                                        <p:tav tm="100000">
                                          <p:val>
                                            <p:strVal val="#ppt_x"/>
                                          </p:val>
                                        </p:tav>
                                      </p:tavLst>
                                    </p:anim>
                                    <p:anim calcmode="lin" valueType="num">
                                      <p:cBhvr>
                                        <p:cTn id="65"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9"/>
                                        </p:tgtEl>
                                        <p:attrNameLst>
                                          <p:attrName>style.visibility</p:attrName>
                                        </p:attrNameLst>
                                      </p:cBhvr>
                                      <p:to>
                                        <p:strVal val="visible"/>
                                      </p:to>
                                    </p:set>
                                    <p:animEffect transition="in" filter="fade">
                                      <p:cBhvr>
                                        <p:cTn id="70" dur="1000"/>
                                        <p:tgtEl>
                                          <p:spTgt spid="39"/>
                                        </p:tgtEl>
                                      </p:cBhvr>
                                    </p:animEffect>
                                    <p:anim calcmode="lin" valueType="num">
                                      <p:cBhvr>
                                        <p:cTn id="71" dur="1000" fill="hold"/>
                                        <p:tgtEl>
                                          <p:spTgt spid="39"/>
                                        </p:tgtEl>
                                        <p:attrNameLst>
                                          <p:attrName>ppt_x</p:attrName>
                                        </p:attrNameLst>
                                      </p:cBhvr>
                                      <p:tavLst>
                                        <p:tav tm="0">
                                          <p:val>
                                            <p:strVal val="#ppt_x"/>
                                          </p:val>
                                        </p:tav>
                                        <p:tav tm="100000">
                                          <p:val>
                                            <p:strVal val="#ppt_x"/>
                                          </p:val>
                                        </p:tav>
                                      </p:tavLst>
                                    </p:anim>
                                    <p:anim calcmode="lin" valueType="num">
                                      <p:cBhvr>
                                        <p:cTn id="72"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35" grpId="0"/>
      <p:bldP spid="36" grpId="0"/>
      <p:bldP spid="37" grpId="0"/>
      <p:bldP spid="51" grpId="0"/>
      <p:bldP spid="38" grpId="0"/>
      <p:bldP spid="3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5" y="381000"/>
            <a:ext cx="8229600" cy="667512"/>
          </a:xfrm>
        </p:spPr>
        <p:txBody>
          <a:bodyPr>
            <a:normAutofit/>
          </a:bodyPr>
          <a:lstStyle/>
          <a:p>
            <a:r>
              <a:rPr lang="en-US" dirty="0" smtClean="0"/>
              <a:t>Proof 1</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1371600"/>
                <a:ext cx="8478328" cy="5334000"/>
              </a:xfrm>
            </p:spPr>
            <p:txBody>
              <a:bodyPr>
                <a:normAutofit/>
              </a:bodyPr>
              <a:lstStyle/>
              <a:p>
                <a:pPr marL="0" lvl="0" indent="0">
                  <a:buClr>
                    <a:srgbClr val="0BD0D9"/>
                  </a:buClr>
                  <a:buNone/>
                </a:pPr>
                <a:r>
                  <a:rPr lang="en-US" sz="2200" dirty="0" smtClean="0">
                    <a:solidFill>
                      <a:prstClr val="black"/>
                    </a:solidFill>
                  </a:rPr>
                  <a:t>Given</a:t>
                </a:r>
                <a:r>
                  <a:rPr lang="en-US" sz="2200" dirty="0">
                    <a:solidFill>
                      <a:prstClr val="black"/>
                    </a:solidFill>
                  </a:rPr>
                  <a:t>: </a:t>
                </a:r>
                <a14:m>
                  <m:oMath xmlns:m="http://schemas.openxmlformats.org/officeDocument/2006/math">
                    <m:r>
                      <a:rPr lang="en-US" sz="2200" b="0" i="1" smtClean="0">
                        <a:solidFill>
                          <a:prstClr val="black"/>
                        </a:solidFill>
                        <a:latin typeface="Cambria Math"/>
                      </a:rPr>
                      <m:t>𝑚</m:t>
                    </m:r>
                    <m:r>
                      <a:rPr lang="en-US" sz="2200" b="0" i="1" smtClean="0">
                        <a:solidFill>
                          <a:prstClr val="black"/>
                        </a:solidFill>
                        <a:latin typeface="Cambria Math"/>
                      </a:rPr>
                      <m:t>&lt;1=</m:t>
                    </m:r>
                    <m:r>
                      <a:rPr lang="en-US" sz="2200" b="0" i="1" smtClean="0">
                        <a:solidFill>
                          <a:prstClr val="black"/>
                        </a:solidFill>
                        <a:latin typeface="Cambria Math"/>
                      </a:rPr>
                      <m:t>𝑚</m:t>
                    </m:r>
                    <m:r>
                      <a:rPr lang="en-US" sz="2200" b="0" i="1" smtClean="0">
                        <a:solidFill>
                          <a:prstClr val="black"/>
                        </a:solidFill>
                        <a:latin typeface="Cambria Math"/>
                      </a:rPr>
                      <m:t>&lt;3;</m:t>
                    </m:r>
                    <m:r>
                      <a:rPr lang="en-US" sz="2200" b="0" i="1" smtClean="0">
                        <a:solidFill>
                          <a:prstClr val="black"/>
                        </a:solidFill>
                        <a:latin typeface="Cambria Math"/>
                      </a:rPr>
                      <m:t>𝑚</m:t>
                    </m:r>
                    <m:r>
                      <a:rPr lang="en-US" sz="2200" b="0" i="1" smtClean="0">
                        <a:solidFill>
                          <a:prstClr val="black"/>
                        </a:solidFill>
                        <a:latin typeface="Cambria Math"/>
                      </a:rPr>
                      <m:t>&lt;2=</m:t>
                    </m:r>
                    <m:r>
                      <a:rPr lang="en-US" sz="2200" b="0" i="1" smtClean="0">
                        <a:solidFill>
                          <a:prstClr val="black"/>
                        </a:solidFill>
                        <a:latin typeface="Cambria Math"/>
                      </a:rPr>
                      <m:t>𝑚</m:t>
                    </m:r>
                    <m:r>
                      <a:rPr lang="en-US" sz="2200" b="0" i="1" smtClean="0">
                        <a:solidFill>
                          <a:prstClr val="black"/>
                        </a:solidFill>
                        <a:latin typeface="Cambria Math"/>
                      </a:rPr>
                      <m:t>&lt;4</m:t>
                    </m:r>
                  </m:oMath>
                </a14:m>
                <a:endParaRPr lang="en-US" sz="2200" dirty="0" smtClean="0">
                  <a:solidFill>
                    <a:prstClr val="black"/>
                  </a:solidFill>
                </a:endParaRPr>
              </a:p>
              <a:p>
                <a:pPr marL="0" lvl="0" indent="0">
                  <a:buClr>
                    <a:srgbClr val="0BD0D9"/>
                  </a:buClr>
                  <a:buNone/>
                </a:pPr>
                <a:r>
                  <a:rPr lang="en-US" sz="2200" dirty="0" smtClean="0">
                    <a:solidFill>
                      <a:prstClr val="black"/>
                    </a:solidFill>
                  </a:rPr>
                  <a:t>Prove</a:t>
                </a:r>
                <a:r>
                  <a:rPr lang="en-US" sz="2200" dirty="0">
                    <a:solidFill>
                      <a:prstClr val="black"/>
                    </a:solidFill>
                  </a:rPr>
                  <a:t>:	</a:t>
                </a:r>
                <a14:m>
                  <m:oMath xmlns:m="http://schemas.openxmlformats.org/officeDocument/2006/math">
                    <m:r>
                      <m:rPr>
                        <m:sty m:val="p"/>
                      </m:rPr>
                      <a:rPr lang="en-US" sz="2200" b="0" i="0" smtClean="0">
                        <a:solidFill>
                          <a:prstClr val="black"/>
                        </a:solidFill>
                        <a:latin typeface="Cambria Math"/>
                      </a:rPr>
                      <m:t>m</m:t>
                    </m:r>
                    <m:r>
                      <a:rPr lang="en-US" sz="2200" i="1">
                        <a:solidFill>
                          <a:prstClr val="black"/>
                        </a:solidFill>
                        <a:latin typeface="Cambria Math"/>
                      </a:rPr>
                      <m:t>&lt;</m:t>
                    </m:r>
                    <m:r>
                      <a:rPr lang="en-US" sz="2200" b="0" i="1" smtClean="0">
                        <a:solidFill>
                          <a:prstClr val="black"/>
                        </a:solidFill>
                        <a:latin typeface="Cambria Math"/>
                      </a:rPr>
                      <m:t>𝐴𝐵𝐶</m:t>
                    </m:r>
                    <m:r>
                      <a:rPr lang="en-US" sz="2200" b="0" i="1" smtClean="0">
                        <a:solidFill>
                          <a:prstClr val="black"/>
                        </a:solidFill>
                        <a:latin typeface="Cambria Math"/>
                      </a:rPr>
                      <m:t>=</m:t>
                    </m:r>
                    <m:r>
                      <a:rPr lang="en-US" sz="2200" b="0" i="1" smtClean="0">
                        <a:solidFill>
                          <a:prstClr val="black"/>
                        </a:solidFill>
                        <a:latin typeface="Cambria Math"/>
                      </a:rPr>
                      <m:t>𝑚</m:t>
                    </m:r>
                    <m:r>
                      <a:rPr lang="en-US" sz="2200" b="0" i="1" smtClean="0">
                        <a:solidFill>
                          <a:prstClr val="black"/>
                        </a:solidFill>
                        <a:latin typeface="Cambria Math"/>
                      </a:rPr>
                      <m:t>&lt;</m:t>
                    </m:r>
                    <m:r>
                      <a:rPr lang="en-US" sz="2200" b="0" i="1" smtClean="0">
                        <a:solidFill>
                          <a:prstClr val="black"/>
                        </a:solidFill>
                        <a:latin typeface="Cambria Math"/>
                      </a:rPr>
                      <m:t>𝐷𝐸𝐹</m:t>
                    </m:r>
                  </m:oMath>
                </a14:m>
                <a:endParaRPr lang="en-US" sz="2200" dirty="0">
                  <a:solidFill>
                    <a:prstClr val="black"/>
                  </a:solidFill>
                </a:endParaRPr>
              </a:p>
              <a:p>
                <a:endParaRPr lang="en-US" sz="2200" u="sng"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1371600"/>
                <a:ext cx="8478328" cy="5334000"/>
              </a:xfrm>
              <a:blipFill rotWithShape="1">
                <a:blip r:embed="rId2"/>
                <a:stretch>
                  <a:fillRect l="-935" t="-686"/>
                </a:stretch>
              </a:blipFill>
            </p:spPr>
            <p:txBody>
              <a:bodyPr/>
              <a:lstStyle/>
              <a:p>
                <a:r>
                  <a:rPr lang="en-US">
                    <a:noFill/>
                  </a:rPr>
                  <a:t> </a:t>
                </a:r>
              </a:p>
            </p:txBody>
          </p:sp>
        </mc:Fallback>
      </mc:AlternateContent>
      <p:sp>
        <p:nvSpPr>
          <p:cNvPr id="29" name="Rectangle 28"/>
          <p:cNvSpPr/>
          <p:nvPr/>
        </p:nvSpPr>
        <p:spPr>
          <a:xfrm>
            <a:off x="301072" y="3581400"/>
            <a:ext cx="8374226" cy="400110"/>
          </a:xfrm>
          <a:prstGeom prst="rect">
            <a:avLst/>
          </a:prstGeom>
        </p:spPr>
        <p:txBody>
          <a:bodyPr wrap="square">
            <a:spAutoFit/>
          </a:bodyPr>
          <a:lstStyle/>
          <a:p>
            <a:pPr marL="114300" lvl="0"/>
            <a:r>
              <a:rPr lang="en-US" sz="2000" b="1" u="sng" dirty="0">
                <a:latin typeface="Rockwell"/>
              </a:rPr>
              <a:t>Statements	  </a:t>
            </a:r>
            <a:r>
              <a:rPr lang="en-US" sz="2000" b="1" u="sng" dirty="0" smtClean="0">
                <a:latin typeface="Rockwell"/>
              </a:rPr>
              <a:t>________	_________Reasons</a:t>
            </a:r>
            <a:endParaRPr lang="en-US" sz="2000" b="1" u="sng" dirty="0">
              <a:latin typeface="Rockwell"/>
            </a:endParaRPr>
          </a:p>
        </p:txBody>
      </p:sp>
      <mc:AlternateContent xmlns:mc="http://schemas.openxmlformats.org/markup-compatibility/2006" xmlns:a14="http://schemas.microsoft.com/office/drawing/2010/main">
        <mc:Choice Requires="a14">
          <p:sp>
            <p:nvSpPr>
              <p:cNvPr id="31" name="Rectangle 30"/>
              <p:cNvSpPr/>
              <p:nvPr/>
            </p:nvSpPr>
            <p:spPr>
              <a:xfrm>
                <a:off x="312574" y="4419600"/>
                <a:ext cx="4585358" cy="430887"/>
              </a:xfrm>
              <a:prstGeom prst="rect">
                <a:avLst/>
              </a:prstGeom>
            </p:spPr>
            <p:txBody>
              <a:bodyPr wrap="none">
                <a:spAutoFit/>
              </a:bodyPr>
              <a:lstStyle/>
              <a:p>
                <a:pPr lvl="0"/>
                <a:r>
                  <a:rPr lang="en-US" sz="2200" dirty="0" smtClean="0"/>
                  <a:t>2. </a:t>
                </a:r>
                <a14:m>
                  <m:oMath xmlns:m="http://schemas.openxmlformats.org/officeDocument/2006/math">
                    <m:r>
                      <a:rPr lang="en-US" sz="2200" i="1">
                        <a:solidFill>
                          <a:prstClr val="black"/>
                        </a:solidFill>
                        <a:latin typeface="Cambria Math"/>
                      </a:rPr>
                      <m:t>𝑚</m:t>
                    </m:r>
                    <m:r>
                      <a:rPr lang="en-US" sz="2200" i="1">
                        <a:solidFill>
                          <a:prstClr val="black"/>
                        </a:solidFill>
                        <a:latin typeface="Cambria Math"/>
                      </a:rPr>
                      <m:t>&lt;1+</m:t>
                    </m:r>
                    <m:r>
                      <a:rPr lang="en-US" sz="2200" i="1">
                        <a:solidFill>
                          <a:prstClr val="black"/>
                        </a:solidFill>
                        <a:latin typeface="Cambria Math"/>
                      </a:rPr>
                      <m:t>𝑚</m:t>
                    </m:r>
                    <m:r>
                      <a:rPr lang="en-US" sz="2200" i="1">
                        <a:solidFill>
                          <a:prstClr val="black"/>
                        </a:solidFill>
                        <a:latin typeface="Cambria Math"/>
                      </a:rPr>
                      <m:t>&lt;2=</m:t>
                    </m:r>
                    <m:r>
                      <a:rPr lang="en-US" sz="2200" i="1">
                        <a:solidFill>
                          <a:prstClr val="black"/>
                        </a:solidFill>
                        <a:latin typeface="Cambria Math"/>
                      </a:rPr>
                      <m:t>𝑚</m:t>
                    </m:r>
                    <m:r>
                      <a:rPr lang="en-US" sz="2200" i="1">
                        <a:solidFill>
                          <a:prstClr val="black"/>
                        </a:solidFill>
                        <a:latin typeface="Cambria Math"/>
                      </a:rPr>
                      <m:t>&lt;3+</m:t>
                    </m:r>
                    <m:r>
                      <a:rPr lang="en-US" sz="2200" i="1">
                        <a:solidFill>
                          <a:prstClr val="black"/>
                        </a:solidFill>
                        <a:latin typeface="Cambria Math"/>
                      </a:rPr>
                      <m:t>𝑚</m:t>
                    </m:r>
                    <m:r>
                      <a:rPr lang="en-US" sz="2200" i="1">
                        <a:solidFill>
                          <a:prstClr val="black"/>
                        </a:solidFill>
                        <a:latin typeface="Cambria Math"/>
                      </a:rPr>
                      <m:t>&lt;4</m:t>
                    </m:r>
                  </m:oMath>
                </a14:m>
                <a:endParaRPr lang="en-US" sz="2200" dirty="0">
                  <a:solidFill>
                    <a:prstClr val="black"/>
                  </a:solidFill>
                </a:endParaRPr>
              </a:p>
            </p:txBody>
          </p:sp>
        </mc:Choice>
        <mc:Fallback xmlns="">
          <p:sp>
            <p:nvSpPr>
              <p:cNvPr id="31" name="Rectangle 30"/>
              <p:cNvSpPr>
                <a:spLocks noRot="1" noChangeAspect="1" noMove="1" noResize="1" noEditPoints="1" noAdjustHandles="1" noChangeArrowheads="1" noChangeShapeType="1" noTextEdit="1"/>
              </p:cNvSpPr>
              <p:nvPr/>
            </p:nvSpPr>
            <p:spPr>
              <a:xfrm>
                <a:off x="312574" y="4419600"/>
                <a:ext cx="4585358" cy="430887"/>
              </a:xfrm>
              <a:prstGeom prst="rect">
                <a:avLst/>
              </a:prstGeom>
              <a:blipFill rotWithShape="1">
                <a:blip r:embed="rId3"/>
                <a:stretch>
                  <a:fillRect l="-1596" t="-8451" r="-2394" b="-267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Rectangle 31"/>
              <p:cNvSpPr/>
              <p:nvPr/>
            </p:nvSpPr>
            <p:spPr>
              <a:xfrm>
                <a:off x="301072" y="5029200"/>
                <a:ext cx="3871573" cy="769441"/>
              </a:xfrm>
              <a:prstGeom prst="rect">
                <a:avLst/>
              </a:prstGeom>
            </p:spPr>
            <p:txBody>
              <a:bodyPr wrap="none">
                <a:spAutoFit/>
              </a:bodyPr>
              <a:lstStyle/>
              <a:p>
                <a:r>
                  <a:rPr lang="en-US" sz="2200" dirty="0" smtClean="0"/>
                  <a:t>3. </a:t>
                </a:r>
                <a14:m>
                  <m:oMath xmlns:m="http://schemas.openxmlformats.org/officeDocument/2006/math">
                    <m:r>
                      <a:rPr lang="en-US" sz="2200" b="0" i="1" smtClean="0">
                        <a:latin typeface="Cambria Math"/>
                      </a:rPr>
                      <m:t>𝑚</m:t>
                    </m:r>
                    <m:r>
                      <a:rPr lang="en-US" sz="2200" b="0" i="1" smtClean="0">
                        <a:latin typeface="Cambria Math"/>
                      </a:rPr>
                      <m:t>&lt;1+</m:t>
                    </m:r>
                    <m:r>
                      <a:rPr lang="en-US" sz="2200" b="0" i="1" smtClean="0">
                        <a:latin typeface="Cambria Math"/>
                      </a:rPr>
                      <m:t>𝑚</m:t>
                    </m:r>
                    <m:r>
                      <a:rPr lang="en-US" sz="2200" b="0" i="1" smtClean="0">
                        <a:latin typeface="Cambria Math"/>
                      </a:rPr>
                      <m:t>&lt;2=</m:t>
                    </m:r>
                    <m:r>
                      <a:rPr lang="en-US" sz="2200" b="0" i="1" smtClean="0">
                        <a:latin typeface="Cambria Math"/>
                      </a:rPr>
                      <m:t>𝑚</m:t>
                    </m:r>
                    <m:r>
                      <a:rPr lang="en-US" sz="2200" b="0" i="1" smtClean="0">
                        <a:latin typeface="Cambria Math"/>
                      </a:rPr>
                      <m:t>&lt;</m:t>
                    </m:r>
                    <m:r>
                      <a:rPr lang="en-US" sz="2200" b="0" i="1" smtClean="0">
                        <a:latin typeface="Cambria Math"/>
                      </a:rPr>
                      <m:t>𝐴𝐵𝐶</m:t>
                    </m:r>
                  </m:oMath>
                </a14:m>
                <a:endParaRPr lang="en-US" sz="2200" b="0" i="1" dirty="0" smtClean="0">
                  <a:latin typeface="Cambria Math"/>
                </a:endParaRPr>
              </a:p>
              <a:p>
                <a:pPr/>
                <a14:m>
                  <m:oMathPara xmlns:m="http://schemas.openxmlformats.org/officeDocument/2006/math">
                    <m:oMathParaPr>
                      <m:jc m:val="centerGroup"/>
                    </m:oMathParaPr>
                    <m:oMath xmlns:m="http://schemas.openxmlformats.org/officeDocument/2006/math">
                      <m:r>
                        <a:rPr lang="en-US" sz="2200" b="0" i="1" smtClean="0">
                          <a:latin typeface="Cambria Math"/>
                        </a:rPr>
                        <m:t>𝑚</m:t>
                      </m:r>
                      <m:r>
                        <a:rPr lang="en-US" sz="2200" b="0" i="1" smtClean="0">
                          <a:latin typeface="Cambria Math"/>
                        </a:rPr>
                        <m:t>&lt;3+</m:t>
                      </m:r>
                      <m:r>
                        <a:rPr lang="en-US" sz="2200" b="0" i="1" smtClean="0">
                          <a:latin typeface="Cambria Math"/>
                        </a:rPr>
                        <m:t>𝑚</m:t>
                      </m:r>
                      <m:r>
                        <a:rPr lang="en-US" sz="2200" b="0" i="1" smtClean="0">
                          <a:latin typeface="Cambria Math"/>
                        </a:rPr>
                        <m:t>&lt;4=</m:t>
                      </m:r>
                      <m:r>
                        <a:rPr lang="en-US" sz="2200" b="0" i="1" smtClean="0">
                          <a:latin typeface="Cambria Math"/>
                        </a:rPr>
                        <m:t>𝑚</m:t>
                      </m:r>
                      <m:r>
                        <a:rPr lang="en-US" sz="2200" b="0" i="1" smtClean="0">
                          <a:latin typeface="Cambria Math"/>
                        </a:rPr>
                        <m:t>&lt;</m:t>
                      </m:r>
                      <m:r>
                        <a:rPr lang="en-US" sz="2200" b="0" i="1" smtClean="0">
                          <a:latin typeface="Cambria Math"/>
                        </a:rPr>
                        <m:t>𝐷𝐸𝐹</m:t>
                      </m:r>
                    </m:oMath>
                  </m:oMathPara>
                </a14:m>
                <a:endParaRPr lang="en-US" sz="2200" b="0" dirty="0" smtClean="0">
                  <a:ea typeface="Cambria Math"/>
                </a:endParaRPr>
              </a:p>
            </p:txBody>
          </p:sp>
        </mc:Choice>
        <mc:Fallback xmlns="">
          <p:sp>
            <p:nvSpPr>
              <p:cNvPr id="32" name="Rectangle 31"/>
              <p:cNvSpPr>
                <a:spLocks noRot="1" noChangeAspect="1" noMove="1" noResize="1" noEditPoints="1" noAdjustHandles="1" noChangeArrowheads="1" noChangeShapeType="1" noTextEdit="1"/>
              </p:cNvSpPr>
              <p:nvPr/>
            </p:nvSpPr>
            <p:spPr>
              <a:xfrm>
                <a:off x="301072" y="5029200"/>
                <a:ext cx="3871573" cy="769441"/>
              </a:xfrm>
              <a:prstGeom prst="rect">
                <a:avLst/>
              </a:prstGeom>
              <a:blipFill rotWithShape="1">
                <a:blip r:embed="rId4"/>
                <a:stretch>
                  <a:fillRect l="-1890" t="-5556" r="-2835" b="-15079"/>
                </a:stretch>
              </a:blipFill>
            </p:spPr>
            <p:txBody>
              <a:bodyPr/>
              <a:lstStyle/>
              <a:p>
                <a:r>
                  <a:rPr lang="en-US">
                    <a:noFill/>
                  </a:rPr>
                  <a:t> </a:t>
                </a:r>
              </a:p>
            </p:txBody>
          </p:sp>
        </mc:Fallback>
      </mc:AlternateContent>
      <p:sp>
        <p:nvSpPr>
          <p:cNvPr id="33" name="Rectangle 32"/>
          <p:cNvSpPr/>
          <p:nvPr/>
        </p:nvSpPr>
        <p:spPr>
          <a:xfrm>
            <a:off x="5252420" y="3962400"/>
            <a:ext cx="1220206" cy="430887"/>
          </a:xfrm>
          <a:prstGeom prst="rect">
            <a:avLst/>
          </a:prstGeom>
        </p:spPr>
        <p:txBody>
          <a:bodyPr wrap="none">
            <a:spAutoFit/>
          </a:bodyPr>
          <a:lstStyle/>
          <a:p>
            <a:r>
              <a:rPr lang="en-US" sz="2200" dirty="0" smtClean="0"/>
              <a:t>1. Given</a:t>
            </a:r>
            <a:endParaRPr lang="en-US" sz="2200" dirty="0"/>
          </a:p>
        </p:txBody>
      </p:sp>
      <p:sp>
        <p:nvSpPr>
          <p:cNvPr id="34" name="Rectangle 33"/>
          <p:cNvSpPr/>
          <p:nvPr/>
        </p:nvSpPr>
        <p:spPr>
          <a:xfrm>
            <a:off x="5177216" y="4495800"/>
            <a:ext cx="2743201" cy="430887"/>
          </a:xfrm>
          <a:prstGeom prst="rect">
            <a:avLst/>
          </a:prstGeom>
        </p:spPr>
        <p:txBody>
          <a:bodyPr wrap="square">
            <a:spAutoFit/>
          </a:bodyPr>
          <a:lstStyle/>
          <a:p>
            <a:r>
              <a:rPr lang="en-US" sz="2200" dirty="0"/>
              <a:t>2</a:t>
            </a:r>
            <a:r>
              <a:rPr lang="en-US" sz="2200" dirty="0" smtClean="0"/>
              <a:t>. Addition Property</a:t>
            </a:r>
            <a:endParaRPr lang="en-US" sz="2200" dirty="0"/>
          </a:p>
        </p:txBody>
      </p:sp>
      <p:sp>
        <p:nvSpPr>
          <p:cNvPr id="35" name="Rectangle 34"/>
          <p:cNvSpPr/>
          <p:nvPr/>
        </p:nvSpPr>
        <p:spPr>
          <a:xfrm>
            <a:off x="5102997" y="5131713"/>
            <a:ext cx="3592650" cy="430887"/>
          </a:xfrm>
          <a:prstGeom prst="rect">
            <a:avLst/>
          </a:prstGeom>
        </p:spPr>
        <p:txBody>
          <a:bodyPr wrap="none">
            <a:spAutoFit/>
          </a:bodyPr>
          <a:lstStyle/>
          <a:p>
            <a:r>
              <a:rPr lang="en-US" sz="2200" dirty="0"/>
              <a:t>3</a:t>
            </a:r>
            <a:r>
              <a:rPr lang="en-US" sz="2200" dirty="0" smtClean="0"/>
              <a:t>. Angle Addition Postulate</a:t>
            </a:r>
            <a:endParaRPr lang="en-US" sz="2200" dirty="0"/>
          </a:p>
        </p:txBody>
      </p:sp>
      <mc:AlternateContent xmlns:mc="http://schemas.openxmlformats.org/markup-compatibility/2006" xmlns:a14="http://schemas.microsoft.com/office/drawing/2010/main">
        <mc:Choice Requires="a14">
          <p:sp>
            <p:nvSpPr>
              <p:cNvPr id="36" name="Rectangle 35"/>
              <p:cNvSpPr/>
              <p:nvPr/>
            </p:nvSpPr>
            <p:spPr>
              <a:xfrm>
                <a:off x="228600" y="5893713"/>
                <a:ext cx="3166060" cy="430887"/>
              </a:xfrm>
              <a:prstGeom prst="rect">
                <a:avLst/>
              </a:prstGeom>
            </p:spPr>
            <p:txBody>
              <a:bodyPr wrap="none">
                <a:spAutoFit/>
              </a:bodyPr>
              <a:lstStyle/>
              <a:p>
                <a:r>
                  <a:rPr lang="en-US" sz="2200" dirty="0" smtClean="0"/>
                  <a:t>4. </a:t>
                </a:r>
                <a14:m>
                  <m:oMath xmlns:m="http://schemas.openxmlformats.org/officeDocument/2006/math">
                    <m:r>
                      <m:rPr>
                        <m:sty m:val="p"/>
                      </m:rPr>
                      <a:rPr lang="en-US" sz="2200" b="0" i="0" smtClean="0">
                        <a:latin typeface="Cambria Math"/>
                      </a:rPr>
                      <m:t>m</m:t>
                    </m:r>
                    <m:r>
                      <a:rPr lang="en-US" sz="2200" b="0" i="1" smtClean="0">
                        <a:latin typeface="Cambria Math"/>
                      </a:rPr>
                      <m:t>&lt;</m:t>
                    </m:r>
                    <m:r>
                      <a:rPr lang="en-US" sz="2200" b="0" i="1" smtClean="0">
                        <a:latin typeface="Cambria Math"/>
                      </a:rPr>
                      <m:t>𝐴𝐵𝐶</m:t>
                    </m:r>
                    <m:r>
                      <a:rPr lang="en-US" sz="2200" b="0" i="1" smtClean="0">
                        <a:latin typeface="Cambria Math"/>
                      </a:rPr>
                      <m:t>=</m:t>
                    </m:r>
                    <m:r>
                      <a:rPr lang="en-US" sz="2200" b="0" i="1" smtClean="0">
                        <a:latin typeface="Cambria Math"/>
                      </a:rPr>
                      <m:t>𝑚</m:t>
                    </m:r>
                    <m:r>
                      <a:rPr lang="en-US" sz="2200" b="0" i="1" smtClean="0">
                        <a:latin typeface="Cambria Math"/>
                      </a:rPr>
                      <m:t>&lt;</m:t>
                    </m:r>
                    <m:r>
                      <a:rPr lang="en-US" sz="2200" b="0" i="1" smtClean="0">
                        <a:latin typeface="Cambria Math"/>
                      </a:rPr>
                      <m:t>𝐷𝐸𝐹</m:t>
                    </m:r>
                  </m:oMath>
                </a14:m>
                <a:endParaRPr lang="en-US" sz="2200" dirty="0"/>
              </a:p>
            </p:txBody>
          </p:sp>
        </mc:Choice>
        <mc:Fallback xmlns="">
          <p:sp>
            <p:nvSpPr>
              <p:cNvPr id="36" name="Rectangle 35"/>
              <p:cNvSpPr>
                <a:spLocks noRot="1" noChangeAspect="1" noMove="1" noResize="1" noEditPoints="1" noAdjustHandles="1" noChangeArrowheads="1" noChangeShapeType="1" noTextEdit="1"/>
              </p:cNvSpPr>
              <p:nvPr/>
            </p:nvSpPr>
            <p:spPr>
              <a:xfrm>
                <a:off x="228600" y="5893713"/>
                <a:ext cx="3166060" cy="430887"/>
              </a:xfrm>
              <a:prstGeom prst="rect">
                <a:avLst/>
              </a:prstGeom>
              <a:blipFill rotWithShape="1">
                <a:blip r:embed="rId5"/>
                <a:stretch>
                  <a:fillRect l="-2505" t="-8451" r="-3661" b="-26761"/>
                </a:stretch>
              </a:blipFill>
            </p:spPr>
            <p:txBody>
              <a:bodyPr/>
              <a:lstStyle/>
              <a:p>
                <a:r>
                  <a:rPr lang="en-US">
                    <a:noFill/>
                  </a:rPr>
                  <a:t> </a:t>
                </a:r>
              </a:p>
            </p:txBody>
          </p:sp>
        </mc:Fallback>
      </mc:AlternateContent>
      <p:sp>
        <p:nvSpPr>
          <p:cNvPr id="37" name="Rectangle 36"/>
          <p:cNvSpPr/>
          <p:nvPr/>
        </p:nvSpPr>
        <p:spPr>
          <a:xfrm>
            <a:off x="5181600" y="5893713"/>
            <a:ext cx="3185487" cy="430887"/>
          </a:xfrm>
          <a:prstGeom prst="rect">
            <a:avLst/>
          </a:prstGeom>
        </p:spPr>
        <p:txBody>
          <a:bodyPr wrap="none">
            <a:spAutoFit/>
          </a:bodyPr>
          <a:lstStyle/>
          <a:p>
            <a:r>
              <a:rPr lang="en-US" sz="2200" dirty="0" smtClean="0"/>
              <a:t>4. Substitution Property</a:t>
            </a:r>
            <a:endParaRPr lang="en-US" sz="2200" dirty="0"/>
          </a:p>
        </p:txBody>
      </p:sp>
      <mc:AlternateContent xmlns:mc="http://schemas.openxmlformats.org/markup-compatibility/2006" xmlns:a14="http://schemas.microsoft.com/office/drawing/2010/main">
        <mc:Choice Requires="a14">
          <p:sp>
            <p:nvSpPr>
              <p:cNvPr id="51" name="Rectangle 50"/>
              <p:cNvSpPr/>
              <p:nvPr/>
            </p:nvSpPr>
            <p:spPr>
              <a:xfrm>
                <a:off x="312574" y="3886200"/>
                <a:ext cx="4563878" cy="430887"/>
              </a:xfrm>
              <a:prstGeom prst="rect">
                <a:avLst/>
              </a:prstGeom>
            </p:spPr>
            <p:txBody>
              <a:bodyPr wrap="none">
                <a:spAutoFit/>
              </a:bodyPr>
              <a:lstStyle/>
              <a:p>
                <a:pPr marL="457200" lvl="0" indent="-457200">
                  <a:buFontTx/>
                  <a:buAutoNum type="arabicPeriod"/>
                </a:pPr>
                <a14:m>
                  <m:oMath xmlns:m="http://schemas.openxmlformats.org/officeDocument/2006/math">
                    <m:r>
                      <a:rPr lang="en-US" sz="2200" i="1">
                        <a:solidFill>
                          <a:prstClr val="black"/>
                        </a:solidFill>
                        <a:latin typeface="Cambria Math"/>
                      </a:rPr>
                      <m:t>𝑚</m:t>
                    </m:r>
                    <m:r>
                      <a:rPr lang="en-US" sz="2200" i="1">
                        <a:solidFill>
                          <a:prstClr val="black"/>
                        </a:solidFill>
                        <a:latin typeface="Cambria Math"/>
                      </a:rPr>
                      <m:t>&lt;1=</m:t>
                    </m:r>
                    <m:r>
                      <a:rPr lang="en-US" sz="2200" i="1">
                        <a:solidFill>
                          <a:prstClr val="black"/>
                        </a:solidFill>
                        <a:latin typeface="Cambria Math"/>
                      </a:rPr>
                      <m:t>𝑚</m:t>
                    </m:r>
                    <m:r>
                      <a:rPr lang="en-US" sz="2200" i="1">
                        <a:solidFill>
                          <a:prstClr val="black"/>
                        </a:solidFill>
                        <a:latin typeface="Cambria Math"/>
                      </a:rPr>
                      <m:t>&lt;3;</m:t>
                    </m:r>
                    <m:r>
                      <a:rPr lang="en-US" sz="2200" i="1">
                        <a:solidFill>
                          <a:prstClr val="black"/>
                        </a:solidFill>
                        <a:latin typeface="Cambria Math"/>
                      </a:rPr>
                      <m:t>𝑚</m:t>
                    </m:r>
                    <m:r>
                      <a:rPr lang="en-US" sz="2200" i="1">
                        <a:solidFill>
                          <a:prstClr val="black"/>
                        </a:solidFill>
                        <a:latin typeface="Cambria Math"/>
                      </a:rPr>
                      <m:t>&lt;2=</m:t>
                    </m:r>
                    <m:r>
                      <a:rPr lang="en-US" sz="2200" i="1">
                        <a:solidFill>
                          <a:prstClr val="black"/>
                        </a:solidFill>
                        <a:latin typeface="Cambria Math"/>
                      </a:rPr>
                      <m:t>𝑚</m:t>
                    </m:r>
                    <m:r>
                      <a:rPr lang="en-US" sz="2200" i="1">
                        <a:solidFill>
                          <a:prstClr val="black"/>
                        </a:solidFill>
                        <a:latin typeface="Cambria Math"/>
                      </a:rPr>
                      <m:t>&lt;4</m:t>
                    </m:r>
                  </m:oMath>
                </a14:m>
                <a:endParaRPr lang="en-US" sz="2200" dirty="0">
                  <a:solidFill>
                    <a:prstClr val="black"/>
                  </a:solidFill>
                </a:endParaRPr>
              </a:p>
            </p:txBody>
          </p:sp>
        </mc:Choice>
        <mc:Fallback xmlns="">
          <p:sp>
            <p:nvSpPr>
              <p:cNvPr id="51" name="Rectangle 50"/>
              <p:cNvSpPr>
                <a:spLocks noRot="1" noChangeAspect="1" noMove="1" noResize="1" noEditPoints="1" noAdjustHandles="1" noChangeArrowheads="1" noChangeShapeType="1" noTextEdit="1"/>
              </p:cNvSpPr>
              <p:nvPr/>
            </p:nvSpPr>
            <p:spPr>
              <a:xfrm>
                <a:off x="312574" y="3886200"/>
                <a:ext cx="4563878" cy="430887"/>
              </a:xfrm>
              <a:prstGeom prst="rect">
                <a:avLst/>
              </a:prstGeom>
              <a:blipFill rotWithShape="1">
                <a:blip r:embed="rId6"/>
                <a:stretch>
                  <a:fillRect l="-1602" t="-8571" r="-2270" b="-27143"/>
                </a:stretch>
              </a:blipFill>
            </p:spPr>
            <p:txBody>
              <a:bodyPr/>
              <a:lstStyle/>
              <a:p>
                <a:r>
                  <a:rPr lang="en-US">
                    <a:noFill/>
                  </a:rPr>
                  <a:t> </a:t>
                </a:r>
              </a:p>
            </p:txBody>
          </p:sp>
        </mc:Fallback>
      </mc:AlternateContent>
      <p:grpSp>
        <p:nvGrpSpPr>
          <p:cNvPr id="44" name="Group 43"/>
          <p:cNvGrpSpPr/>
          <p:nvPr/>
        </p:nvGrpSpPr>
        <p:grpSpPr>
          <a:xfrm>
            <a:off x="4429288" y="1897811"/>
            <a:ext cx="1646264" cy="1385977"/>
            <a:chOff x="4488185" y="1662023"/>
            <a:chExt cx="1646264" cy="1385977"/>
          </a:xfrm>
        </p:grpSpPr>
        <p:cxnSp>
          <p:nvCxnSpPr>
            <p:cNvPr id="30" name="Straight Arrow Connector 29"/>
            <p:cNvCxnSpPr/>
            <p:nvPr/>
          </p:nvCxnSpPr>
          <p:spPr>
            <a:xfrm flipH="1">
              <a:off x="4488185" y="3048000"/>
              <a:ext cx="1608981"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1" name="Straight Arrow Connector 40"/>
            <p:cNvCxnSpPr/>
            <p:nvPr/>
          </p:nvCxnSpPr>
          <p:spPr>
            <a:xfrm flipH="1" flipV="1">
              <a:off x="4742458" y="2133600"/>
              <a:ext cx="1391991" cy="914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3" name="Straight Arrow Connector 42"/>
            <p:cNvCxnSpPr/>
            <p:nvPr/>
          </p:nvCxnSpPr>
          <p:spPr>
            <a:xfrm flipH="1" flipV="1">
              <a:off x="5523682" y="1662023"/>
              <a:ext cx="610767" cy="1371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grpSp>
        <p:nvGrpSpPr>
          <p:cNvPr id="57" name="Group 56"/>
          <p:cNvGrpSpPr/>
          <p:nvPr/>
        </p:nvGrpSpPr>
        <p:grpSpPr>
          <a:xfrm>
            <a:off x="6705600" y="1988390"/>
            <a:ext cx="1524000" cy="1302588"/>
            <a:chOff x="6705600" y="1988390"/>
            <a:chExt cx="1524000" cy="1302588"/>
          </a:xfrm>
        </p:grpSpPr>
        <p:cxnSp>
          <p:nvCxnSpPr>
            <p:cNvPr id="50" name="Straight Arrow Connector 49"/>
            <p:cNvCxnSpPr/>
            <p:nvPr/>
          </p:nvCxnSpPr>
          <p:spPr>
            <a:xfrm>
              <a:off x="6705600" y="3283788"/>
              <a:ext cx="15240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2" name="Straight Arrow Connector 51"/>
            <p:cNvCxnSpPr/>
            <p:nvPr/>
          </p:nvCxnSpPr>
          <p:spPr>
            <a:xfrm flipV="1">
              <a:off x="6705600" y="2369388"/>
              <a:ext cx="1214817" cy="92159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5" name="Straight Arrow Connector 54"/>
            <p:cNvCxnSpPr/>
            <p:nvPr/>
          </p:nvCxnSpPr>
          <p:spPr>
            <a:xfrm flipV="1">
              <a:off x="6705600" y="1988390"/>
              <a:ext cx="455008" cy="1302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sp>
        <p:nvSpPr>
          <p:cNvPr id="58" name="TextBox 57"/>
          <p:cNvSpPr txBox="1"/>
          <p:nvPr/>
        </p:nvSpPr>
        <p:spPr>
          <a:xfrm>
            <a:off x="4488185" y="3290978"/>
            <a:ext cx="636011" cy="369332"/>
          </a:xfrm>
          <a:prstGeom prst="rect">
            <a:avLst/>
          </a:prstGeom>
          <a:noFill/>
        </p:spPr>
        <p:txBody>
          <a:bodyPr wrap="square" rtlCol="0">
            <a:spAutoFit/>
          </a:bodyPr>
          <a:lstStyle/>
          <a:p>
            <a:r>
              <a:rPr lang="en-US" dirty="0" smtClean="0"/>
              <a:t>A</a:t>
            </a:r>
            <a:endParaRPr lang="en-US" dirty="0"/>
          </a:p>
        </p:txBody>
      </p:sp>
      <p:sp>
        <p:nvSpPr>
          <p:cNvPr id="59" name="TextBox 58"/>
          <p:cNvSpPr txBox="1"/>
          <p:nvPr/>
        </p:nvSpPr>
        <p:spPr>
          <a:xfrm>
            <a:off x="5924839" y="3290978"/>
            <a:ext cx="636011" cy="369332"/>
          </a:xfrm>
          <a:prstGeom prst="rect">
            <a:avLst/>
          </a:prstGeom>
          <a:noFill/>
        </p:spPr>
        <p:txBody>
          <a:bodyPr wrap="square" rtlCol="0">
            <a:spAutoFit/>
          </a:bodyPr>
          <a:lstStyle/>
          <a:p>
            <a:r>
              <a:rPr lang="en-US" dirty="0" smtClean="0"/>
              <a:t>B</a:t>
            </a:r>
            <a:endParaRPr lang="en-US" dirty="0"/>
          </a:p>
        </p:txBody>
      </p:sp>
      <p:sp>
        <p:nvSpPr>
          <p:cNvPr id="60" name="TextBox 59"/>
          <p:cNvSpPr txBox="1"/>
          <p:nvPr/>
        </p:nvSpPr>
        <p:spPr>
          <a:xfrm>
            <a:off x="5739380" y="1897811"/>
            <a:ext cx="636011" cy="369332"/>
          </a:xfrm>
          <a:prstGeom prst="rect">
            <a:avLst/>
          </a:prstGeom>
          <a:noFill/>
        </p:spPr>
        <p:txBody>
          <a:bodyPr wrap="square" rtlCol="0">
            <a:spAutoFit/>
          </a:bodyPr>
          <a:lstStyle/>
          <a:p>
            <a:r>
              <a:rPr lang="en-US" dirty="0"/>
              <a:t>C</a:t>
            </a:r>
          </a:p>
        </p:txBody>
      </p:sp>
      <p:sp>
        <p:nvSpPr>
          <p:cNvPr id="61" name="TextBox 60"/>
          <p:cNvSpPr txBox="1"/>
          <p:nvPr/>
        </p:nvSpPr>
        <p:spPr>
          <a:xfrm>
            <a:off x="6430948" y="3308232"/>
            <a:ext cx="636011" cy="369332"/>
          </a:xfrm>
          <a:prstGeom prst="rect">
            <a:avLst/>
          </a:prstGeom>
          <a:noFill/>
        </p:spPr>
        <p:txBody>
          <a:bodyPr wrap="square" rtlCol="0">
            <a:spAutoFit/>
          </a:bodyPr>
          <a:lstStyle/>
          <a:p>
            <a:r>
              <a:rPr lang="en-US" dirty="0" smtClean="0"/>
              <a:t>E</a:t>
            </a:r>
            <a:endParaRPr lang="en-US" dirty="0"/>
          </a:p>
        </p:txBody>
      </p:sp>
      <p:sp>
        <p:nvSpPr>
          <p:cNvPr id="62" name="TextBox 61"/>
          <p:cNvSpPr txBox="1"/>
          <p:nvPr/>
        </p:nvSpPr>
        <p:spPr>
          <a:xfrm>
            <a:off x="6615098" y="1983275"/>
            <a:ext cx="636011" cy="369332"/>
          </a:xfrm>
          <a:prstGeom prst="rect">
            <a:avLst/>
          </a:prstGeom>
          <a:noFill/>
        </p:spPr>
        <p:txBody>
          <a:bodyPr wrap="square" rtlCol="0">
            <a:spAutoFit/>
          </a:bodyPr>
          <a:lstStyle/>
          <a:p>
            <a:r>
              <a:rPr lang="en-US" dirty="0" smtClean="0"/>
              <a:t>F</a:t>
            </a:r>
            <a:endParaRPr lang="en-US" dirty="0"/>
          </a:p>
        </p:txBody>
      </p:sp>
      <p:sp>
        <p:nvSpPr>
          <p:cNvPr id="63" name="TextBox 62"/>
          <p:cNvSpPr txBox="1"/>
          <p:nvPr/>
        </p:nvSpPr>
        <p:spPr>
          <a:xfrm>
            <a:off x="7545264" y="3308232"/>
            <a:ext cx="636011" cy="369332"/>
          </a:xfrm>
          <a:prstGeom prst="rect">
            <a:avLst/>
          </a:prstGeom>
          <a:noFill/>
        </p:spPr>
        <p:txBody>
          <a:bodyPr wrap="square" rtlCol="0">
            <a:spAutoFit/>
          </a:bodyPr>
          <a:lstStyle/>
          <a:p>
            <a:r>
              <a:rPr lang="en-US" dirty="0"/>
              <a:t>D</a:t>
            </a:r>
          </a:p>
        </p:txBody>
      </p:sp>
      <p:sp>
        <p:nvSpPr>
          <p:cNvPr id="64" name="TextBox 63"/>
          <p:cNvSpPr txBox="1"/>
          <p:nvPr/>
        </p:nvSpPr>
        <p:spPr>
          <a:xfrm>
            <a:off x="5536189" y="2526268"/>
            <a:ext cx="636011" cy="369332"/>
          </a:xfrm>
          <a:prstGeom prst="rect">
            <a:avLst/>
          </a:prstGeom>
          <a:noFill/>
        </p:spPr>
        <p:txBody>
          <a:bodyPr wrap="square" rtlCol="0">
            <a:spAutoFit/>
          </a:bodyPr>
          <a:lstStyle/>
          <a:p>
            <a:r>
              <a:rPr lang="en-US" dirty="0"/>
              <a:t>1</a:t>
            </a:r>
          </a:p>
        </p:txBody>
      </p:sp>
      <p:sp>
        <p:nvSpPr>
          <p:cNvPr id="65" name="TextBox 64"/>
          <p:cNvSpPr txBox="1"/>
          <p:nvPr/>
        </p:nvSpPr>
        <p:spPr>
          <a:xfrm>
            <a:off x="5134157" y="2900079"/>
            <a:ext cx="636011" cy="369332"/>
          </a:xfrm>
          <a:prstGeom prst="rect">
            <a:avLst/>
          </a:prstGeom>
          <a:noFill/>
        </p:spPr>
        <p:txBody>
          <a:bodyPr wrap="square" rtlCol="0">
            <a:spAutoFit/>
          </a:bodyPr>
          <a:lstStyle/>
          <a:p>
            <a:r>
              <a:rPr lang="en-US" dirty="0" smtClean="0"/>
              <a:t>2</a:t>
            </a:r>
            <a:endParaRPr lang="en-US" dirty="0"/>
          </a:p>
        </p:txBody>
      </p:sp>
      <p:sp>
        <p:nvSpPr>
          <p:cNvPr id="66" name="TextBox 65"/>
          <p:cNvSpPr txBox="1"/>
          <p:nvPr/>
        </p:nvSpPr>
        <p:spPr>
          <a:xfrm>
            <a:off x="6964655" y="2398945"/>
            <a:ext cx="636011" cy="369332"/>
          </a:xfrm>
          <a:prstGeom prst="rect">
            <a:avLst/>
          </a:prstGeom>
          <a:noFill/>
        </p:spPr>
        <p:txBody>
          <a:bodyPr wrap="square" rtlCol="0">
            <a:spAutoFit/>
          </a:bodyPr>
          <a:lstStyle/>
          <a:p>
            <a:r>
              <a:rPr lang="en-US" dirty="0" smtClean="0"/>
              <a:t>3</a:t>
            </a:r>
            <a:endParaRPr lang="en-US" dirty="0"/>
          </a:p>
        </p:txBody>
      </p:sp>
      <p:sp>
        <p:nvSpPr>
          <p:cNvPr id="67" name="TextBox 66"/>
          <p:cNvSpPr txBox="1"/>
          <p:nvPr/>
        </p:nvSpPr>
        <p:spPr>
          <a:xfrm>
            <a:off x="7202521" y="2914456"/>
            <a:ext cx="636011" cy="369332"/>
          </a:xfrm>
          <a:prstGeom prst="rect">
            <a:avLst/>
          </a:prstGeom>
          <a:noFill/>
        </p:spPr>
        <p:txBody>
          <a:bodyPr wrap="square" rtlCol="0">
            <a:spAutoFit/>
          </a:bodyPr>
          <a:lstStyle/>
          <a:p>
            <a:r>
              <a:rPr lang="en-US" dirty="0" smtClean="0"/>
              <a:t>4</a:t>
            </a:r>
            <a:endParaRPr lang="en-US" dirty="0"/>
          </a:p>
        </p:txBody>
      </p:sp>
    </p:spTree>
    <p:extLst>
      <p:ext uri="{BB962C8B-B14F-4D97-AF65-F5344CB8AC3E}">
        <p14:creationId xmlns:p14="http://schemas.microsoft.com/office/powerpoint/2010/main" val="878437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1000"/>
                                        <p:tgtEl>
                                          <p:spTgt spid="51"/>
                                        </p:tgtEl>
                                      </p:cBhvr>
                                    </p:animEffect>
                                    <p:anim calcmode="lin" valueType="num">
                                      <p:cBhvr>
                                        <p:cTn id="8" dur="1000" fill="hold"/>
                                        <p:tgtEl>
                                          <p:spTgt spid="51"/>
                                        </p:tgtEl>
                                        <p:attrNameLst>
                                          <p:attrName>ppt_x</p:attrName>
                                        </p:attrNameLst>
                                      </p:cBhvr>
                                      <p:tavLst>
                                        <p:tav tm="0">
                                          <p:val>
                                            <p:strVal val="#ppt_x"/>
                                          </p:val>
                                        </p:tav>
                                        <p:tav tm="100000">
                                          <p:val>
                                            <p:strVal val="#ppt_x"/>
                                          </p:val>
                                        </p:tav>
                                      </p:tavLst>
                                    </p:anim>
                                    <p:anim calcmode="lin" valueType="num">
                                      <p:cBhvr>
                                        <p:cTn id="9"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fade">
                                      <p:cBhvr>
                                        <p:cTn id="14" dur="1000"/>
                                        <p:tgtEl>
                                          <p:spTgt spid="33"/>
                                        </p:tgtEl>
                                      </p:cBhvr>
                                    </p:animEffect>
                                    <p:anim calcmode="lin" valueType="num">
                                      <p:cBhvr>
                                        <p:cTn id="15" dur="1000" fill="hold"/>
                                        <p:tgtEl>
                                          <p:spTgt spid="33"/>
                                        </p:tgtEl>
                                        <p:attrNameLst>
                                          <p:attrName>ppt_x</p:attrName>
                                        </p:attrNameLst>
                                      </p:cBhvr>
                                      <p:tavLst>
                                        <p:tav tm="0">
                                          <p:val>
                                            <p:strVal val="#ppt_x"/>
                                          </p:val>
                                        </p:tav>
                                        <p:tav tm="100000">
                                          <p:val>
                                            <p:strVal val="#ppt_x"/>
                                          </p:val>
                                        </p:tav>
                                      </p:tavLst>
                                    </p:anim>
                                    <p:anim calcmode="lin" valueType="num">
                                      <p:cBhvr>
                                        <p:cTn id="16"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1000"/>
                                        <p:tgtEl>
                                          <p:spTgt spid="31"/>
                                        </p:tgtEl>
                                      </p:cBhvr>
                                    </p:animEffect>
                                    <p:anim calcmode="lin" valueType="num">
                                      <p:cBhvr>
                                        <p:cTn id="22" dur="1000" fill="hold"/>
                                        <p:tgtEl>
                                          <p:spTgt spid="31"/>
                                        </p:tgtEl>
                                        <p:attrNameLst>
                                          <p:attrName>ppt_x</p:attrName>
                                        </p:attrNameLst>
                                      </p:cBhvr>
                                      <p:tavLst>
                                        <p:tav tm="0">
                                          <p:val>
                                            <p:strVal val="#ppt_x"/>
                                          </p:val>
                                        </p:tav>
                                        <p:tav tm="100000">
                                          <p:val>
                                            <p:strVal val="#ppt_x"/>
                                          </p:val>
                                        </p:tav>
                                      </p:tavLst>
                                    </p:anim>
                                    <p:anim calcmode="lin" valueType="num">
                                      <p:cBhvr>
                                        <p:cTn id="23"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1000"/>
                                        <p:tgtEl>
                                          <p:spTgt spid="34"/>
                                        </p:tgtEl>
                                      </p:cBhvr>
                                    </p:animEffect>
                                    <p:anim calcmode="lin" valueType="num">
                                      <p:cBhvr>
                                        <p:cTn id="29" dur="1000" fill="hold"/>
                                        <p:tgtEl>
                                          <p:spTgt spid="34"/>
                                        </p:tgtEl>
                                        <p:attrNameLst>
                                          <p:attrName>ppt_x</p:attrName>
                                        </p:attrNameLst>
                                      </p:cBhvr>
                                      <p:tavLst>
                                        <p:tav tm="0">
                                          <p:val>
                                            <p:strVal val="#ppt_x"/>
                                          </p:val>
                                        </p:tav>
                                        <p:tav tm="100000">
                                          <p:val>
                                            <p:strVal val="#ppt_x"/>
                                          </p:val>
                                        </p:tav>
                                      </p:tavLst>
                                    </p:anim>
                                    <p:anim calcmode="lin" valueType="num">
                                      <p:cBhvr>
                                        <p:cTn id="3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fade">
                                      <p:cBhvr>
                                        <p:cTn id="35" dur="1000"/>
                                        <p:tgtEl>
                                          <p:spTgt spid="32"/>
                                        </p:tgtEl>
                                      </p:cBhvr>
                                    </p:animEffect>
                                    <p:anim calcmode="lin" valueType="num">
                                      <p:cBhvr>
                                        <p:cTn id="36" dur="1000" fill="hold"/>
                                        <p:tgtEl>
                                          <p:spTgt spid="32"/>
                                        </p:tgtEl>
                                        <p:attrNameLst>
                                          <p:attrName>ppt_x</p:attrName>
                                        </p:attrNameLst>
                                      </p:cBhvr>
                                      <p:tavLst>
                                        <p:tav tm="0">
                                          <p:val>
                                            <p:strVal val="#ppt_x"/>
                                          </p:val>
                                        </p:tav>
                                        <p:tav tm="100000">
                                          <p:val>
                                            <p:strVal val="#ppt_x"/>
                                          </p:val>
                                        </p:tav>
                                      </p:tavLst>
                                    </p:anim>
                                    <p:anim calcmode="lin" valueType="num">
                                      <p:cBhvr>
                                        <p:cTn id="3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1000"/>
                                        <p:tgtEl>
                                          <p:spTgt spid="35"/>
                                        </p:tgtEl>
                                      </p:cBhvr>
                                    </p:animEffect>
                                    <p:anim calcmode="lin" valueType="num">
                                      <p:cBhvr>
                                        <p:cTn id="43" dur="1000" fill="hold"/>
                                        <p:tgtEl>
                                          <p:spTgt spid="35"/>
                                        </p:tgtEl>
                                        <p:attrNameLst>
                                          <p:attrName>ppt_x</p:attrName>
                                        </p:attrNameLst>
                                      </p:cBhvr>
                                      <p:tavLst>
                                        <p:tav tm="0">
                                          <p:val>
                                            <p:strVal val="#ppt_x"/>
                                          </p:val>
                                        </p:tav>
                                        <p:tav tm="100000">
                                          <p:val>
                                            <p:strVal val="#ppt_x"/>
                                          </p:val>
                                        </p:tav>
                                      </p:tavLst>
                                    </p:anim>
                                    <p:anim calcmode="lin" valueType="num">
                                      <p:cBhvr>
                                        <p:cTn id="4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1000"/>
                                        <p:tgtEl>
                                          <p:spTgt spid="36"/>
                                        </p:tgtEl>
                                      </p:cBhvr>
                                    </p:animEffect>
                                    <p:anim calcmode="lin" valueType="num">
                                      <p:cBhvr>
                                        <p:cTn id="50" dur="1000" fill="hold"/>
                                        <p:tgtEl>
                                          <p:spTgt spid="36"/>
                                        </p:tgtEl>
                                        <p:attrNameLst>
                                          <p:attrName>ppt_x</p:attrName>
                                        </p:attrNameLst>
                                      </p:cBhvr>
                                      <p:tavLst>
                                        <p:tav tm="0">
                                          <p:val>
                                            <p:strVal val="#ppt_x"/>
                                          </p:val>
                                        </p:tav>
                                        <p:tav tm="100000">
                                          <p:val>
                                            <p:strVal val="#ppt_x"/>
                                          </p:val>
                                        </p:tav>
                                      </p:tavLst>
                                    </p:anim>
                                    <p:anim calcmode="lin" valueType="num">
                                      <p:cBhvr>
                                        <p:cTn id="51"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fade">
                                      <p:cBhvr>
                                        <p:cTn id="56" dur="1000"/>
                                        <p:tgtEl>
                                          <p:spTgt spid="37"/>
                                        </p:tgtEl>
                                      </p:cBhvr>
                                    </p:animEffect>
                                    <p:anim calcmode="lin" valueType="num">
                                      <p:cBhvr>
                                        <p:cTn id="57" dur="1000" fill="hold"/>
                                        <p:tgtEl>
                                          <p:spTgt spid="37"/>
                                        </p:tgtEl>
                                        <p:attrNameLst>
                                          <p:attrName>ppt_x</p:attrName>
                                        </p:attrNameLst>
                                      </p:cBhvr>
                                      <p:tavLst>
                                        <p:tav tm="0">
                                          <p:val>
                                            <p:strVal val="#ppt_x"/>
                                          </p:val>
                                        </p:tav>
                                        <p:tav tm="100000">
                                          <p:val>
                                            <p:strVal val="#ppt_x"/>
                                          </p:val>
                                        </p:tav>
                                      </p:tavLst>
                                    </p:anim>
                                    <p:anim calcmode="lin" valueType="num">
                                      <p:cBhvr>
                                        <p:cTn id="58"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35" grpId="0"/>
      <p:bldP spid="36" grpId="0"/>
      <p:bldP spid="37" grpId="0"/>
      <p:bldP spid="5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5" y="381000"/>
            <a:ext cx="8229600" cy="667512"/>
          </a:xfrm>
        </p:spPr>
        <p:txBody>
          <a:bodyPr>
            <a:normAutofit/>
          </a:bodyPr>
          <a:lstStyle/>
          <a:p>
            <a:r>
              <a:rPr lang="en-US" dirty="0" smtClean="0"/>
              <a:t>Proof 3</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1371600"/>
                <a:ext cx="8478328" cy="5334000"/>
              </a:xfrm>
            </p:spPr>
            <p:txBody>
              <a:bodyPr>
                <a:normAutofit/>
              </a:bodyPr>
              <a:lstStyle/>
              <a:p>
                <a:pPr marL="0" lvl="0" indent="0">
                  <a:buClr>
                    <a:srgbClr val="0BD0D9"/>
                  </a:buClr>
                  <a:buNone/>
                </a:pPr>
                <a:r>
                  <a:rPr lang="en-US" sz="2200" dirty="0" smtClean="0">
                    <a:solidFill>
                      <a:prstClr val="black"/>
                    </a:solidFill>
                  </a:rPr>
                  <a:t>Given</a:t>
                </a:r>
                <a:r>
                  <a:rPr lang="en-US" sz="2200" dirty="0">
                    <a:solidFill>
                      <a:prstClr val="black"/>
                    </a:solidFill>
                  </a:rPr>
                  <a:t>: </a:t>
                </a:r>
                <a:r>
                  <a:rPr lang="en-US" sz="2200" dirty="0" smtClean="0">
                    <a:solidFill>
                      <a:prstClr val="black"/>
                    </a:solidFill>
                  </a:rPr>
                  <a:t>&lt;1 is supplementary to &lt;3;</a:t>
                </a:r>
              </a:p>
              <a:p>
                <a:pPr marL="0" lvl="0" indent="0">
                  <a:buClr>
                    <a:srgbClr val="0BD0D9"/>
                  </a:buClr>
                  <a:buNone/>
                </a:pPr>
                <a:r>
                  <a:rPr lang="en-US" sz="2200" dirty="0">
                    <a:solidFill>
                      <a:prstClr val="black"/>
                    </a:solidFill>
                  </a:rPr>
                  <a:t>	</a:t>
                </a:r>
                <a:r>
                  <a:rPr lang="en-US" sz="2200" dirty="0" smtClean="0">
                    <a:solidFill>
                      <a:prstClr val="black"/>
                    </a:solidFill>
                  </a:rPr>
                  <a:t>&lt;2 is supplementary to &lt;4</a:t>
                </a:r>
              </a:p>
              <a:p>
                <a:pPr marL="0" lvl="0" indent="0">
                  <a:buClr>
                    <a:srgbClr val="0BD0D9"/>
                  </a:buClr>
                  <a:buNone/>
                </a:pPr>
                <a:r>
                  <a:rPr lang="en-US" sz="2200" dirty="0" smtClean="0">
                    <a:solidFill>
                      <a:prstClr val="black"/>
                    </a:solidFill>
                  </a:rPr>
                  <a:t>Prove</a:t>
                </a:r>
                <a:r>
                  <a:rPr lang="en-US" sz="2200" dirty="0">
                    <a:solidFill>
                      <a:prstClr val="black"/>
                    </a:solidFill>
                  </a:rPr>
                  <a:t>:	</a:t>
                </a:r>
                <a14:m>
                  <m:oMath xmlns:m="http://schemas.openxmlformats.org/officeDocument/2006/math">
                    <m:r>
                      <a:rPr lang="en-US" sz="2200" b="0" i="1" smtClean="0">
                        <a:solidFill>
                          <a:prstClr val="black"/>
                        </a:solidFill>
                        <a:latin typeface="Cambria Math"/>
                      </a:rPr>
                      <m:t>𝑚</m:t>
                    </m:r>
                    <m:r>
                      <a:rPr lang="en-US" sz="2200" b="0" i="1" smtClean="0">
                        <a:solidFill>
                          <a:prstClr val="black"/>
                        </a:solidFill>
                        <a:latin typeface="Cambria Math"/>
                      </a:rPr>
                      <m:t>&lt;3=</m:t>
                    </m:r>
                    <m:r>
                      <a:rPr lang="en-US" sz="2200" b="0" i="1" smtClean="0">
                        <a:solidFill>
                          <a:prstClr val="black"/>
                        </a:solidFill>
                        <a:latin typeface="Cambria Math"/>
                      </a:rPr>
                      <m:t>𝑚</m:t>
                    </m:r>
                    <m:r>
                      <a:rPr lang="en-US" sz="2200" b="0" i="1" smtClean="0">
                        <a:solidFill>
                          <a:prstClr val="black"/>
                        </a:solidFill>
                        <a:latin typeface="Cambria Math"/>
                      </a:rPr>
                      <m:t>&lt;4</m:t>
                    </m:r>
                  </m:oMath>
                </a14:m>
                <a:endParaRPr lang="en-US" sz="2200" dirty="0">
                  <a:solidFill>
                    <a:prstClr val="black"/>
                  </a:solidFill>
                </a:endParaRPr>
              </a:p>
              <a:p>
                <a:endParaRPr lang="en-US" sz="2200" u="sng"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1371600"/>
                <a:ext cx="8478328" cy="5334000"/>
              </a:xfrm>
              <a:blipFill rotWithShape="1">
                <a:blip r:embed="rId2"/>
                <a:stretch>
                  <a:fillRect l="-935" t="-686"/>
                </a:stretch>
              </a:blipFill>
            </p:spPr>
            <p:txBody>
              <a:bodyPr/>
              <a:lstStyle/>
              <a:p>
                <a:r>
                  <a:rPr lang="en-US">
                    <a:noFill/>
                  </a:rPr>
                  <a:t> </a:t>
                </a:r>
              </a:p>
            </p:txBody>
          </p:sp>
        </mc:Fallback>
      </mc:AlternateContent>
      <p:sp>
        <p:nvSpPr>
          <p:cNvPr id="29" name="Rectangle 28"/>
          <p:cNvSpPr/>
          <p:nvPr/>
        </p:nvSpPr>
        <p:spPr>
          <a:xfrm>
            <a:off x="301072" y="3429000"/>
            <a:ext cx="8374226" cy="400110"/>
          </a:xfrm>
          <a:prstGeom prst="rect">
            <a:avLst/>
          </a:prstGeom>
        </p:spPr>
        <p:txBody>
          <a:bodyPr wrap="square">
            <a:spAutoFit/>
          </a:bodyPr>
          <a:lstStyle/>
          <a:p>
            <a:pPr marL="114300" lvl="0"/>
            <a:r>
              <a:rPr lang="en-US" sz="2000" b="1" u="sng" dirty="0">
                <a:latin typeface="Rockwell"/>
              </a:rPr>
              <a:t>Statements	  </a:t>
            </a:r>
            <a:r>
              <a:rPr lang="en-US" sz="2000" b="1" u="sng" dirty="0" smtClean="0">
                <a:latin typeface="Rockwell"/>
              </a:rPr>
              <a:t>________	_________Reasons</a:t>
            </a:r>
            <a:endParaRPr lang="en-US" sz="2000" b="1" u="sng" dirty="0">
              <a:latin typeface="Rockwell"/>
            </a:endParaRPr>
          </a:p>
        </p:txBody>
      </p:sp>
      <mc:AlternateContent xmlns:mc="http://schemas.openxmlformats.org/markup-compatibility/2006" xmlns:a14="http://schemas.microsoft.com/office/drawing/2010/main">
        <mc:Choice Requires="a14">
          <p:sp>
            <p:nvSpPr>
              <p:cNvPr id="31" name="Rectangle 30"/>
              <p:cNvSpPr/>
              <p:nvPr/>
            </p:nvSpPr>
            <p:spPr>
              <a:xfrm>
                <a:off x="312574" y="4419600"/>
                <a:ext cx="3258456" cy="769441"/>
              </a:xfrm>
              <a:prstGeom prst="rect">
                <a:avLst/>
              </a:prstGeom>
            </p:spPr>
            <p:txBody>
              <a:bodyPr wrap="none">
                <a:spAutoFit/>
              </a:bodyPr>
              <a:lstStyle/>
              <a:p>
                <a:pPr lvl="0"/>
                <a:r>
                  <a:rPr lang="en-US" sz="2200" dirty="0" smtClean="0"/>
                  <a:t>2. </a:t>
                </a:r>
                <a14:m>
                  <m:oMath xmlns:m="http://schemas.openxmlformats.org/officeDocument/2006/math">
                    <m:r>
                      <a:rPr lang="en-US" sz="2200" i="1">
                        <a:solidFill>
                          <a:prstClr val="black"/>
                        </a:solidFill>
                        <a:latin typeface="Cambria Math"/>
                      </a:rPr>
                      <m:t>𝑚</m:t>
                    </m:r>
                    <m:r>
                      <a:rPr lang="en-US" sz="2200" i="1">
                        <a:solidFill>
                          <a:prstClr val="black"/>
                        </a:solidFill>
                        <a:latin typeface="Cambria Math"/>
                      </a:rPr>
                      <m:t>&lt;1+</m:t>
                    </m:r>
                    <m:r>
                      <a:rPr lang="en-US" sz="2200" i="1">
                        <a:solidFill>
                          <a:prstClr val="black"/>
                        </a:solidFill>
                        <a:latin typeface="Cambria Math"/>
                      </a:rPr>
                      <m:t>𝑚</m:t>
                    </m:r>
                    <m:r>
                      <a:rPr lang="en-US" sz="2200" i="1">
                        <a:solidFill>
                          <a:prstClr val="black"/>
                        </a:solidFill>
                        <a:latin typeface="Cambria Math"/>
                      </a:rPr>
                      <m:t>&lt;3=180;</m:t>
                    </m:r>
                  </m:oMath>
                </a14:m>
                <a:endParaRPr lang="en-US" sz="2200" b="0" i="1" dirty="0" smtClean="0">
                  <a:solidFill>
                    <a:prstClr val="black"/>
                  </a:solidFill>
                  <a:latin typeface="Cambria Math"/>
                </a:endParaRPr>
              </a:p>
              <a:p>
                <a:pPr lvl="0"/>
                <a14:m>
                  <m:oMathPara xmlns:m="http://schemas.openxmlformats.org/officeDocument/2006/math">
                    <m:oMathParaPr>
                      <m:jc m:val="centerGroup"/>
                    </m:oMathParaPr>
                    <m:oMath xmlns:m="http://schemas.openxmlformats.org/officeDocument/2006/math">
                      <m:r>
                        <a:rPr lang="en-US" sz="2200" i="1">
                          <a:solidFill>
                            <a:prstClr val="black"/>
                          </a:solidFill>
                          <a:latin typeface="Cambria Math"/>
                        </a:rPr>
                        <m:t>𝑚</m:t>
                      </m:r>
                      <m:r>
                        <a:rPr lang="en-US" sz="2200" i="1">
                          <a:solidFill>
                            <a:prstClr val="black"/>
                          </a:solidFill>
                          <a:latin typeface="Cambria Math"/>
                        </a:rPr>
                        <m:t>&lt;2+</m:t>
                      </m:r>
                      <m:r>
                        <a:rPr lang="en-US" sz="2200" i="1">
                          <a:solidFill>
                            <a:prstClr val="black"/>
                          </a:solidFill>
                          <a:latin typeface="Cambria Math"/>
                        </a:rPr>
                        <m:t>𝑚</m:t>
                      </m:r>
                      <m:r>
                        <a:rPr lang="en-US" sz="2200" i="1">
                          <a:solidFill>
                            <a:prstClr val="black"/>
                          </a:solidFill>
                          <a:latin typeface="Cambria Math"/>
                        </a:rPr>
                        <m:t>&lt;4=180</m:t>
                      </m:r>
                    </m:oMath>
                  </m:oMathPara>
                </a14:m>
                <a:endParaRPr lang="en-US" sz="2200" dirty="0">
                  <a:solidFill>
                    <a:prstClr val="black"/>
                  </a:solidFill>
                </a:endParaRPr>
              </a:p>
            </p:txBody>
          </p:sp>
        </mc:Choice>
        <mc:Fallback xmlns="">
          <p:sp>
            <p:nvSpPr>
              <p:cNvPr id="31" name="Rectangle 30"/>
              <p:cNvSpPr>
                <a:spLocks noRot="1" noChangeAspect="1" noMove="1" noResize="1" noEditPoints="1" noAdjustHandles="1" noChangeArrowheads="1" noChangeShapeType="1" noTextEdit="1"/>
              </p:cNvSpPr>
              <p:nvPr/>
            </p:nvSpPr>
            <p:spPr>
              <a:xfrm>
                <a:off x="312574" y="4419600"/>
                <a:ext cx="3258456" cy="769441"/>
              </a:xfrm>
              <a:prstGeom prst="rect">
                <a:avLst/>
              </a:prstGeom>
              <a:blipFill rotWithShape="1">
                <a:blip r:embed="rId3"/>
                <a:stretch>
                  <a:fillRect l="-2243" t="-5556" r="-3551" b="-150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Rectangle 31"/>
              <p:cNvSpPr/>
              <p:nvPr/>
            </p:nvSpPr>
            <p:spPr>
              <a:xfrm>
                <a:off x="314012" y="5105400"/>
                <a:ext cx="4583755" cy="430887"/>
              </a:xfrm>
              <a:prstGeom prst="rect">
                <a:avLst/>
              </a:prstGeom>
            </p:spPr>
            <p:txBody>
              <a:bodyPr wrap="none">
                <a:spAutoFit/>
              </a:bodyPr>
              <a:lstStyle/>
              <a:p>
                <a:r>
                  <a:rPr lang="en-US" sz="2200" dirty="0" smtClean="0"/>
                  <a:t>3. </a:t>
                </a:r>
                <a14:m>
                  <m:oMath xmlns:m="http://schemas.openxmlformats.org/officeDocument/2006/math">
                    <m:r>
                      <a:rPr lang="en-US" sz="2200" b="0" i="1" smtClean="0">
                        <a:latin typeface="Cambria Math"/>
                      </a:rPr>
                      <m:t>𝑚</m:t>
                    </m:r>
                    <m:r>
                      <a:rPr lang="en-US" sz="2200" b="0" i="1" smtClean="0">
                        <a:latin typeface="Cambria Math"/>
                      </a:rPr>
                      <m:t>&lt;1+</m:t>
                    </m:r>
                    <m:r>
                      <a:rPr lang="en-US" sz="2200" b="0" i="1" smtClean="0">
                        <a:latin typeface="Cambria Math"/>
                      </a:rPr>
                      <m:t>𝑚</m:t>
                    </m:r>
                    <m:r>
                      <a:rPr lang="en-US" sz="2200" b="0" i="1" smtClean="0">
                        <a:latin typeface="Cambria Math"/>
                      </a:rPr>
                      <m:t>&lt;3=</m:t>
                    </m:r>
                    <m:r>
                      <a:rPr lang="en-US" sz="2200" b="0" i="1" smtClean="0">
                        <a:latin typeface="Cambria Math"/>
                      </a:rPr>
                      <m:t>𝑚</m:t>
                    </m:r>
                    <m:r>
                      <a:rPr lang="en-US" sz="2200" b="0" i="1" smtClean="0">
                        <a:latin typeface="Cambria Math"/>
                      </a:rPr>
                      <m:t>&lt;2+</m:t>
                    </m:r>
                    <m:r>
                      <a:rPr lang="en-US" sz="2200" b="0" i="1" smtClean="0">
                        <a:latin typeface="Cambria Math"/>
                      </a:rPr>
                      <m:t>𝑚</m:t>
                    </m:r>
                    <m:r>
                      <a:rPr lang="en-US" sz="2200" b="0" i="1" smtClean="0">
                        <a:latin typeface="Cambria Math"/>
                      </a:rPr>
                      <m:t>&lt;4</m:t>
                    </m:r>
                  </m:oMath>
                </a14:m>
                <a:endParaRPr lang="en-US" sz="2200" b="0" dirty="0" smtClean="0">
                  <a:ea typeface="Cambria Math"/>
                </a:endParaRPr>
              </a:p>
            </p:txBody>
          </p:sp>
        </mc:Choice>
        <mc:Fallback xmlns="">
          <p:sp>
            <p:nvSpPr>
              <p:cNvPr id="32" name="Rectangle 31"/>
              <p:cNvSpPr>
                <a:spLocks noRot="1" noChangeAspect="1" noMove="1" noResize="1" noEditPoints="1" noAdjustHandles="1" noChangeArrowheads="1" noChangeShapeType="1" noTextEdit="1"/>
              </p:cNvSpPr>
              <p:nvPr/>
            </p:nvSpPr>
            <p:spPr>
              <a:xfrm>
                <a:off x="314012" y="5105400"/>
                <a:ext cx="4583755" cy="430887"/>
              </a:xfrm>
              <a:prstGeom prst="rect">
                <a:avLst/>
              </a:prstGeom>
              <a:blipFill rotWithShape="1">
                <a:blip r:embed="rId4"/>
                <a:stretch>
                  <a:fillRect l="-1731" t="-8571" r="-2264" b="-27143"/>
                </a:stretch>
              </a:blipFill>
            </p:spPr>
            <p:txBody>
              <a:bodyPr/>
              <a:lstStyle/>
              <a:p>
                <a:r>
                  <a:rPr lang="en-US">
                    <a:noFill/>
                  </a:rPr>
                  <a:t> </a:t>
                </a:r>
              </a:p>
            </p:txBody>
          </p:sp>
        </mc:Fallback>
      </mc:AlternateContent>
      <p:sp>
        <p:nvSpPr>
          <p:cNvPr id="33" name="Rectangle 32"/>
          <p:cNvSpPr/>
          <p:nvPr/>
        </p:nvSpPr>
        <p:spPr>
          <a:xfrm>
            <a:off x="5252420" y="3733800"/>
            <a:ext cx="1220206" cy="430887"/>
          </a:xfrm>
          <a:prstGeom prst="rect">
            <a:avLst/>
          </a:prstGeom>
        </p:spPr>
        <p:txBody>
          <a:bodyPr wrap="none">
            <a:spAutoFit/>
          </a:bodyPr>
          <a:lstStyle/>
          <a:p>
            <a:r>
              <a:rPr lang="en-US" sz="2200" dirty="0" smtClean="0"/>
              <a:t>1. Given</a:t>
            </a:r>
            <a:endParaRPr lang="en-US" sz="2200" dirty="0"/>
          </a:p>
        </p:txBody>
      </p:sp>
      <p:sp>
        <p:nvSpPr>
          <p:cNvPr id="34" name="Rectangle 33"/>
          <p:cNvSpPr/>
          <p:nvPr/>
        </p:nvSpPr>
        <p:spPr>
          <a:xfrm>
            <a:off x="5177216" y="4419600"/>
            <a:ext cx="2743201" cy="430887"/>
          </a:xfrm>
          <a:prstGeom prst="rect">
            <a:avLst/>
          </a:prstGeom>
        </p:spPr>
        <p:txBody>
          <a:bodyPr wrap="square">
            <a:spAutoFit/>
          </a:bodyPr>
          <a:lstStyle/>
          <a:p>
            <a:r>
              <a:rPr lang="en-US" sz="2200" dirty="0"/>
              <a:t>2</a:t>
            </a:r>
            <a:r>
              <a:rPr lang="en-US" sz="2200" dirty="0" smtClean="0"/>
              <a:t>. Def. of Supp. &lt;‘s</a:t>
            </a:r>
            <a:endParaRPr lang="en-US" sz="2200" dirty="0"/>
          </a:p>
        </p:txBody>
      </p:sp>
      <p:sp>
        <p:nvSpPr>
          <p:cNvPr id="35" name="Rectangle 34"/>
          <p:cNvSpPr/>
          <p:nvPr/>
        </p:nvSpPr>
        <p:spPr>
          <a:xfrm>
            <a:off x="5102996" y="5105400"/>
            <a:ext cx="3182281" cy="430887"/>
          </a:xfrm>
          <a:prstGeom prst="rect">
            <a:avLst/>
          </a:prstGeom>
        </p:spPr>
        <p:txBody>
          <a:bodyPr wrap="none">
            <a:spAutoFit/>
          </a:bodyPr>
          <a:lstStyle/>
          <a:p>
            <a:r>
              <a:rPr lang="en-US" sz="2200" dirty="0"/>
              <a:t>3</a:t>
            </a:r>
            <a:r>
              <a:rPr lang="en-US" sz="2200" dirty="0" smtClean="0"/>
              <a:t>. Substitution Property</a:t>
            </a:r>
            <a:endParaRPr lang="en-US" sz="2200" dirty="0"/>
          </a:p>
        </p:txBody>
      </p:sp>
      <mc:AlternateContent xmlns:mc="http://schemas.openxmlformats.org/markup-compatibility/2006" xmlns:a14="http://schemas.microsoft.com/office/drawing/2010/main">
        <mc:Choice Requires="a14">
          <p:sp>
            <p:nvSpPr>
              <p:cNvPr id="36" name="Rectangle 35"/>
              <p:cNvSpPr/>
              <p:nvPr/>
            </p:nvSpPr>
            <p:spPr>
              <a:xfrm>
                <a:off x="358772" y="5562600"/>
                <a:ext cx="2376420" cy="430887"/>
              </a:xfrm>
              <a:prstGeom prst="rect">
                <a:avLst/>
              </a:prstGeom>
            </p:spPr>
            <p:txBody>
              <a:bodyPr wrap="none">
                <a:spAutoFit/>
              </a:bodyPr>
              <a:lstStyle/>
              <a:p>
                <a:r>
                  <a:rPr lang="en-US" sz="2200" dirty="0" smtClean="0"/>
                  <a:t>4. </a:t>
                </a:r>
                <a14:m>
                  <m:oMath xmlns:m="http://schemas.openxmlformats.org/officeDocument/2006/math">
                    <m:r>
                      <m:rPr>
                        <m:sty m:val="p"/>
                      </m:rPr>
                      <a:rPr lang="en-US" sz="2200" b="0" i="0" smtClean="0">
                        <a:latin typeface="Cambria Math"/>
                      </a:rPr>
                      <m:t>m</m:t>
                    </m:r>
                    <m:r>
                      <a:rPr lang="en-US" sz="2200" b="0" i="1" smtClean="0">
                        <a:latin typeface="Cambria Math"/>
                      </a:rPr>
                      <m:t>&lt;1=</m:t>
                    </m:r>
                    <m:r>
                      <a:rPr lang="en-US" sz="2200" b="0" i="1" smtClean="0">
                        <a:latin typeface="Cambria Math"/>
                      </a:rPr>
                      <m:t>𝑚</m:t>
                    </m:r>
                    <m:r>
                      <a:rPr lang="en-US" sz="2200" b="0" i="1" smtClean="0">
                        <a:latin typeface="Cambria Math"/>
                      </a:rPr>
                      <m:t>&lt;2</m:t>
                    </m:r>
                  </m:oMath>
                </a14:m>
                <a:endParaRPr lang="en-US" sz="2200" dirty="0"/>
              </a:p>
            </p:txBody>
          </p:sp>
        </mc:Choice>
        <mc:Fallback xmlns="">
          <p:sp>
            <p:nvSpPr>
              <p:cNvPr id="36" name="Rectangle 35"/>
              <p:cNvSpPr>
                <a:spLocks noRot="1" noChangeAspect="1" noMove="1" noResize="1" noEditPoints="1" noAdjustHandles="1" noChangeArrowheads="1" noChangeShapeType="1" noTextEdit="1"/>
              </p:cNvSpPr>
              <p:nvPr/>
            </p:nvSpPr>
            <p:spPr>
              <a:xfrm>
                <a:off x="358772" y="5562600"/>
                <a:ext cx="2376420" cy="430887"/>
              </a:xfrm>
              <a:prstGeom prst="rect">
                <a:avLst/>
              </a:prstGeom>
              <a:blipFill rotWithShape="1">
                <a:blip r:embed="rId5"/>
                <a:stretch>
                  <a:fillRect l="-3333" t="-8571" r="-5128" b="-27143"/>
                </a:stretch>
              </a:blipFill>
            </p:spPr>
            <p:txBody>
              <a:bodyPr/>
              <a:lstStyle/>
              <a:p>
                <a:r>
                  <a:rPr lang="en-US">
                    <a:noFill/>
                  </a:rPr>
                  <a:t> </a:t>
                </a:r>
              </a:p>
            </p:txBody>
          </p:sp>
        </mc:Fallback>
      </mc:AlternateContent>
      <p:sp>
        <p:nvSpPr>
          <p:cNvPr id="37" name="Rectangle 36"/>
          <p:cNvSpPr/>
          <p:nvPr/>
        </p:nvSpPr>
        <p:spPr>
          <a:xfrm>
            <a:off x="5181600" y="5562600"/>
            <a:ext cx="3435556" cy="430887"/>
          </a:xfrm>
          <a:prstGeom prst="rect">
            <a:avLst/>
          </a:prstGeom>
        </p:spPr>
        <p:txBody>
          <a:bodyPr wrap="none">
            <a:spAutoFit/>
          </a:bodyPr>
          <a:lstStyle/>
          <a:p>
            <a:r>
              <a:rPr lang="en-US" sz="2200" dirty="0" smtClean="0"/>
              <a:t>4. Vertical Angle Theorem</a:t>
            </a:r>
            <a:endParaRPr lang="en-US" sz="2200" dirty="0"/>
          </a:p>
        </p:txBody>
      </p:sp>
      <mc:AlternateContent xmlns:mc="http://schemas.openxmlformats.org/markup-compatibility/2006" xmlns:a14="http://schemas.microsoft.com/office/drawing/2010/main">
        <mc:Choice Requires="a14">
          <p:sp>
            <p:nvSpPr>
              <p:cNvPr id="51" name="Rectangle 50"/>
              <p:cNvSpPr/>
              <p:nvPr/>
            </p:nvSpPr>
            <p:spPr>
              <a:xfrm>
                <a:off x="312574" y="3733800"/>
                <a:ext cx="4206216" cy="769441"/>
              </a:xfrm>
              <a:prstGeom prst="rect">
                <a:avLst/>
              </a:prstGeom>
            </p:spPr>
            <p:txBody>
              <a:bodyPr wrap="none">
                <a:spAutoFit/>
              </a:bodyPr>
              <a:lstStyle/>
              <a:p>
                <a:pPr marL="457200" lvl="0" indent="-457200">
                  <a:buFontTx/>
                  <a:buAutoNum type="arabicPeriod"/>
                </a:pPr>
                <a14:m>
                  <m:oMath xmlns:m="http://schemas.openxmlformats.org/officeDocument/2006/math">
                    <m:r>
                      <a:rPr lang="en-US" sz="2200" b="0" i="1" smtClean="0">
                        <a:solidFill>
                          <a:prstClr val="black"/>
                        </a:solidFill>
                        <a:latin typeface="Cambria Math"/>
                      </a:rPr>
                      <m:t>&lt;1</m:t>
                    </m:r>
                  </m:oMath>
                </a14:m>
                <a:r>
                  <a:rPr lang="en-US" sz="2200" dirty="0" smtClean="0">
                    <a:solidFill>
                      <a:prstClr val="black"/>
                    </a:solidFill>
                  </a:rPr>
                  <a:t> is supplementary to </a:t>
                </a:r>
                <a14:m>
                  <m:oMath xmlns:m="http://schemas.openxmlformats.org/officeDocument/2006/math">
                    <m:r>
                      <a:rPr lang="en-US" sz="2200" b="0" i="1" smtClean="0">
                        <a:solidFill>
                          <a:prstClr val="black"/>
                        </a:solidFill>
                        <a:latin typeface="Cambria Math"/>
                      </a:rPr>
                      <m:t>&lt;3;</m:t>
                    </m:r>
                  </m:oMath>
                </a14:m>
                <a:endParaRPr lang="en-US" sz="2200" b="0" dirty="0" smtClean="0">
                  <a:solidFill>
                    <a:prstClr val="black"/>
                  </a:solidFill>
                </a:endParaRPr>
              </a:p>
              <a:p>
                <a:pPr lvl="0"/>
                <a:r>
                  <a:rPr lang="en-US" sz="2200" dirty="0">
                    <a:solidFill>
                      <a:prstClr val="black"/>
                    </a:solidFill>
                  </a:rPr>
                  <a:t> </a:t>
                </a:r>
                <a:r>
                  <a:rPr lang="en-US" sz="2200" dirty="0" smtClean="0">
                    <a:solidFill>
                      <a:prstClr val="black"/>
                    </a:solidFill>
                  </a:rPr>
                  <a:t>     </a:t>
                </a:r>
                <a14:m>
                  <m:oMath xmlns:m="http://schemas.openxmlformats.org/officeDocument/2006/math">
                    <m:r>
                      <a:rPr lang="en-US" sz="2200" b="0" i="1" smtClean="0">
                        <a:solidFill>
                          <a:prstClr val="black"/>
                        </a:solidFill>
                        <a:latin typeface="Cambria Math"/>
                      </a:rPr>
                      <m:t>&lt;2</m:t>
                    </m:r>
                  </m:oMath>
                </a14:m>
                <a:r>
                  <a:rPr lang="en-US" sz="2200" dirty="0" smtClean="0">
                    <a:solidFill>
                      <a:prstClr val="black"/>
                    </a:solidFill>
                  </a:rPr>
                  <a:t> is supplementary to &lt;4</a:t>
                </a:r>
                <a:endParaRPr lang="en-US" sz="2200" dirty="0">
                  <a:solidFill>
                    <a:prstClr val="black"/>
                  </a:solidFill>
                </a:endParaRPr>
              </a:p>
            </p:txBody>
          </p:sp>
        </mc:Choice>
        <mc:Fallback xmlns="">
          <p:sp>
            <p:nvSpPr>
              <p:cNvPr id="51" name="Rectangle 50"/>
              <p:cNvSpPr>
                <a:spLocks noRot="1" noChangeAspect="1" noMove="1" noResize="1" noEditPoints="1" noAdjustHandles="1" noChangeArrowheads="1" noChangeShapeType="1" noTextEdit="1"/>
              </p:cNvSpPr>
              <p:nvPr/>
            </p:nvSpPr>
            <p:spPr>
              <a:xfrm>
                <a:off x="312574" y="3733800"/>
                <a:ext cx="4206216" cy="769441"/>
              </a:xfrm>
              <a:prstGeom prst="rect">
                <a:avLst/>
              </a:prstGeom>
              <a:blipFill rotWithShape="1">
                <a:blip r:embed="rId6"/>
                <a:stretch>
                  <a:fillRect l="-1739" t="-4762" r="-2609" b="-14286"/>
                </a:stretch>
              </a:blipFill>
            </p:spPr>
            <p:txBody>
              <a:bodyPr/>
              <a:lstStyle/>
              <a:p>
                <a:r>
                  <a:rPr lang="en-US">
                    <a:noFill/>
                  </a:rPr>
                  <a:t> </a:t>
                </a:r>
              </a:p>
            </p:txBody>
          </p:sp>
        </mc:Fallback>
      </mc:AlternateContent>
      <p:sp>
        <p:nvSpPr>
          <p:cNvPr id="64" name="TextBox 63"/>
          <p:cNvSpPr txBox="1"/>
          <p:nvPr/>
        </p:nvSpPr>
        <p:spPr>
          <a:xfrm>
            <a:off x="6111933" y="2926511"/>
            <a:ext cx="636011" cy="369332"/>
          </a:xfrm>
          <a:prstGeom prst="rect">
            <a:avLst/>
          </a:prstGeom>
          <a:noFill/>
        </p:spPr>
        <p:txBody>
          <a:bodyPr wrap="square" rtlCol="0">
            <a:spAutoFit/>
          </a:bodyPr>
          <a:lstStyle/>
          <a:p>
            <a:r>
              <a:rPr lang="en-US" dirty="0"/>
              <a:t>1</a:t>
            </a:r>
          </a:p>
        </p:txBody>
      </p:sp>
      <p:sp>
        <p:nvSpPr>
          <p:cNvPr id="65" name="TextBox 64"/>
          <p:cNvSpPr txBox="1"/>
          <p:nvPr/>
        </p:nvSpPr>
        <p:spPr>
          <a:xfrm>
            <a:off x="8049081" y="2895600"/>
            <a:ext cx="636011" cy="369332"/>
          </a:xfrm>
          <a:prstGeom prst="rect">
            <a:avLst/>
          </a:prstGeom>
          <a:noFill/>
        </p:spPr>
        <p:txBody>
          <a:bodyPr wrap="square" rtlCol="0">
            <a:spAutoFit/>
          </a:bodyPr>
          <a:lstStyle/>
          <a:p>
            <a:r>
              <a:rPr lang="en-US" dirty="0" smtClean="0"/>
              <a:t>2</a:t>
            </a:r>
            <a:endParaRPr lang="en-US" dirty="0"/>
          </a:p>
        </p:txBody>
      </p:sp>
      <p:sp>
        <p:nvSpPr>
          <p:cNvPr id="66" name="TextBox 65"/>
          <p:cNvSpPr txBox="1"/>
          <p:nvPr/>
        </p:nvSpPr>
        <p:spPr>
          <a:xfrm>
            <a:off x="5675698" y="2297668"/>
            <a:ext cx="636011" cy="369332"/>
          </a:xfrm>
          <a:prstGeom prst="rect">
            <a:avLst/>
          </a:prstGeom>
          <a:noFill/>
        </p:spPr>
        <p:txBody>
          <a:bodyPr wrap="square" rtlCol="0">
            <a:spAutoFit/>
          </a:bodyPr>
          <a:lstStyle/>
          <a:p>
            <a:r>
              <a:rPr lang="en-US" dirty="0" smtClean="0"/>
              <a:t>3</a:t>
            </a:r>
            <a:endParaRPr lang="en-US" dirty="0"/>
          </a:p>
        </p:txBody>
      </p:sp>
      <p:sp>
        <p:nvSpPr>
          <p:cNvPr id="67" name="TextBox 66"/>
          <p:cNvSpPr txBox="1"/>
          <p:nvPr/>
        </p:nvSpPr>
        <p:spPr>
          <a:xfrm>
            <a:off x="7602411" y="2297115"/>
            <a:ext cx="636011" cy="369332"/>
          </a:xfrm>
          <a:prstGeom prst="rect">
            <a:avLst/>
          </a:prstGeom>
          <a:noFill/>
        </p:spPr>
        <p:txBody>
          <a:bodyPr wrap="square" rtlCol="0">
            <a:spAutoFit/>
          </a:bodyPr>
          <a:lstStyle/>
          <a:p>
            <a:r>
              <a:rPr lang="en-US" dirty="0" smtClean="0"/>
              <a:t>4</a:t>
            </a:r>
            <a:endParaRPr lang="en-US" dirty="0"/>
          </a:p>
        </p:txBody>
      </p:sp>
      <p:sp>
        <p:nvSpPr>
          <p:cNvPr id="4" name="Parallelogram 3"/>
          <p:cNvSpPr/>
          <p:nvPr/>
        </p:nvSpPr>
        <p:spPr>
          <a:xfrm>
            <a:off x="6248400" y="1524000"/>
            <a:ext cx="2118687" cy="1143000"/>
          </a:xfrm>
          <a:prstGeom prst="parallelogram">
            <a:avLst/>
          </a:prstGeom>
          <a:noFill/>
          <a:ln>
            <a:solidFill>
              <a:schemeClr val="tx1"/>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cxnSp>
        <p:nvCxnSpPr>
          <p:cNvPr id="6" name="Straight Arrow Connector 5"/>
          <p:cNvCxnSpPr/>
          <p:nvPr/>
        </p:nvCxnSpPr>
        <p:spPr>
          <a:xfrm flipH="1">
            <a:off x="5102997" y="2667000"/>
            <a:ext cx="1145403"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a:off x="5993703" y="2895600"/>
            <a:ext cx="2681595" cy="369332"/>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V="1">
            <a:off x="5993703" y="2900079"/>
            <a:ext cx="2681595" cy="422196"/>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8" name="Rectangle 37"/>
              <p:cNvSpPr/>
              <p:nvPr/>
            </p:nvSpPr>
            <p:spPr>
              <a:xfrm>
                <a:off x="358772" y="5943600"/>
                <a:ext cx="2366802" cy="430887"/>
              </a:xfrm>
              <a:prstGeom prst="rect">
                <a:avLst/>
              </a:prstGeom>
            </p:spPr>
            <p:txBody>
              <a:bodyPr wrap="none">
                <a:spAutoFit/>
              </a:bodyPr>
              <a:lstStyle/>
              <a:p>
                <a:r>
                  <a:rPr lang="en-US" sz="2200" dirty="0" smtClean="0"/>
                  <a:t>5. </a:t>
                </a:r>
                <a14:m>
                  <m:oMath xmlns:m="http://schemas.openxmlformats.org/officeDocument/2006/math">
                    <m:r>
                      <m:rPr>
                        <m:sty m:val="p"/>
                      </m:rPr>
                      <a:rPr lang="en-US" sz="2200" b="0" i="0" smtClean="0">
                        <a:latin typeface="Cambria Math"/>
                      </a:rPr>
                      <m:t>m</m:t>
                    </m:r>
                    <m:r>
                      <a:rPr lang="en-US" sz="2200" b="0" i="1" smtClean="0">
                        <a:latin typeface="Cambria Math"/>
                      </a:rPr>
                      <m:t>&lt;3=</m:t>
                    </m:r>
                    <m:r>
                      <a:rPr lang="en-US" sz="2200" b="0" i="1" smtClean="0">
                        <a:latin typeface="Cambria Math"/>
                      </a:rPr>
                      <m:t>𝑚</m:t>
                    </m:r>
                    <m:r>
                      <a:rPr lang="en-US" sz="2200" b="0" i="1" smtClean="0">
                        <a:latin typeface="Cambria Math"/>
                      </a:rPr>
                      <m:t>&lt;4</m:t>
                    </m:r>
                  </m:oMath>
                </a14:m>
                <a:endParaRPr lang="en-US" sz="2200" dirty="0"/>
              </a:p>
            </p:txBody>
          </p:sp>
        </mc:Choice>
        <mc:Fallback xmlns="">
          <p:sp>
            <p:nvSpPr>
              <p:cNvPr id="38" name="Rectangle 37"/>
              <p:cNvSpPr>
                <a:spLocks noRot="1" noChangeAspect="1" noMove="1" noResize="1" noEditPoints="1" noAdjustHandles="1" noChangeArrowheads="1" noChangeShapeType="1" noTextEdit="1"/>
              </p:cNvSpPr>
              <p:nvPr/>
            </p:nvSpPr>
            <p:spPr>
              <a:xfrm>
                <a:off x="358772" y="5943600"/>
                <a:ext cx="2366802" cy="430887"/>
              </a:xfrm>
              <a:prstGeom prst="rect">
                <a:avLst/>
              </a:prstGeom>
              <a:blipFill rotWithShape="1">
                <a:blip r:embed="rId7"/>
                <a:stretch>
                  <a:fillRect l="-3351" t="-8451" r="-5155" b="-26761"/>
                </a:stretch>
              </a:blipFill>
            </p:spPr>
            <p:txBody>
              <a:bodyPr/>
              <a:lstStyle/>
              <a:p>
                <a:r>
                  <a:rPr lang="en-US">
                    <a:noFill/>
                  </a:rPr>
                  <a:t> </a:t>
                </a:r>
              </a:p>
            </p:txBody>
          </p:sp>
        </mc:Fallback>
      </mc:AlternateContent>
      <p:sp>
        <p:nvSpPr>
          <p:cNvPr id="39" name="Rectangle 38"/>
          <p:cNvSpPr/>
          <p:nvPr/>
        </p:nvSpPr>
        <p:spPr>
          <a:xfrm>
            <a:off x="5102997" y="6049559"/>
            <a:ext cx="3097323" cy="430887"/>
          </a:xfrm>
          <a:prstGeom prst="rect">
            <a:avLst/>
          </a:prstGeom>
        </p:spPr>
        <p:txBody>
          <a:bodyPr wrap="none">
            <a:spAutoFit/>
          </a:bodyPr>
          <a:lstStyle/>
          <a:p>
            <a:r>
              <a:rPr lang="en-US" sz="2200" dirty="0" smtClean="0"/>
              <a:t>5. Subtraction Property</a:t>
            </a:r>
            <a:endParaRPr lang="en-US" sz="2200" dirty="0"/>
          </a:p>
        </p:txBody>
      </p:sp>
    </p:spTree>
    <p:extLst>
      <p:ext uri="{BB962C8B-B14F-4D97-AF65-F5344CB8AC3E}">
        <p14:creationId xmlns:p14="http://schemas.microsoft.com/office/powerpoint/2010/main" val="41161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1000"/>
                                        <p:tgtEl>
                                          <p:spTgt spid="51"/>
                                        </p:tgtEl>
                                      </p:cBhvr>
                                    </p:animEffect>
                                    <p:anim calcmode="lin" valueType="num">
                                      <p:cBhvr>
                                        <p:cTn id="8" dur="1000" fill="hold"/>
                                        <p:tgtEl>
                                          <p:spTgt spid="51"/>
                                        </p:tgtEl>
                                        <p:attrNameLst>
                                          <p:attrName>ppt_x</p:attrName>
                                        </p:attrNameLst>
                                      </p:cBhvr>
                                      <p:tavLst>
                                        <p:tav tm="0">
                                          <p:val>
                                            <p:strVal val="#ppt_x"/>
                                          </p:val>
                                        </p:tav>
                                        <p:tav tm="100000">
                                          <p:val>
                                            <p:strVal val="#ppt_x"/>
                                          </p:val>
                                        </p:tav>
                                      </p:tavLst>
                                    </p:anim>
                                    <p:anim calcmode="lin" valueType="num">
                                      <p:cBhvr>
                                        <p:cTn id="9"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fade">
                                      <p:cBhvr>
                                        <p:cTn id="14" dur="1000"/>
                                        <p:tgtEl>
                                          <p:spTgt spid="33"/>
                                        </p:tgtEl>
                                      </p:cBhvr>
                                    </p:animEffect>
                                    <p:anim calcmode="lin" valueType="num">
                                      <p:cBhvr>
                                        <p:cTn id="15" dur="1000" fill="hold"/>
                                        <p:tgtEl>
                                          <p:spTgt spid="33"/>
                                        </p:tgtEl>
                                        <p:attrNameLst>
                                          <p:attrName>ppt_x</p:attrName>
                                        </p:attrNameLst>
                                      </p:cBhvr>
                                      <p:tavLst>
                                        <p:tav tm="0">
                                          <p:val>
                                            <p:strVal val="#ppt_x"/>
                                          </p:val>
                                        </p:tav>
                                        <p:tav tm="100000">
                                          <p:val>
                                            <p:strVal val="#ppt_x"/>
                                          </p:val>
                                        </p:tav>
                                      </p:tavLst>
                                    </p:anim>
                                    <p:anim calcmode="lin" valueType="num">
                                      <p:cBhvr>
                                        <p:cTn id="16"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1000"/>
                                        <p:tgtEl>
                                          <p:spTgt spid="31"/>
                                        </p:tgtEl>
                                      </p:cBhvr>
                                    </p:animEffect>
                                    <p:anim calcmode="lin" valueType="num">
                                      <p:cBhvr>
                                        <p:cTn id="22" dur="1000" fill="hold"/>
                                        <p:tgtEl>
                                          <p:spTgt spid="31"/>
                                        </p:tgtEl>
                                        <p:attrNameLst>
                                          <p:attrName>ppt_x</p:attrName>
                                        </p:attrNameLst>
                                      </p:cBhvr>
                                      <p:tavLst>
                                        <p:tav tm="0">
                                          <p:val>
                                            <p:strVal val="#ppt_x"/>
                                          </p:val>
                                        </p:tav>
                                        <p:tav tm="100000">
                                          <p:val>
                                            <p:strVal val="#ppt_x"/>
                                          </p:val>
                                        </p:tav>
                                      </p:tavLst>
                                    </p:anim>
                                    <p:anim calcmode="lin" valueType="num">
                                      <p:cBhvr>
                                        <p:cTn id="23"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1000"/>
                                        <p:tgtEl>
                                          <p:spTgt spid="34"/>
                                        </p:tgtEl>
                                      </p:cBhvr>
                                    </p:animEffect>
                                    <p:anim calcmode="lin" valueType="num">
                                      <p:cBhvr>
                                        <p:cTn id="29" dur="1000" fill="hold"/>
                                        <p:tgtEl>
                                          <p:spTgt spid="34"/>
                                        </p:tgtEl>
                                        <p:attrNameLst>
                                          <p:attrName>ppt_x</p:attrName>
                                        </p:attrNameLst>
                                      </p:cBhvr>
                                      <p:tavLst>
                                        <p:tav tm="0">
                                          <p:val>
                                            <p:strVal val="#ppt_x"/>
                                          </p:val>
                                        </p:tav>
                                        <p:tav tm="100000">
                                          <p:val>
                                            <p:strVal val="#ppt_x"/>
                                          </p:val>
                                        </p:tav>
                                      </p:tavLst>
                                    </p:anim>
                                    <p:anim calcmode="lin" valueType="num">
                                      <p:cBhvr>
                                        <p:cTn id="3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fade">
                                      <p:cBhvr>
                                        <p:cTn id="35" dur="1000"/>
                                        <p:tgtEl>
                                          <p:spTgt spid="32"/>
                                        </p:tgtEl>
                                      </p:cBhvr>
                                    </p:animEffect>
                                    <p:anim calcmode="lin" valueType="num">
                                      <p:cBhvr>
                                        <p:cTn id="36" dur="1000" fill="hold"/>
                                        <p:tgtEl>
                                          <p:spTgt spid="32"/>
                                        </p:tgtEl>
                                        <p:attrNameLst>
                                          <p:attrName>ppt_x</p:attrName>
                                        </p:attrNameLst>
                                      </p:cBhvr>
                                      <p:tavLst>
                                        <p:tav tm="0">
                                          <p:val>
                                            <p:strVal val="#ppt_x"/>
                                          </p:val>
                                        </p:tav>
                                        <p:tav tm="100000">
                                          <p:val>
                                            <p:strVal val="#ppt_x"/>
                                          </p:val>
                                        </p:tav>
                                      </p:tavLst>
                                    </p:anim>
                                    <p:anim calcmode="lin" valueType="num">
                                      <p:cBhvr>
                                        <p:cTn id="3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1000"/>
                                        <p:tgtEl>
                                          <p:spTgt spid="35"/>
                                        </p:tgtEl>
                                      </p:cBhvr>
                                    </p:animEffect>
                                    <p:anim calcmode="lin" valueType="num">
                                      <p:cBhvr>
                                        <p:cTn id="43" dur="1000" fill="hold"/>
                                        <p:tgtEl>
                                          <p:spTgt spid="35"/>
                                        </p:tgtEl>
                                        <p:attrNameLst>
                                          <p:attrName>ppt_x</p:attrName>
                                        </p:attrNameLst>
                                      </p:cBhvr>
                                      <p:tavLst>
                                        <p:tav tm="0">
                                          <p:val>
                                            <p:strVal val="#ppt_x"/>
                                          </p:val>
                                        </p:tav>
                                        <p:tav tm="100000">
                                          <p:val>
                                            <p:strVal val="#ppt_x"/>
                                          </p:val>
                                        </p:tav>
                                      </p:tavLst>
                                    </p:anim>
                                    <p:anim calcmode="lin" valueType="num">
                                      <p:cBhvr>
                                        <p:cTn id="4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1000"/>
                                        <p:tgtEl>
                                          <p:spTgt spid="36"/>
                                        </p:tgtEl>
                                      </p:cBhvr>
                                    </p:animEffect>
                                    <p:anim calcmode="lin" valueType="num">
                                      <p:cBhvr>
                                        <p:cTn id="50" dur="1000" fill="hold"/>
                                        <p:tgtEl>
                                          <p:spTgt spid="36"/>
                                        </p:tgtEl>
                                        <p:attrNameLst>
                                          <p:attrName>ppt_x</p:attrName>
                                        </p:attrNameLst>
                                      </p:cBhvr>
                                      <p:tavLst>
                                        <p:tav tm="0">
                                          <p:val>
                                            <p:strVal val="#ppt_x"/>
                                          </p:val>
                                        </p:tav>
                                        <p:tav tm="100000">
                                          <p:val>
                                            <p:strVal val="#ppt_x"/>
                                          </p:val>
                                        </p:tav>
                                      </p:tavLst>
                                    </p:anim>
                                    <p:anim calcmode="lin" valueType="num">
                                      <p:cBhvr>
                                        <p:cTn id="51"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fade">
                                      <p:cBhvr>
                                        <p:cTn id="56" dur="1000"/>
                                        <p:tgtEl>
                                          <p:spTgt spid="37"/>
                                        </p:tgtEl>
                                      </p:cBhvr>
                                    </p:animEffect>
                                    <p:anim calcmode="lin" valueType="num">
                                      <p:cBhvr>
                                        <p:cTn id="57" dur="1000" fill="hold"/>
                                        <p:tgtEl>
                                          <p:spTgt spid="37"/>
                                        </p:tgtEl>
                                        <p:attrNameLst>
                                          <p:attrName>ppt_x</p:attrName>
                                        </p:attrNameLst>
                                      </p:cBhvr>
                                      <p:tavLst>
                                        <p:tav tm="0">
                                          <p:val>
                                            <p:strVal val="#ppt_x"/>
                                          </p:val>
                                        </p:tav>
                                        <p:tav tm="100000">
                                          <p:val>
                                            <p:strVal val="#ppt_x"/>
                                          </p:val>
                                        </p:tav>
                                      </p:tavLst>
                                    </p:anim>
                                    <p:anim calcmode="lin" valueType="num">
                                      <p:cBhvr>
                                        <p:cTn id="58"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fade">
                                      <p:cBhvr>
                                        <p:cTn id="63" dur="1000"/>
                                        <p:tgtEl>
                                          <p:spTgt spid="38"/>
                                        </p:tgtEl>
                                      </p:cBhvr>
                                    </p:animEffect>
                                    <p:anim calcmode="lin" valueType="num">
                                      <p:cBhvr>
                                        <p:cTn id="64" dur="1000" fill="hold"/>
                                        <p:tgtEl>
                                          <p:spTgt spid="38"/>
                                        </p:tgtEl>
                                        <p:attrNameLst>
                                          <p:attrName>ppt_x</p:attrName>
                                        </p:attrNameLst>
                                      </p:cBhvr>
                                      <p:tavLst>
                                        <p:tav tm="0">
                                          <p:val>
                                            <p:strVal val="#ppt_x"/>
                                          </p:val>
                                        </p:tav>
                                        <p:tav tm="100000">
                                          <p:val>
                                            <p:strVal val="#ppt_x"/>
                                          </p:val>
                                        </p:tav>
                                      </p:tavLst>
                                    </p:anim>
                                    <p:anim calcmode="lin" valueType="num">
                                      <p:cBhvr>
                                        <p:cTn id="65"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9"/>
                                        </p:tgtEl>
                                        <p:attrNameLst>
                                          <p:attrName>style.visibility</p:attrName>
                                        </p:attrNameLst>
                                      </p:cBhvr>
                                      <p:to>
                                        <p:strVal val="visible"/>
                                      </p:to>
                                    </p:set>
                                    <p:animEffect transition="in" filter="fade">
                                      <p:cBhvr>
                                        <p:cTn id="70" dur="1000"/>
                                        <p:tgtEl>
                                          <p:spTgt spid="39"/>
                                        </p:tgtEl>
                                      </p:cBhvr>
                                    </p:animEffect>
                                    <p:anim calcmode="lin" valueType="num">
                                      <p:cBhvr>
                                        <p:cTn id="71" dur="1000" fill="hold"/>
                                        <p:tgtEl>
                                          <p:spTgt spid="39"/>
                                        </p:tgtEl>
                                        <p:attrNameLst>
                                          <p:attrName>ppt_x</p:attrName>
                                        </p:attrNameLst>
                                      </p:cBhvr>
                                      <p:tavLst>
                                        <p:tav tm="0">
                                          <p:val>
                                            <p:strVal val="#ppt_x"/>
                                          </p:val>
                                        </p:tav>
                                        <p:tav tm="100000">
                                          <p:val>
                                            <p:strVal val="#ppt_x"/>
                                          </p:val>
                                        </p:tav>
                                      </p:tavLst>
                                    </p:anim>
                                    <p:anim calcmode="lin" valueType="num">
                                      <p:cBhvr>
                                        <p:cTn id="72"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35" grpId="0"/>
      <p:bldP spid="36" grpId="0"/>
      <p:bldP spid="37" grpId="0"/>
      <p:bldP spid="51" grpId="0"/>
      <p:bldP spid="38" grpId="0"/>
      <p:bldP spid="3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5" y="381000"/>
            <a:ext cx="8229600" cy="667512"/>
          </a:xfrm>
        </p:spPr>
        <p:txBody>
          <a:bodyPr>
            <a:normAutofit/>
          </a:bodyPr>
          <a:lstStyle/>
          <a:p>
            <a:r>
              <a:rPr lang="en-US" dirty="0" smtClean="0"/>
              <a:t>Proof 4</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1371600"/>
                <a:ext cx="8478328" cy="5334000"/>
              </a:xfrm>
            </p:spPr>
            <p:txBody>
              <a:bodyPr>
                <a:normAutofit/>
              </a:bodyPr>
              <a:lstStyle/>
              <a:p>
                <a:pPr marL="0" lvl="0" indent="0">
                  <a:buClr>
                    <a:srgbClr val="0BD0D9"/>
                  </a:buClr>
                  <a:buNone/>
                </a:pPr>
                <a:r>
                  <a:rPr lang="en-US" sz="2200" dirty="0" smtClean="0">
                    <a:solidFill>
                      <a:prstClr val="black"/>
                    </a:solidFill>
                  </a:rPr>
                  <a:t>Given</a:t>
                </a:r>
                <a:r>
                  <a:rPr lang="en-US" sz="2200" dirty="0">
                    <a:solidFill>
                      <a:prstClr val="black"/>
                    </a:solidFill>
                  </a:rPr>
                  <a:t>: </a:t>
                </a:r>
                <a14:m>
                  <m:oMath xmlns:m="http://schemas.openxmlformats.org/officeDocument/2006/math">
                    <m:acc>
                      <m:accPr>
                        <m:chr m:val="⃗"/>
                        <m:ctrlPr>
                          <a:rPr lang="en-US" sz="2200" i="1" smtClean="0">
                            <a:solidFill>
                              <a:prstClr val="black"/>
                            </a:solidFill>
                            <a:latin typeface="Cambria Math"/>
                          </a:rPr>
                        </m:ctrlPr>
                      </m:accPr>
                      <m:e>
                        <m:r>
                          <a:rPr lang="en-US" sz="2200" b="0" i="1" smtClean="0">
                            <a:solidFill>
                              <a:prstClr val="black"/>
                            </a:solidFill>
                            <a:latin typeface="Cambria Math"/>
                          </a:rPr>
                          <m:t>𝑂𝐵</m:t>
                        </m:r>
                      </m:e>
                    </m:acc>
                  </m:oMath>
                </a14:m>
                <a:r>
                  <a:rPr lang="en-US" sz="2200" dirty="0" smtClean="0">
                    <a:solidFill>
                      <a:prstClr val="black"/>
                    </a:solidFill>
                  </a:rPr>
                  <a:t> bisects </a:t>
                </a:r>
                <a14:m>
                  <m:oMath xmlns:m="http://schemas.openxmlformats.org/officeDocument/2006/math">
                    <m:r>
                      <a:rPr lang="en-US" sz="2200" b="0" i="1" smtClean="0">
                        <a:solidFill>
                          <a:prstClr val="black"/>
                        </a:solidFill>
                        <a:latin typeface="Cambria Math"/>
                      </a:rPr>
                      <m:t>&lt;</m:t>
                    </m:r>
                    <m:r>
                      <a:rPr lang="en-US" sz="2200" b="0" i="1" smtClean="0">
                        <a:solidFill>
                          <a:prstClr val="black"/>
                        </a:solidFill>
                        <a:latin typeface="Cambria Math"/>
                      </a:rPr>
                      <m:t>𝐴𝑂𝐶</m:t>
                    </m:r>
                    <m:r>
                      <a:rPr lang="en-US" sz="2200" b="0" i="1" smtClean="0">
                        <a:solidFill>
                          <a:prstClr val="black"/>
                        </a:solidFill>
                        <a:latin typeface="Cambria Math"/>
                      </a:rPr>
                      <m:t>;</m:t>
                    </m:r>
                  </m:oMath>
                </a14:m>
                <a:endParaRPr lang="en-US" sz="2200" b="0" dirty="0" smtClean="0">
                  <a:solidFill>
                    <a:prstClr val="black"/>
                  </a:solidFill>
                </a:endParaRPr>
              </a:p>
              <a:p>
                <a:pPr marL="0" lvl="0" indent="0">
                  <a:buClr>
                    <a:srgbClr val="0BD0D9"/>
                  </a:buClr>
                  <a:buNone/>
                </a:pPr>
                <a:r>
                  <a:rPr lang="en-US" sz="2200" dirty="0" smtClean="0">
                    <a:solidFill>
                      <a:prstClr val="black"/>
                    </a:solidFill>
                  </a:rPr>
                  <a:t>	</a:t>
                </a:r>
                <a14:m>
                  <m:oMath xmlns:m="http://schemas.openxmlformats.org/officeDocument/2006/math">
                    <m:acc>
                      <m:accPr>
                        <m:chr m:val="⃗"/>
                        <m:ctrlPr>
                          <a:rPr lang="en-US" sz="2200" i="1" smtClean="0">
                            <a:solidFill>
                              <a:prstClr val="black"/>
                            </a:solidFill>
                            <a:latin typeface="Cambria Math"/>
                          </a:rPr>
                        </m:ctrlPr>
                      </m:accPr>
                      <m:e>
                        <m:r>
                          <a:rPr lang="en-US" sz="2200" b="0" i="1" smtClean="0">
                            <a:solidFill>
                              <a:prstClr val="black"/>
                            </a:solidFill>
                            <a:latin typeface="Cambria Math"/>
                          </a:rPr>
                          <m:t>𝑂𝐶</m:t>
                        </m:r>
                      </m:e>
                    </m:acc>
                  </m:oMath>
                </a14:m>
                <a:r>
                  <a:rPr lang="en-US" sz="2200" dirty="0" smtClean="0">
                    <a:solidFill>
                      <a:prstClr val="black"/>
                    </a:solidFill>
                  </a:rPr>
                  <a:t> bisects </a:t>
                </a:r>
                <a14:m>
                  <m:oMath xmlns:m="http://schemas.openxmlformats.org/officeDocument/2006/math">
                    <m:r>
                      <a:rPr lang="en-US" sz="2200" b="0" i="1" smtClean="0">
                        <a:solidFill>
                          <a:prstClr val="black"/>
                        </a:solidFill>
                        <a:latin typeface="Cambria Math"/>
                      </a:rPr>
                      <m:t>&lt;</m:t>
                    </m:r>
                    <m:r>
                      <a:rPr lang="en-US" sz="2200" b="0" i="1" smtClean="0">
                        <a:solidFill>
                          <a:prstClr val="black"/>
                        </a:solidFill>
                        <a:latin typeface="Cambria Math"/>
                      </a:rPr>
                      <m:t>𝐵𝑂𝐷</m:t>
                    </m:r>
                  </m:oMath>
                </a14:m>
                <a:endParaRPr lang="en-US" sz="2200" dirty="0" smtClean="0">
                  <a:solidFill>
                    <a:prstClr val="black"/>
                  </a:solidFill>
                </a:endParaRPr>
              </a:p>
              <a:p>
                <a:pPr marL="0" lvl="0" indent="0">
                  <a:buClr>
                    <a:srgbClr val="0BD0D9"/>
                  </a:buClr>
                  <a:buNone/>
                </a:pPr>
                <a:r>
                  <a:rPr lang="en-US" sz="2200" dirty="0" smtClean="0">
                    <a:solidFill>
                      <a:prstClr val="black"/>
                    </a:solidFill>
                  </a:rPr>
                  <a:t>Prove</a:t>
                </a:r>
                <a:r>
                  <a:rPr lang="en-US" sz="2200" dirty="0">
                    <a:solidFill>
                      <a:prstClr val="black"/>
                    </a:solidFill>
                  </a:rPr>
                  <a:t>:	</a:t>
                </a:r>
                <a14:m>
                  <m:oMath xmlns:m="http://schemas.openxmlformats.org/officeDocument/2006/math">
                    <m:r>
                      <m:rPr>
                        <m:sty m:val="p"/>
                      </m:rPr>
                      <a:rPr lang="en-US" sz="2200" b="0" i="0" smtClean="0">
                        <a:solidFill>
                          <a:prstClr val="black"/>
                        </a:solidFill>
                        <a:latin typeface="Cambria Math"/>
                      </a:rPr>
                      <m:t>m</m:t>
                    </m:r>
                    <m:r>
                      <a:rPr lang="en-US" sz="2200" i="1">
                        <a:solidFill>
                          <a:prstClr val="black"/>
                        </a:solidFill>
                        <a:latin typeface="Cambria Math"/>
                      </a:rPr>
                      <m:t>&lt;</m:t>
                    </m:r>
                    <m:r>
                      <a:rPr lang="en-US" sz="2200" b="0" i="1" smtClean="0">
                        <a:solidFill>
                          <a:prstClr val="black"/>
                        </a:solidFill>
                        <a:latin typeface="Cambria Math"/>
                      </a:rPr>
                      <m:t>1=</m:t>
                    </m:r>
                    <m:r>
                      <a:rPr lang="en-US" sz="2200" b="0" i="1" smtClean="0">
                        <a:solidFill>
                          <a:prstClr val="black"/>
                        </a:solidFill>
                        <a:latin typeface="Cambria Math"/>
                      </a:rPr>
                      <m:t>𝑚</m:t>
                    </m:r>
                    <m:r>
                      <a:rPr lang="en-US" sz="2200" b="0" i="1" smtClean="0">
                        <a:solidFill>
                          <a:prstClr val="black"/>
                        </a:solidFill>
                        <a:latin typeface="Cambria Math"/>
                      </a:rPr>
                      <m:t>&lt;3</m:t>
                    </m:r>
                  </m:oMath>
                </a14:m>
                <a:endParaRPr lang="en-US" sz="2200" u="sng"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1371600"/>
                <a:ext cx="8478328" cy="5334000"/>
              </a:xfrm>
              <a:blipFill rotWithShape="1">
                <a:blip r:embed="rId2"/>
                <a:stretch>
                  <a:fillRect l="-935"/>
                </a:stretch>
              </a:blipFill>
            </p:spPr>
            <p:txBody>
              <a:bodyPr/>
              <a:lstStyle/>
              <a:p>
                <a:r>
                  <a:rPr lang="en-US">
                    <a:noFill/>
                  </a:rPr>
                  <a:t> </a:t>
                </a:r>
              </a:p>
            </p:txBody>
          </p:sp>
        </mc:Fallback>
      </mc:AlternateContent>
      <p:sp>
        <p:nvSpPr>
          <p:cNvPr id="29" name="Rectangle 28"/>
          <p:cNvSpPr/>
          <p:nvPr/>
        </p:nvSpPr>
        <p:spPr>
          <a:xfrm>
            <a:off x="301072" y="3581400"/>
            <a:ext cx="8374226" cy="400110"/>
          </a:xfrm>
          <a:prstGeom prst="rect">
            <a:avLst/>
          </a:prstGeom>
        </p:spPr>
        <p:txBody>
          <a:bodyPr wrap="square">
            <a:spAutoFit/>
          </a:bodyPr>
          <a:lstStyle/>
          <a:p>
            <a:pPr marL="114300" lvl="0"/>
            <a:r>
              <a:rPr lang="en-US" sz="2000" b="1" u="sng" dirty="0">
                <a:latin typeface="Rockwell"/>
              </a:rPr>
              <a:t>Statements	  </a:t>
            </a:r>
            <a:r>
              <a:rPr lang="en-US" sz="2000" b="1" u="sng" dirty="0" smtClean="0">
                <a:latin typeface="Rockwell"/>
              </a:rPr>
              <a:t>________	_________Reasons</a:t>
            </a:r>
            <a:endParaRPr lang="en-US" sz="2000" b="1" u="sng" dirty="0">
              <a:latin typeface="Rockwell"/>
            </a:endParaRPr>
          </a:p>
        </p:txBody>
      </p:sp>
      <mc:AlternateContent xmlns:mc="http://schemas.openxmlformats.org/markup-compatibility/2006">
        <mc:Choice xmlns:a14="http://schemas.microsoft.com/office/drawing/2010/main" Requires="a14">
          <p:sp>
            <p:nvSpPr>
              <p:cNvPr id="31" name="Rectangle 30"/>
              <p:cNvSpPr/>
              <p:nvPr/>
            </p:nvSpPr>
            <p:spPr>
              <a:xfrm>
                <a:off x="301071" y="4903113"/>
                <a:ext cx="4484817" cy="430887"/>
              </a:xfrm>
              <a:prstGeom prst="rect">
                <a:avLst/>
              </a:prstGeom>
            </p:spPr>
            <p:txBody>
              <a:bodyPr wrap="none">
                <a:spAutoFit/>
              </a:bodyPr>
              <a:lstStyle/>
              <a:p>
                <a:pPr lvl="0"/>
                <a:r>
                  <a:rPr lang="en-US" sz="2200" dirty="0" smtClean="0"/>
                  <a:t>2. </a:t>
                </a:r>
                <a14:m>
                  <m:oMath xmlns:m="http://schemas.openxmlformats.org/officeDocument/2006/math">
                    <m:r>
                      <a:rPr lang="en-US" sz="2200" i="1">
                        <a:solidFill>
                          <a:prstClr val="black"/>
                        </a:solidFill>
                        <a:latin typeface="Cambria Math"/>
                      </a:rPr>
                      <m:t>𝑚</m:t>
                    </m:r>
                    <m:r>
                      <a:rPr lang="en-US" sz="2200" b="0" i="1" smtClean="0">
                        <a:solidFill>
                          <a:prstClr val="black"/>
                        </a:solidFill>
                        <a:latin typeface="Cambria Math"/>
                      </a:rPr>
                      <m:t>&lt;1=</m:t>
                    </m:r>
                    <m:r>
                      <a:rPr lang="en-US" sz="2200" b="0" i="1" smtClean="0">
                        <a:solidFill>
                          <a:prstClr val="black"/>
                        </a:solidFill>
                        <a:latin typeface="Cambria Math"/>
                      </a:rPr>
                      <m:t>𝑚</m:t>
                    </m:r>
                    <m:r>
                      <a:rPr lang="en-US" sz="2200" b="0" i="1" smtClean="0">
                        <a:solidFill>
                          <a:prstClr val="black"/>
                        </a:solidFill>
                        <a:latin typeface="Cambria Math"/>
                      </a:rPr>
                      <m:t>&lt;2;</m:t>
                    </m:r>
                  </m:oMath>
                </a14:m>
                <a:r>
                  <a:rPr lang="en-US" sz="2200" dirty="0" smtClean="0">
                    <a:solidFill>
                      <a:prstClr val="black"/>
                    </a:solidFill>
                  </a:rPr>
                  <a:t> </a:t>
                </a:r>
                <a14:m>
                  <m:oMath xmlns:m="http://schemas.openxmlformats.org/officeDocument/2006/math">
                    <m:r>
                      <a:rPr lang="en-US" sz="2200" b="0" i="1" smtClean="0">
                        <a:solidFill>
                          <a:prstClr val="black"/>
                        </a:solidFill>
                        <a:latin typeface="Cambria Math"/>
                      </a:rPr>
                      <m:t>𝑚</m:t>
                    </m:r>
                    <m:r>
                      <a:rPr lang="en-US" sz="2200" b="0" i="1" smtClean="0">
                        <a:solidFill>
                          <a:prstClr val="black"/>
                        </a:solidFill>
                        <a:latin typeface="Cambria Math"/>
                      </a:rPr>
                      <m:t>&lt;2=</m:t>
                    </m:r>
                    <m:r>
                      <a:rPr lang="en-US" sz="2200" b="0" i="1" smtClean="0">
                        <a:solidFill>
                          <a:prstClr val="black"/>
                        </a:solidFill>
                        <a:latin typeface="Cambria Math"/>
                      </a:rPr>
                      <m:t>𝑚</m:t>
                    </m:r>
                    <m:r>
                      <a:rPr lang="en-US" sz="2200" b="0" i="1" smtClean="0">
                        <a:solidFill>
                          <a:prstClr val="black"/>
                        </a:solidFill>
                        <a:latin typeface="Cambria Math"/>
                      </a:rPr>
                      <m:t>&lt;3</m:t>
                    </m:r>
                  </m:oMath>
                </a14:m>
                <a:endParaRPr lang="en-US" sz="2200" dirty="0">
                  <a:solidFill>
                    <a:prstClr val="black"/>
                  </a:solidFill>
                </a:endParaRPr>
              </a:p>
            </p:txBody>
          </p:sp>
        </mc:Choice>
        <mc:Fallback>
          <p:sp>
            <p:nvSpPr>
              <p:cNvPr id="31" name="Rectangle 30"/>
              <p:cNvSpPr>
                <a:spLocks noRot="1" noChangeAspect="1" noMove="1" noResize="1" noEditPoints="1" noAdjustHandles="1" noChangeArrowheads="1" noChangeShapeType="1" noTextEdit="1"/>
              </p:cNvSpPr>
              <p:nvPr/>
            </p:nvSpPr>
            <p:spPr>
              <a:xfrm>
                <a:off x="301071" y="4903113"/>
                <a:ext cx="4484817" cy="430887"/>
              </a:xfrm>
              <a:prstGeom prst="rect">
                <a:avLst/>
              </a:prstGeom>
              <a:blipFill rotWithShape="1">
                <a:blip r:embed="rId3"/>
                <a:stretch>
                  <a:fillRect l="-1630" t="-8451" b="-2676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2" name="Rectangle 31"/>
              <p:cNvSpPr/>
              <p:nvPr/>
            </p:nvSpPr>
            <p:spPr>
              <a:xfrm>
                <a:off x="251601" y="5590577"/>
                <a:ext cx="2381229" cy="430887"/>
              </a:xfrm>
              <a:prstGeom prst="rect">
                <a:avLst/>
              </a:prstGeom>
            </p:spPr>
            <p:txBody>
              <a:bodyPr wrap="none">
                <a:spAutoFit/>
              </a:bodyPr>
              <a:lstStyle/>
              <a:p>
                <a:r>
                  <a:rPr lang="en-US" sz="2200" dirty="0" smtClean="0"/>
                  <a:t>3. </a:t>
                </a:r>
                <a14:m>
                  <m:oMath xmlns:m="http://schemas.openxmlformats.org/officeDocument/2006/math">
                    <m:r>
                      <a:rPr lang="en-US" sz="2200" b="0" i="1" smtClean="0">
                        <a:latin typeface="Cambria Math"/>
                      </a:rPr>
                      <m:t>𝑚</m:t>
                    </m:r>
                    <m:r>
                      <a:rPr lang="en-US" sz="2200" b="0" i="1" smtClean="0">
                        <a:latin typeface="Cambria Math"/>
                      </a:rPr>
                      <m:t>&lt;1=</m:t>
                    </m:r>
                    <m:r>
                      <a:rPr lang="en-US" sz="2200" b="0" i="1" smtClean="0">
                        <a:latin typeface="Cambria Math"/>
                      </a:rPr>
                      <m:t>𝑚</m:t>
                    </m:r>
                    <m:r>
                      <a:rPr lang="en-US" sz="2200" b="0" i="1" smtClean="0">
                        <a:latin typeface="Cambria Math"/>
                      </a:rPr>
                      <m:t>&lt;3</m:t>
                    </m:r>
                  </m:oMath>
                </a14:m>
                <a:endParaRPr lang="en-US" sz="2200" b="0" dirty="0" smtClean="0">
                  <a:ea typeface="Cambria Math"/>
                </a:endParaRPr>
              </a:p>
            </p:txBody>
          </p:sp>
        </mc:Choice>
        <mc:Fallback>
          <p:sp>
            <p:nvSpPr>
              <p:cNvPr id="32" name="Rectangle 31"/>
              <p:cNvSpPr>
                <a:spLocks noRot="1" noChangeAspect="1" noMove="1" noResize="1" noEditPoints="1" noAdjustHandles="1" noChangeArrowheads="1" noChangeShapeType="1" noTextEdit="1"/>
              </p:cNvSpPr>
              <p:nvPr/>
            </p:nvSpPr>
            <p:spPr>
              <a:xfrm>
                <a:off x="251601" y="5590577"/>
                <a:ext cx="2381229" cy="430887"/>
              </a:xfrm>
              <a:prstGeom prst="rect">
                <a:avLst/>
              </a:prstGeom>
              <a:blipFill rotWithShape="1">
                <a:blip r:embed="rId4"/>
                <a:stretch>
                  <a:fillRect l="-3069" t="-8451" b="-26761"/>
                </a:stretch>
              </a:blipFill>
            </p:spPr>
            <p:txBody>
              <a:bodyPr/>
              <a:lstStyle/>
              <a:p>
                <a:r>
                  <a:rPr lang="en-US">
                    <a:noFill/>
                  </a:rPr>
                  <a:t> </a:t>
                </a:r>
              </a:p>
            </p:txBody>
          </p:sp>
        </mc:Fallback>
      </mc:AlternateContent>
      <p:sp>
        <p:nvSpPr>
          <p:cNvPr id="33" name="Rectangle 32"/>
          <p:cNvSpPr/>
          <p:nvPr/>
        </p:nvSpPr>
        <p:spPr>
          <a:xfrm>
            <a:off x="5252420" y="3962400"/>
            <a:ext cx="1220206" cy="430887"/>
          </a:xfrm>
          <a:prstGeom prst="rect">
            <a:avLst/>
          </a:prstGeom>
        </p:spPr>
        <p:txBody>
          <a:bodyPr wrap="none">
            <a:spAutoFit/>
          </a:bodyPr>
          <a:lstStyle/>
          <a:p>
            <a:r>
              <a:rPr lang="en-US" sz="2200" dirty="0" smtClean="0"/>
              <a:t>1. Given</a:t>
            </a:r>
            <a:endParaRPr lang="en-US" sz="2200" dirty="0"/>
          </a:p>
        </p:txBody>
      </p:sp>
      <p:sp>
        <p:nvSpPr>
          <p:cNvPr id="34" name="Rectangle 33"/>
          <p:cNvSpPr/>
          <p:nvPr/>
        </p:nvSpPr>
        <p:spPr>
          <a:xfrm>
            <a:off x="5177215" y="4903113"/>
            <a:ext cx="2743201" cy="430887"/>
          </a:xfrm>
          <a:prstGeom prst="rect">
            <a:avLst/>
          </a:prstGeom>
        </p:spPr>
        <p:txBody>
          <a:bodyPr wrap="square">
            <a:spAutoFit/>
          </a:bodyPr>
          <a:lstStyle/>
          <a:p>
            <a:r>
              <a:rPr lang="en-US" sz="2200" dirty="0"/>
              <a:t>2</a:t>
            </a:r>
            <a:r>
              <a:rPr lang="en-US" sz="2200" dirty="0" smtClean="0"/>
              <a:t>. Def. of &lt; bisector</a:t>
            </a:r>
            <a:endParaRPr lang="en-US" sz="2200" dirty="0"/>
          </a:p>
        </p:txBody>
      </p:sp>
      <p:sp>
        <p:nvSpPr>
          <p:cNvPr id="35" name="Rectangle 34"/>
          <p:cNvSpPr/>
          <p:nvPr/>
        </p:nvSpPr>
        <p:spPr>
          <a:xfrm>
            <a:off x="5102997" y="5599812"/>
            <a:ext cx="3182281" cy="430887"/>
          </a:xfrm>
          <a:prstGeom prst="rect">
            <a:avLst/>
          </a:prstGeom>
        </p:spPr>
        <p:txBody>
          <a:bodyPr wrap="none">
            <a:spAutoFit/>
          </a:bodyPr>
          <a:lstStyle/>
          <a:p>
            <a:r>
              <a:rPr lang="en-US" sz="2200" dirty="0"/>
              <a:t>3</a:t>
            </a:r>
            <a:r>
              <a:rPr lang="en-US" sz="2200" dirty="0" smtClean="0"/>
              <a:t>. </a:t>
            </a:r>
            <a:r>
              <a:rPr lang="en-US" sz="2200" dirty="0" smtClean="0"/>
              <a:t>Substitution </a:t>
            </a:r>
            <a:r>
              <a:rPr lang="en-US" sz="2200" dirty="0" smtClean="0"/>
              <a:t>Property</a:t>
            </a:r>
            <a:endParaRPr lang="en-US" sz="2200" dirty="0"/>
          </a:p>
        </p:txBody>
      </p:sp>
      <mc:AlternateContent xmlns:mc="http://schemas.openxmlformats.org/markup-compatibility/2006">
        <mc:Choice xmlns:a14="http://schemas.microsoft.com/office/drawing/2010/main" Requires="a14">
          <p:sp>
            <p:nvSpPr>
              <p:cNvPr id="51" name="Rectangle 50"/>
              <p:cNvSpPr/>
              <p:nvPr/>
            </p:nvSpPr>
            <p:spPr>
              <a:xfrm>
                <a:off x="553391" y="3910714"/>
                <a:ext cx="2729145" cy="1194686"/>
              </a:xfrm>
              <a:prstGeom prst="rect">
                <a:avLst/>
              </a:prstGeom>
            </p:spPr>
            <p:txBody>
              <a:bodyPr wrap="none">
                <a:spAutoFit/>
              </a:bodyPr>
              <a:lstStyle/>
              <a:p>
                <a:pPr lvl="0">
                  <a:buClr>
                    <a:srgbClr val="0BD0D9"/>
                  </a:buClr>
                </a:pPr>
                <a:r>
                  <a:rPr lang="en-US" sz="2200" dirty="0" smtClean="0">
                    <a:solidFill>
                      <a:prstClr val="black"/>
                    </a:solidFill>
                  </a:rPr>
                  <a:t>1. </a:t>
                </a:r>
                <a14:m>
                  <m:oMath xmlns:m="http://schemas.openxmlformats.org/officeDocument/2006/math">
                    <m:acc>
                      <m:accPr>
                        <m:chr m:val="⃗"/>
                        <m:ctrlPr>
                          <a:rPr lang="en-US" sz="2200" i="1">
                            <a:solidFill>
                              <a:prstClr val="black"/>
                            </a:solidFill>
                            <a:latin typeface="Cambria Math"/>
                          </a:rPr>
                        </m:ctrlPr>
                      </m:accPr>
                      <m:e>
                        <m:r>
                          <a:rPr lang="en-US" sz="2200" i="1">
                            <a:solidFill>
                              <a:prstClr val="black"/>
                            </a:solidFill>
                            <a:latin typeface="Cambria Math"/>
                          </a:rPr>
                          <m:t>𝑂𝐵</m:t>
                        </m:r>
                      </m:e>
                    </m:acc>
                  </m:oMath>
                </a14:m>
                <a:r>
                  <a:rPr lang="en-US" sz="2200" dirty="0">
                    <a:solidFill>
                      <a:prstClr val="black"/>
                    </a:solidFill>
                  </a:rPr>
                  <a:t> bisects </a:t>
                </a:r>
                <a14:m>
                  <m:oMath xmlns:m="http://schemas.openxmlformats.org/officeDocument/2006/math">
                    <m:r>
                      <a:rPr lang="en-US" sz="2200" i="1">
                        <a:solidFill>
                          <a:prstClr val="black"/>
                        </a:solidFill>
                        <a:latin typeface="Cambria Math"/>
                      </a:rPr>
                      <m:t>&lt;</m:t>
                    </m:r>
                    <m:r>
                      <a:rPr lang="en-US" sz="2200" i="1">
                        <a:solidFill>
                          <a:prstClr val="black"/>
                        </a:solidFill>
                        <a:latin typeface="Cambria Math"/>
                      </a:rPr>
                      <m:t>𝐴𝑂𝐶</m:t>
                    </m:r>
                    <m:r>
                      <a:rPr lang="en-US" sz="2200" i="1">
                        <a:solidFill>
                          <a:prstClr val="black"/>
                        </a:solidFill>
                        <a:latin typeface="Cambria Math"/>
                      </a:rPr>
                      <m:t>;</m:t>
                    </m:r>
                  </m:oMath>
                </a14:m>
                <a:endParaRPr lang="en-US" sz="2200" dirty="0">
                  <a:solidFill>
                    <a:prstClr val="black"/>
                  </a:solidFill>
                </a:endParaRPr>
              </a:p>
              <a:p>
                <a:pPr lvl="0">
                  <a:buClr>
                    <a:srgbClr val="0BD0D9"/>
                  </a:buClr>
                </a:pPr>
                <a:r>
                  <a:rPr lang="en-US" sz="2200" dirty="0" smtClean="0">
                    <a:solidFill>
                      <a:prstClr val="black"/>
                    </a:solidFill>
                  </a:rPr>
                  <a:t>    </a:t>
                </a:r>
                <a14:m>
                  <m:oMath xmlns:m="http://schemas.openxmlformats.org/officeDocument/2006/math">
                    <m:acc>
                      <m:accPr>
                        <m:chr m:val="⃗"/>
                        <m:ctrlPr>
                          <a:rPr lang="en-US" sz="2200" i="1">
                            <a:solidFill>
                              <a:prstClr val="black"/>
                            </a:solidFill>
                            <a:latin typeface="Cambria Math"/>
                          </a:rPr>
                        </m:ctrlPr>
                      </m:accPr>
                      <m:e>
                        <m:r>
                          <a:rPr lang="en-US" sz="2200" i="1">
                            <a:solidFill>
                              <a:prstClr val="black"/>
                            </a:solidFill>
                            <a:latin typeface="Cambria Math"/>
                          </a:rPr>
                          <m:t>𝑂𝐶</m:t>
                        </m:r>
                      </m:e>
                    </m:acc>
                  </m:oMath>
                </a14:m>
                <a:r>
                  <a:rPr lang="en-US" sz="2200" dirty="0">
                    <a:solidFill>
                      <a:prstClr val="black"/>
                    </a:solidFill>
                  </a:rPr>
                  <a:t> bisects </a:t>
                </a:r>
                <a14:m>
                  <m:oMath xmlns:m="http://schemas.openxmlformats.org/officeDocument/2006/math">
                    <m:r>
                      <a:rPr lang="en-US" sz="2200" i="1">
                        <a:solidFill>
                          <a:prstClr val="black"/>
                        </a:solidFill>
                        <a:latin typeface="Cambria Math"/>
                      </a:rPr>
                      <m:t>&lt;</m:t>
                    </m:r>
                    <m:r>
                      <a:rPr lang="en-US" sz="2200" i="1">
                        <a:solidFill>
                          <a:prstClr val="black"/>
                        </a:solidFill>
                        <a:latin typeface="Cambria Math"/>
                      </a:rPr>
                      <m:t>𝐵𝑂𝐷</m:t>
                    </m:r>
                  </m:oMath>
                </a14:m>
                <a:endParaRPr lang="en-US" sz="2200" dirty="0">
                  <a:solidFill>
                    <a:prstClr val="black"/>
                  </a:solidFill>
                </a:endParaRPr>
              </a:p>
              <a:p>
                <a:pPr lvl="0"/>
                <a:endParaRPr lang="en-US" sz="2200" dirty="0">
                  <a:solidFill>
                    <a:prstClr val="black"/>
                  </a:solidFill>
                </a:endParaRPr>
              </a:p>
            </p:txBody>
          </p:sp>
        </mc:Choice>
        <mc:Fallback>
          <p:sp>
            <p:nvSpPr>
              <p:cNvPr id="51" name="Rectangle 50"/>
              <p:cNvSpPr>
                <a:spLocks noRot="1" noChangeAspect="1" noMove="1" noResize="1" noEditPoints="1" noAdjustHandles="1" noChangeArrowheads="1" noChangeShapeType="1" noTextEdit="1"/>
              </p:cNvSpPr>
              <p:nvPr/>
            </p:nvSpPr>
            <p:spPr>
              <a:xfrm>
                <a:off x="553391" y="3910714"/>
                <a:ext cx="2729145" cy="1194686"/>
              </a:xfrm>
              <a:prstGeom prst="rect">
                <a:avLst/>
              </a:prstGeom>
              <a:blipFill rotWithShape="1">
                <a:blip r:embed="rId5"/>
                <a:stretch>
                  <a:fillRect l="-2908"/>
                </a:stretch>
              </a:blipFill>
            </p:spPr>
            <p:txBody>
              <a:bodyPr/>
              <a:lstStyle/>
              <a:p>
                <a:r>
                  <a:rPr lang="en-US">
                    <a:noFill/>
                  </a:rPr>
                  <a:t> </a:t>
                </a:r>
              </a:p>
            </p:txBody>
          </p:sp>
        </mc:Fallback>
      </mc:AlternateContent>
      <p:grpSp>
        <p:nvGrpSpPr>
          <p:cNvPr id="57" name="Group 56"/>
          <p:cNvGrpSpPr/>
          <p:nvPr/>
        </p:nvGrpSpPr>
        <p:grpSpPr>
          <a:xfrm>
            <a:off x="5375322" y="1731036"/>
            <a:ext cx="1691637" cy="1577196"/>
            <a:chOff x="6705600" y="1988390"/>
            <a:chExt cx="1691637" cy="1577196"/>
          </a:xfrm>
        </p:grpSpPr>
        <p:cxnSp>
          <p:nvCxnSpPr>
            <p:cNvPr id="50" name="Straight Arrow Connector 49"/>
            <p:cNvCxnSpPr/>
            <p:nvPr/>
          </p:nvCxnSpPr>
          <p:spPr>
            <a:xfrm>
              <a:off x="6705600" y="3283788"/>
              <a:ext cx="1691637" cy="28179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2" name="Straight Arrow Connector 51"/>
            <p:cNvCxnSpPr/>
            <p:nvPr/>
          </p:nvCxnSpPr>
          <p:spPr>
            <a:xfrm flipV="1">
              <a:off x="6705600" y="2369388"/>
              <a:ext cx="1214817" cy="92159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5" name="Straight Arrow Connector 54"/>
            <p:cNvCxnSpPr/>
            <p:nvPr/>
          </p:nvCxnSpPr>
          <p:spPr>
            <a:xfrm flipV="1">
              <a:off x="6705600" y="1988390"/>
              <a:ext cx="455008" cy="1302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sp>
        <p:nvSpPr>
          <p:cNvPr id="58" name="TextBox 57"/>
          <p:cNvSpPr txBox="1"/>
          <p:nvPr/>
        </p:nvSpPr>
        <p:spPr>
          <a:xfrm>
            <a:off x="4261921" y="1927368"/>
            <a:ext cx="636011" cy="369332"/>
          </a:xfrm>
          <a:prstGeom prst="rect">
            <a:avLst/>
          </a:prstGeom>
          <a:noFill/>
        </p:spPr>
        <p:txBody>
          <a:bodyPr wrap="square" rtlCol="0">
            <a:spAutoFit/>
          </a:bodyPr>
          <a:lstStyle/>
          <a:p>
            <a:r>
              <a:rPr lang="en-US" dirty="0" smtClean="0"/>
              <a:t>A</a:t>
            </a:r>
            <a:endParaRPr lang="en-US" dirty="0"/>
          </a:p>
        </p:txBody>
      </p:sp>
      <p:sp>
        <p:nvSpPr>
          <p:cNvPr id="59" name="TextBox 58"/>
          <p:cNvSpPr txBox="1"/>
          <p:nvPr/>
        </p:nvSpPr>
        <p:spPr>
          <a:xfrm>
            <a:off x="5764789" y="1922419"/>
            <a:ext cx="636011" cy="369332"/>
          </a:xfrm>
          <a:prstGeom prst="rect">
            <a:avLst/>
          </a:prstGeom>
          <a:noFill/>
        </p:spPr>
        <p:txBody>
          <a:bodyPr wrap="square" rtlCol="0">
            <a:spAutoFit/>
          </a:bodyPr>
          <a:lstStyle/>
          <a:p>
            <a:r>
              <a:rPr lang="en-US" dirty="0" smtClean="0"/>
              <a:t>B</a:t>
            </a:r>
            <a:endParaRPr lang="en-US" dirty="0"/>
          </a:p>
        </p:txBody>
      </p:sp>
      <p:sp>
        <p:nvSpPr>
          <p:cNvPr id="60" name="TextBox 59"/>
          <p:cNvSpPr txBox="1"/>
          <p:nvPr/>
        </p:nvSpPr>
        <p:spPr>
          <a:xfrm>
            <a:off x="838200" y="2421146"/>
            <a:ext cx="636011" cy="369332"/>
          </a:xfrm>
          <a:prstGeom prst="rect">
            <a:avLst/>
          </a:prstGeom>
          <a:noFill/>
        </p:spPr>
        <p:txBody>
          <a:bodyPr wrap="square" rtlCol="0">
            <a:spAutoFit/>
          </a:bodyPr>
          <a:lstStyle/>
          <a:p>
            <a:r>
              <a:rPr lang="en-US" dirty="0"/>
              <a:t>C</a:t>
            </a:r>
          </a:p>
        </p:txBody>
      </p:sp>
      <p:sp>
        <p:nvSpPr>
          <p:cNvPr id="61" name="TextBox 60"/>
          <p:cNvSpPr txBox="1"/>
          <p:nvPr/>
        </p:nvSpPr>
        <p:spPr>
          <a:xfrm>
            <a:off x="4999511" y="3033624"/>
            <a:ext cx="636011" cy="369332"/>
          </a:xfrm>
          <a:prstGeom prst="rect">
            <a:avLst/>
          </a:prstGeom>
          <a:noFill/>
        </p:spPr>
        <p:txBody>
          <a:bodyPr wrap="square" rtlCol="0">
            <a:spAutoFit/>
          </a:bodyPr>
          <a:lstStyle/>
          <a:p>
            <a:r>
              <a:rPr lang="en-US" dirty="0" smtClean="0"/>
              <a:t>O</a:t>
            </a:r>
            <a:endParaRPr lang="en-US" dirty="0"/>
          </a:p>
        </p:txBody>
      </p:sp>
      <p:sp>
        <p:nvSpPr>
          <p:cNvPr id="63" name="TextBox 62"/>
          <p:cNvSpPr txBox="1"/>
          <p:nvPr/>
        </p:nvSpPr>
        <p:spPr>
          <a:xfrm>
            <a:off x="6456337" y="3308232"/>
            <a:ext cx="636011" cy="369332"/>
          </a:xfrm>
          <a:prstGeom prst="rect">
            <a:avLst/>
          </a:prstGeom>
          <a:noFill/>
        </p:spPr>
        <p:txBody>
          <a:bodyPr wrap="square" rtlCol="0">
            <a:spAutoFit/>
          </a:bodyPr>
          <a:lstStyle/>
          <a:p>
            <a:r>
              <a:rPr lang="en-US" dirty="0"/>
              <a:t>D</a:t>
            </a:r>
          </a:p>
        </p:txBody>
      </p:sp>
      <p:sp>
        <p:nvSpPr>
          <p:cNvPr id="64" name="TextBox 63"/>
          <p:cNvSpPr txBox="1"/>
          <p:nvPr/>
        </p:nvSpPr>
        <p:spPr>
          <a:xfrm>
            <a:off x="5231389" y="2450068"/>
            <a:ext cx="636011" cy="369332"/>
          </a:xfrm>
          <a:prstGeom prst="rect">
            <a:avLst/>
          </a:prstGeom>
          <a:noFill/>
        </p:spPr>
        <p:txBody>
          <a:bodyPr wrap="square" rtlCol="0">
            <a:spAutoFit/>
          </a:bodyPr>
          <a:lstStyle/>
          <a:p>
            <a:r>
              <a:rPr lang="en-US" dirty="0"/>
              <a:t>1</a:t>
            </a:r>
          </a:p>
        </p:txBody>
      </p:sp>
      <p:sp>
        <p:nvSpPr>
          <p:cNvPr id="65" name="TextBox 64"/>
          <p:cNvSpPr txBox="1"/>
          <p:nvPr/>
        </p:nvSpPr>
        <p:spPr>
          <a:xfrm>
            <a:off x="5536189" y="2413958"/>
            <a:ext cx="636011" cy="369332"/>
          </a:xfrm>
          <a:prstGeom prst="rect">
            <a:avLst/>
          </a:prstGeom>
          <a:noFill/>
        </p:spPr>
        <p:txBody>
          <a:bodyPr wrap="square" rtlCol="0">
            <a:spAutoFit/>
          </a:bodyPr>
          <a:lstStyle/>
          <a:p>
            <a:r>
              <a:rPr lang="en-US" dirty="0" smtClean="0"/>
              <a:t>2</a:t>
            </a:r>
            <a:endParaRPr lang="en-US" dirty="0"/>
          </a:p>
        </p:txBody>
      </p:sp>
      <p:sp>
        <p:nvSpPr>
          <p:cNvPr id="66" name="TextBox 65"/>
          <p:cNvSpPr txBox="1"/>
          <p:nvPr/>
        </p:nvSpPr>
        <p:spPr>
          <a:xfrm>
            <a:off x="5638800" y="2667000"/>
            <a:ext cx="636011" cy="369332"/>
          </a:xfrm>
          <a:prstGeom prst="rect">
            <a:avLst/>
          </a:prstGeom>
          <a:noFill/>
        </p:spPr>
        <p:txBody>
          <a:bodyPr wrap="square" rtlCol="0">
            <a:spAutoFit/>
          </a:bodyPr>
          <a:lstStyle/>
          <a:p>
            <a:r>
              <a:rPr lang="en-US" dirty="0" smtClean="0"/>
              <a:t>3</a:t>
            </a:r>
            <a:endParaRPr lang="en-US" dirty="0"/>
          </a:p>
        </p:txBody>
      </p:sp>
      <p:cxnSp>
        <p:nvCxnSpPr>
          <p:cNvPr id="6" name="Straight Arrow Connector 5"/>
          <p:cNvCxnSpPr/>
          <p:nvPr/>
        </p:nvCxnSpPr>
        <p:spPr>
          <a:xfrm flipH="1" flipV="1">
            <a:off x="4488185" y="1731036"/>
            <a:ext cx="887137" cy="1302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8" name="TextBox 37"/>
          <p:cNvSpPr txBox="1"/>
          <p:nvPr/>
        </p:nvSpPr>
        <p:spPr>
          <a:xfrm>
            <a:off x="6272133" y="2291751"/>
            <a:ext cx="636011" cy="369332"/>
          </a:xfrm>
          <a:prstGeom prst="rect">
            <a:avLst/>
          </a:prstGeom>
          <a:noFill/>
        </p:spPr>
        <p:txBody>
          <a:bodyPr wrap="square" rtlCol="0">
            <a:spAutoFit/>
          </a:bodyPr>
          <a:lstStyle/>
          <a:p>
            <a:r>
              <a:rPr lang="en-US" dirty="0" smtClean="0"/>
              <a:t>C</a:t>
            </a:r>
            <a:endParaRPr lang="en-US" dirty="0"/>
          </a:p>
        </p:txBody>
      </p:sp>
    </p:spTree>
    <p:extLst>
      <p:ext uri="{BB962C8B-B14F-4D97-AF65-F5344CB8AC3E}">
        <p14:creationId xmlns:p14="http://schemas.microsoft.com/office/powerpoint/2010/main" val="41161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1000"/>
                                        <p:tgtEl>
                                          <p:spTgt spid="51"/>
                                        </p:tgtEl>
                                      </p:cBhvr>
                                    </p:animEffect>
                                    <p:anim calcmode="lin" valueType="num">
                                      <p:cBhvr>
                                        <p:cTn id="8" dur="1000" fill="hold"/>
                                        <p:tgtEl>
                                          <p:spTgt spid="51"/>
                                        </p:tgtEl>
                                        <p:attrNameLst>
                                          <p:attrName>ppt_x</p:attrName>
                                        </p:attrNameLst>
                                      </p:cBhvr>
                                      <p:tavLst>
                                        <p:tav tm="0">
                                          <p:val>
                                            <p:strVal val="#ppt_x"/>
                                          </p:val>
                                        </p:tav>
                                        <p:tav tm="100000">
                                          <p:val>
                                            <p:strVal val="#ppt_x"/>
                                          </p:val>
                                        </p:tav>
                                      </p:tavLst>
                                    </p:anim>
                                    <p:anim calcmode="lin" valueType="num">
                                      <p:cBhvr>
                                        <p:cTn id="9"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fade">
                                      <p:cBhvr>
                                        <p:cTn id="14" dur="1000"/>
                                        <p:tgtEl>
                                          <p:spTgt spid="33"/>
                                        </p:tgtEl>
                                      </p:cBhvr>
                                    </p:animEffect>
                                    <p:anim calcmode="lin" valueType="num">
                                      <p:cBhvr>
                                        <p:cTn id="15" dur="1000" fill="hold"/>
                                        <p:tgtEl>
                                          <p:spTgt spid="33"/>
                                        </p:tgtEl>
                                        <p:attrNameLst>
                                          <p:attrName>ppt_x</p:attrName>
                                        </p:attrNameLst>
                                      </p:cBhvr>
                                      <p:tavLst>
                                        <p:tav tm="0">
                                          <p:val>
                                            <p:strVal val="#ppt_x"/>
                                          </p:val>
                                        </p:tav>
                                        <p:tav tm="100000">
                                          <p:val>
                                            <p:strVal val="#ppt_x"/>
                                          </p:val>
                                        </p:tav>
                                      </p:tavLst>
                                    </p:anim>
                                    <p:anim calcmode="lin" valueType="num">
                                      <p:cBhvr>
                                        <p:cTn id="16"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1000"/>
                                        <p:tgtEl>
                                          <p:spTgt spid="31"/>
                                        </p:tgtEl>
                                      </p:cBhvr>
                                    </p:animEffect>
                                    <p:anim calcmode="lin" valueType="num">
                                      <p:cBhvr>
                                        <p:cTn id="22" dur="1000" fill="hold"/>
                                        <p:tgtEl>
                                          <p:spTgt spid="31"/>
                                        </p:tgtEl>
                                        <p:attrNameLst>
                                          <p:attrName>ppt_x</p:attrName>
                                        </p:attrNameLst>
                                      </p:cBhvr>
                                      <p:tavLst>
                                        <p:tav tm="0">
                                          <p:val>
                                            <p:strVal val="#ppt_x"/>
                                          </p:val>
                                        </p:tav>
                                        <p:tav tm="100000">
                                          <p:val>
                                            <p:strVal val="#ppt_x"/>
                                          </p:val>
                                        </p:tav>
                                      </p:tavLst>
                                    </p:anim>
                                    <p:anim calcmode="lin" valueType="num">
                                      <p:cBhvr>
                                        <p:cTn id="23"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1000"/>
                                        <p:tgtEl>
                                          <p:spTgt spid="34"/>
                                        </p:tgtEl>
                                      </p:cBhvr>
                                    </p:animEffect>
                                    <p:anim calcmode="lin" valueType="num">
                                      <p:cBhvr>
                                        <p:cTn id="29" dur="1000" fill="hold"/>
                                        <p:tgtEl>
                                          <p:spTgt spid="34"/>
                                        </p:tgtEl>
                                        <p:attrNameLst>
                                          <p:attrName>ppt_x</p:attrName>
                                        </p:attrNameLst>
                                      </p:cBhvr>
                                      <p:tavLst>
                                        <p:tav tm="0">
                                          <p:val>
                                            <p:strVal val="#ppt_x"/>
                                          </p:val>
                                        </p:tav>
                                        <p:tav tm="100000">
                                          <p:val>
                                            <p:strVal val="#ppt_x"/>
                                          </p:val>
                                        </p:tav>
                                      </p:tavLst>
                                    </p:anim>
                                    <p:anim calcmode="lin" valueType="num">
                                      <p:cBhvr>
                                        <p:cTn id="3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fade">
                                      <p:cBhvr>
                                        <p:cTn id="35" dur="1000"/>
                                        <p:tgtEl>
                                          <p:spTgt spid="32"/>
                                        </p:tgtEl>
                                      </p:cBhvr>
                                    </p:animEffect>
                                    <p:anim calcmode="lin" valueType="num">
                                      <p:cBhvr>
                                        <p:cTn id="36" dur="1000" fill="hold"/>
                                        <p:tgtEl>
                                          <p:spTgt spid="32"/>
                                        </p:tgtEl>
                                        <p:attrNameLst>
                                          <p:attrName>ppt_x</p:attrName>
                                        </p:attrNameLst>
                                      </p:cBhvr>
                                      <p:tavLst>
                                        <p:tav tm="0">
                                          <p:val>
                                            <p:strVal val="#ppt_x"/>
                                          </p:val>
                                        </p:tav>
                                        <p:tav tm="100000">
                                          <p:val>
                                            <p:strVal val="#ppt_x"/>
                                          </p:val>
                                        </p:tav>
                                      </p:tavLst>
                                    </p:anim>
                                    <p:anim calcmode="lin" valueType="num">
                                      <p:cBhvr>
                                        <p:cTn id="3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1000"/>
                                        <p:tgtEl>
                                          <p:spTgt spid="35"/>
                                        </p:tgtEl>
                                      </p:cBhvr>
                                    </p:animEffect>
                                    <p:anim calcmode="lin" valueType="num">
                                      <p:cBhvr>
                                        <p:cTn id="43" dur="1000" fill="hold"/>
                                        <p:tgtEl>
                                          <p:spTgt spid="35"/>
                                        </p:tgtEl>
                                        <p:attrNameLst>
                                          <p:attrName>ppt_x</p:attrName>
                                        </p:attrNameLst>
                                      </p:cBhvr>
                                      <p:tavLst>
                                        <p:tav tm="0">
                                          <p:val>
                                            <p:strVal val="#ppt_x"/>
                                          </p:val>
                                        </p:tav>
                                        <p:tav tm="100000">
                                          <p:val>
                                            <p:strVal val="#ppt_x"/>
                                          </p:val>
                                        </p:tav>
                                      </p:tavLst>
                                    </p:anim>
                                    <p:anim calcmode="lin" valueType="num">
                                      <p:cBhvr>
                                        <p:cTn id="44"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35"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sz="quarter" idx="1"/>
          </p:nvPr>
        </p:nvSpPr>
        <p:spPr/>
        <p:txBody>
          <a:bodyPr>
            <a:normAutofit/>
          </a:bodyPr>
          <a:lstStyle/>
          <a:p>
            <a:r>
              <a:rPr lang="en-US" sz="2000" dirty="0" smtClean="0"/>
              <a:t>From the GIVEN, write in the next statement that you can write as a result of what was given (some statements may vary). Then write the reason that explains the statement you made.</a:t>
            </a:r>
          </a:p>
          <a:p>
            <a:r>
              <a:rPr lang="en-US" sz="2000" dirty="0" smtClean="0"/>
              <a:t>Ex:</a:t>
            </a:r>
          </a:p>
          <a:p>
            <a:pPr marL="0" indent="0">
              <a:buNone/>
            </a:pPr>
            <a:endParaRPr lang="en-US" sz="2000" dirty="0" smtClean="0"/>
          </a:p>
        </p:txBody>
      </p:sp>
      <p:graphicFrame>
        <p:nvGraphicFramePr>
          <p:cNvPr id="4" name="Table 3"/>
          <p:cNvGraphicFramePr>
            <a:graphicFrameLocks noGrp="1"/>
          </p:cNvGraphicFramePr>
          <p:nvPr>
            <p:extLst>
              <p:ext uri="{D42A27DB-BD31-4B8C-83A1-F6EECF244321}">
                <p14:modId xmlns:p14="http://schemas.microsoft.com/office/powerpoint/2010/main" val="3152992376"/>
              </p:ext>
            </p:extLst>
          </p:nvPr>
        </p:nvGraphicFramePr>
        <p:xfrm>
          <a:off x="838200" y="3124200"/>
          <a:ext cx="7772400" cy="1330830"/>
        </p:xfrm>
        <a:graphic>
          <a:graphicData uri="http://schemas.openxmlformats.org/drawingml/2006/table">
            <a:tbl>
              <a:tblPr firstRow="1" firstCol="1" bandRow="1"/>
              <a:tblGrid>
                <a:gridCol w="2374137"/>
                <a:gridCol w="2415334"/>
                <a:gridCol w="2982929"/>
              </a:tblGrid>
              <a:tr h="762000">
                <a:tc>
                  <a:txBody>
                    <a:bodyPr/>
                    <a:lstStyle/>
                    <a:p>
                      <a:pPr marL="0" marR="0" algn="ctr">
                        <a:lnSpc>
                          <a:spcPct val="115000"/>
                        </a:lnSpc>
                        <a:spcBef>
                          <a:spcPts val="0"/>
                        </a:spcBef>
                        <a:spcAft>
                          <a:spcPts val="0"/>
                        </a:spcAft>
                      </a:pPr>
                      <a:r>
                        <a:rPr lang="en-US" sz="1200" b="1" dirty="0">
                          <a:effectLst/>
                          <a:latin typeface="Georgia"/>
                          <a:ea typeface="Times New Roman"/>
                        </a:rPr>
                        <a:t>GIVEN</a:t>
                      </a:r>
                      <a:endParaRPr lang="en-US" sz="1200" dirty="0">
                        <a:effectLst/>
                        <a:latin typeface="Times New Roman"/>
                        <a:ea typeface="Times New Roman"/>
                      </a:endParaRPr>
                    </a:p>
                    <a:p>
                      <a:pPr marL="0" marR="0" algn="ctr">
                        <a:lnSpc>
                          <a:spcPct val="150000"/>
                        </a:lnSpc>
                        <a:spcBef>
                          <a:spcPts val="0"/>
                        </a:spcBef>
                        <a:spcAft>
                          <a:spcPts val="0"/>
                        </a:spcAft>
                        <a:tabLst>
                          <a:tab pos="457200" algn="l"/>
                        </a:tabLst>
                      </a:pPr>
                      <a:r>
                        <a:rPr lang="en-US" sz="1200" b="1" dirty="0">
                          <a:effectLst/>
                          <a:latin typeface="Georgia"/>
                          <a:ea typeface="Times New Roman"/>
                        </a:rPr>
                        <a:t>Information</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Georgia"/>
                          <a:ea typeface="Times New Roman"/>
                        </a:rPr>
                        <a:t>STATEMENT </a:t>
                      </a:r>
                      <a:endParaRPr lang="en-US" sz="1200">
                        <a:effectLst/>
                        <a:latin typeface="Times New Roman"/>
                        <a:ea typeface="Times New Roman"/>
                      </a:endParaRPr>
                    </a:p>
                    <a:p>
                      <a:pPr marL="0" marR="0" algn="ctr">
                        <a:lnSpc>
                          <a:spcPct val="115000"/>
                        </a:lnSpc>
                        <a:spcBef>
                          <a:spcPts val="0"/>
                        </a:spcBef>
                        <a:spcAft>
                          <a:spcPts val="0"/>
                        </a:spcAft>
                      </a:pPr>
                      <a:r>
                        <a:rPr lang="en-US" sz="1200" b="1">
                          <a:effectLst/>
                          <a:latin typeface="Georgia"/>
                          <a:ea typeface="Times New Roman"/>
                        </a:rPr>
                        <a:t>To Be Written</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457200" algn="l"/>
                        </a:tabLst>
                      </a:pPr>
                      <a:r>
                        <a:rPr lang="en-US" sz="1200" b="1">
                          <a:effectLst/>
                          <a:latin typeface="Georgia"/>
                          <a:ea typeface="Times New Roman"/>
                        </a:rPr>
                        <a:t>REASON</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830">
                <a:tc>
                  <a:txBody>
                    <a:bodyPr/>
                    <a:lstStyle/>
                    <a:p>
                      <a:pPr marL="0" marR="0" algn="ctr">
                        <a:lnSpc>
                          <a:spcPct val="150000"/>
                        </a:lnSpc>
                        <a:spcBef>
                          <a:spcPts val="600"/>
                        </a:spcBef>
                        <a:spcAft>
                          <a:spcPts val="600"/>
                        </a:spcAft>
                        <a:tabLst>
                          <a:tab pos="457200" algn="l"/>
                        </a:tabLst>
                      </a:pPr>
                      <a:r>
                        <a:rPr lang="en-US" sz="1100" dirty="0">
                          <a:effectLst/>
                          <a:latin typeface="Georgia"/>
                          <a:ea typeface="Times New Roman"/>
                        </a:rPr>
                        <a:t>BY is the bisector of </a:t>
                      </a:r>
                      <a:r>
                        <a:rPr lang="en-US" sz="1100" dirty="0" smtClean="0">
                          <a:effectLst/>
                          <a:latin typeface="Georgia"/>
                          <a:ea typeface="Times New Roman"/>
                        </a:rPr>
                        <a:t>&lt;ABC</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0"/>
                        </a:spcAft>
                      </a:pP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200"/>
                        </a:spcBef>
                        <a:spcAft>
                          <a:spcPts val="0"/>
                        </a:spcAft>
                        <a:buClrTx/>
                        <a:buSzTx/>
                        <a:buFontTx/>
                        <a:buNone/>
                        <a:tabLst/>
                        <a:defRPr/>
                      </a:pP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0" name="Straight Arrow Connector 9"/>
          <p:cNvCxnSpPr/>
          <p:nvPr/>
        </p:nvCxnSpPr>
        <p:spPr>
          <a:xfrm>
            <a:off x="1213933" y="4040909"/>
            <a:ext cx="211138" cy="0"/>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352800" y="3886200"/>
            <a:ext cx="2133600" cy="466025"/>
          </a:xfrm>
          <a:prstGeom prst="rect">
            <a:avLst/>
          </a:prstGeom>
          <a:noFill/>
        </p:spPr>
        <p:txBody>
          <a:bodyPr wrap="square" rtlCol="0">
            <a:spAutoFit/>
          </a:bodyPr>
          <a:lstStyle/>
          <a:p>
            <a:pPr lvl="0" algn="ctr">
              <a:lnSpc>
                <a:spcPct val="115000"/>
              </a:lnSpc>
              <a:spcBef>
                <a:spcPts val="200"/>
              </a:spcBef>
            </a:pPr>
            <a:r>
              <a:rPr lang="en-US" sz="1100" dirty="0">
                <a:solidFill>
                  <a:prstClr val="black"/>
                </a:solidFill>
                <a:ea typeface="Times New Roman"/>
              </a:rPr>
              <a:t>m &lt;ABY = ½m &lt;ABC</a:t>
            </a:r>
            <a:endParaRPr lang="en-US" sz="1200" dirty="0">
              <a:solidFill>
                <a:prstClr val="black"/>
              </a:solidFill>
              <a:latin typeface="Times New Roman"/>
              <a:ea typeface="Times New Roman"/>
            </a:endParaRPr>
          </a:p>
          <a:p>
            <a:pPr lvl="0" algn="ctr">
              <a:lnSpc>
                <a:spcPct val="115000"/>
              </a:lnSpc>
            </a:pPr>
            <a:r>
              <a:rPr lang="en-US" sz="1100" dirty="0">
                <a:solidFill>
                  <a:prstClr val="black"/>
                </a:solidFill>
                <a:ea typeface="Times New Roman"/>
              </a:rPr>
              <a:t>m &lt;YBC = ½m &lt;ABC</a:t>
            </a:r>
            <a:endParaRPr lang="en-US" sz="1200" dirty="0">
              <a:solidFill>
                <a:prstClr val="black"/>
              </a:solidFill>
              <a:latin typeface="Times New Roman"/>
              <a:ea typeface="Times New Roman"/>
            </a:endParaRPr>
          </a:p>
        </p:txBody>
      </p:sp>
      <p:sp>
        <p:nvSpPr>
          <p:cNvPr id="12" name="TextBox 11"/>
          <p:cNvSpPr txBox="1"/>
          <p:nvPr/>
        </p:nvSpPr>
        <p:spPr>
          <a:xfrm>
            <a:off x="6096000" y="4040909"/>
            <a:ext cx="2133600" cy="287643"/>
          </a:xfrm>
          <a:prstGeom prst="rect">
            <a:avLst/>
          </a:prstGeom>
          <a:noFill/>
        </p:spPr>
        <p:txBody>
          <a:bodyPr wrap="square" rtlCol="0">
            <a:spAutoFit/>
          </a:bodyPr>
          <a:lstStyle/>
          <a:p>
            <a:pPr lvl="0" algn="ctr">
              <a:lnSpc>
                <a:spcPct val="115000"/>
              </a:lnSpc>
              <a:spcBef>
                <a:spcPts val="200"/>
              </a:spcBef>
              <a:defRPr/>
            </a:pPr>
            <a:r>
              <a:rPr lang="en-US" sz="1200" dirty="0">
                <a:solidFill>
                  <a:prstClr val="black"/>
                </a:solidFill>
                <a:latin typeface="Times New Roman"/>
                <a:ea typeface="Times New Roman"/>
              </a:rPr>
              <a:t>Angle Bisector Theorem</a:t>
            </a:r>
          </a:p>
        </p:txBody>
      </p:sp>
    </p:spTree>
    <p:extLst>
      <p:ext uri="{BB962C8B-B14F-4D97-AF65-F5344CB8AC3E}">
        <p14:creationId xmlns:p14="http://schemas.microsoft.com/office/powerpoint/2010/main" val="1773929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sz="quarter" idx="1"/>
          </p:nvPr>
        </p:nvSpPr>
        <p:spPr/>
        <p:txBody>
          <a:bodyPr>
            <a:normAutofit/>
          </a:bodyPr>
          <a:lstStyle/>
          <a:p>
            <a:r>
              <a:rPr lang="en-US" sz="2000" dirty="0" smtClean="0"/>
              <a:t>From the GIVEN, write in the next statement that you can write as a result of what was given (some statements may vary). Then write the reason that explains the statement you made.</a:t>
            </a:r>
          </a:p>
          <a:p>
            <a:r>
              <a:rPr lang="en-US" sz="2000" dirty="0" smtClean="0"/>
              <a:t>Ex:</a:t>
            </a:r>
          </a:p>
          <a:p>
            <a:pPr marL="0" indent="0">
              <a:buNone/>
            </a:pPr>
            <a:endParaRPr lang="en-US" sz="2000" dirty="0" smtClean="0"/>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841729063"/>
                  </p:ext>
                </p:extLst>
              </p:nvPr>
            </p:nvGraphicFramePr>
            <p:xfrm>
              <a:off x="838200" y="3124200"/>
              <a:ext cx="7772400" cy="1330830"/>
            </p:xfrm>
            <a:graphic>
              <a:graphicData uri="http://schemas.openxmlformats.org/drawingml/2006/table">
                <a:tbl>
                  <a:tblPr firstRow="1" firstCol="1" bandRow="1"/>
                  <a:tblGrid>
                    <a:gridCol w="2374137"/>
                    <a:gridCol w="2415334"/>
                    <a:gridCol w="2982929"/>
                  </a:tblGrid>
                  <a:tr h="762000">
                    <a:tc>
                      <a:txBody>
                        <a:bodyPr/>
                        <a:lstStyle/>
                        <a:p>
                          <a:pPr marL="0" marR="0" algn="ctr">
                            <a:lnSpc>
                              <a:spcPct val="115000"/>
                            </a:lnSpc>
                            <a:spcBef>
                              <a:spcPts val="0"/>
                            </a:spcBef>
                            <a:spcAft>
                              <a:spcPts val="0"/>
                            </a:spcAft>
                          </a:pPr>
                          <a:r>
                            <a:rPr lang="en-US" sz="1200" b="1" dirty="0">
                              <a:effectLst/>
                              <a:latin typeface="Georgia"/>
                              <a:ea typeface="Times New Roman"/>
                            </a:rPr>
                            <a:t>GIVEN</a:t>
                          </a:r>
                          <a:endParaRPr lang="en-US" sz="1200" dirty="0">
                            <a:effectLst/>
                            <a:latin typeface="Times New Roman"/>
                            <a:ea typeface="Times New Roman"/>
                          </a:endParaRPr>
                        </a:p>
                        <a:p>
                          <a:pPr marL="0" marR="0" algn="ctr">
                            <a:lnSpc>
                              <a:spcPct val="150000"/>
                            </a:lnSpc>
                            <a:spcBef>
                              <a:spcPts val="0"/>
                            </a:spcBef>
                            <a:spcAft>
                              <a:spcPts val="0"/>
                            </a:spcAft>
                            <a:tabLst>
                              <a:tab pos="457200" algn="l"/>
                            </a:tabLst>
                          </a:pPr>
                          <a:r>
                            <a:rPr lang="en-US" sz="1200" b="1" dirty="0">
                              <a:effectLst/>
                              <a:latin typeface="Georgia"/>
                              <a:ea typeface="Times New Roman"/>
                            </a:rPr>
                            <a:t>Information</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Georgia"/>
                              <a:ea typeface="Times New Roman"/>
                            </a:rPr>
                            <a:t>STATEMENT </a:t>
                          </a:r>
                          <a:endParaRPr lang="en-US" sz="1200">
                            <a:effectLst/>
                            <a:latin typeface="Times New Roman"/>
                            <a:ea typeface="Times New Roman"/>
                          </a:endParaRPr>
                        </a:p>
                        <a:p>
                          <a:pPr marL="0" marR="0" algn="ctr">
                            <a:lnSpc>
                              <a:spcPct val="115000"/>
                            </a:lnSpc>
                            <a:spcBef>
                              <a:spcPts val="0"/>
                            </a:spcBef>
                            <a:spcAft>
                              <a:spcPts val="0"/>
                            </a:spcAft>
                          </a:pPr>
                          <a:r>
                            <a:rPr lang="en-US" sz="1200" b="1">
                              <a:effectLst/>
                              <a:latin typeface="Georgia"/>
                              <a:ea typeface="Times New Roman"/>
                            </a:rPr>
                            <a:t>To Be Written</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457200" algn="l"/>
                            </a:tabLst>
                          </a:pPr>
                          <a:r>
                            <a:rPr lang="en-US" sz="1200" b="1">
                              <a:effectLst/>
                              <a:latin typeface="Georgia"/>
                              <a:ea typeface="Times New Roman"/>
                            </a:rPr>
                            <a:t>REASON</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830">
                    <a:tc>
                      <a:txBody>
                        <a:bodyPr/>
                        <a:lstStyle/>
                        <a:p>
                          <a:pPr marL="0" marR="0" algn="ctr">
                            <a:lnSpc>
                              <a:spcPct val="150000"/>
                            </a:lnSpc>
                            <a:spcBef>
                              <a:spcPts val="600"/>
                            </a:spcBef>
                            <a:spcAft>
                              <a:spcPts val="600"/>
                            </a:spcAft>
                            <a:tabLst>
                              <a:tab pos="457200" algn="l"/>
                            </a:tabLst>
                          </a:pPr>
                          <a14:m>
                            <m:oMathPara xmlns:m="http://schemas.openxmlformats.org/officeDocument/2006/math">
                              <m:oMathParaPr>
                                <m:jc m:val="centerGroup"/>
                              </m:oMathParaPr>
                              <m:oMath xmlns:m="http://schemas.openxmlformats.org/officeDocument/2006/math">
                                <m:acc>
                                  <m:accPr>
                                    <m:chr m:val="̅"/>
                                    <m:ctrlPr>
                                      <a:rPr lang="en-US" sz="1200" i="1" smtClean="0">
                                        <a:effectLst/>
                                        <a:latin typeface="Cambria Math"/>
                                      </a:rPr>
                                    </m:ctrlPr>
                                  </m:accPr>
                                  <m:e>
                                    <m:r>
                                      <a:rPr lang="en-US" sz="1200" b="0" i="1" smtClean="0">
                                        <a:effectLst/>
                                        <a:latin typeface="Cambria Math"/>
                                      </a:rPr>
                                      <m:t>𝑂𝑃</m:t>
                                    </m:r>
                                  </m:e>
                                </m:acc>
                                <m:r>
                                  <a:rPr lang="en-US" sz="1200" b="0" i="1" smtClean="0">
                                    <a:effectLst/>
                                    <a:latin typeface="Cambria Math"/>
                                  </a:rPr>
                                  <m:t>        </m:t>
                                </m:r>
                                <m:acc>
                                  <m:accPr>
                                    <m:chr m:val="̅"/>
                                    <m:ctrlPr>
                                      <a:rPr lang="en-US" sz="1200" b="0" i="1" smtClean="0">
                                        <a:effectLst/>
                                        <a:latin typeface="Cambria Math"/>
                                      </a:rPr>
                                    </m:ctrlPr>
                                  </m:accPr>
                                  <m:e>
                                    <m:r>
                                      <a:rPr lang="en-US" sz="1200" b="0" i="1" smtClean="0">
                                        <a:effectLst/>
                                        <a:latin typeface="Cambria Math"/>
                                      </a:rPr>
                                      <m:t>𝑅𝑆</m:t>
                                    </m:r>
                                  </m:e>
                                </m:acc>
                              </m:oMath>
                            </m:oMathPara>
                          </a14:m>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200"/>
                            </a:spcBef>
                            <a:spcAft>
                              <a:spcPts val="0"/>
                            </a:spcAft>
                          </a:pP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200"/>
                            </a:spcBef>
                            <a:spcAft>
                              <a:spcPts val="0"/>
                            </a:spcAft>
                            <a:buClrTx/>
                            <a:buSzTx/>
                            <a:buFontTx/>
                            <a:buNone/>
                            <a:tabLst/>
                            <a:defRPr/>
                          </a:pP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841729063"/>
                  </p:ext>
                </p:extLst>
              </p:nvPr>
            </p:nvGraphicFramePr>
            <p:xfrm>
              <a:off x="838200" y="3124200"/>
              <a:ext cx="7772400" cy="1330830"/>
            </p:xfrm>
            <a:graphic>
              <a:graphicData uri="http://schemas.openxmlformats.org/drawingml/2006/table">
                <a:tbl>
                  <a:tblPr firstRow="1" firstCol="1" bandRow="1"/>
                  <a:tblGrid>
                    <a:gridCol w="2374137"/>
                    <a:gridCol w="2415334"/>
                    <a:gridCol w="2982929"/>
                  </a:tblGrid>
                  <a:tr h="762000">
                    <a:tc>
                      <a:txBody>
                        <a:bodyPr/>
                        <a:lstStyle/>
                        <a:p>
                          <a:pPr marL="0" marR="0" algn="ctr">
                            <a:lnSpc>
                              <a:spcPct val="115000"/>
                            </a:lnSpc>
                            <a:spcBef>
                              <a:spcPts val="0"/>
                            </a:spcBef>
                            <a:spcAft>
                              <a:spcPts val="0"/>
                            </a:spcAft>
                          </a:pPr>
                          <a:r>
                            <a:rPr lang="en-US" sz="1200" b="1" dirty="0">
                              <a:effectLst/>
                              <a:latin typeface="Georgia"/>
                              <a:ea typeface="Times New Roman"/>
                            </a:rPr>
                            <a:t>GIVEN</a:t>
                          </a:r>
                          <a:endParaRPr lang="en-US" sz="1200" dirty="0">
                            <a:effectLst/>
                            <a:latin typeface="Times New Roman"/>
                            <a:ea typeface="Times New Roman"/>
                          </a:endParaRPr>
                        </a:p>
                        <a:p>
                          <a:pPr marL="0" marR="0" algn="ctr">
                            <a:lnSpc>
                              <a:spcPct val="150000"/>
                            </a:lnSpc>
                            <a:spcBef>
                              <a:spcPts val="0"/>
                            </a:spcBef>
                            <a:spcAft>
                              <a:spcPts val="0"/>
                            </a:spcAft>
                            <a:tabLst>
                              <a:tab pos="457200" algn="l"/>
                            </a:tabLst>
                          </a:pPr>
                          <a:r>
                            <a:rPr lang="en-US" sz="1200" b="1" dirty="0">
                              <a:effectLst/>
                              <a:latin typeface="Georgia"/>
                              <a:ea typeface="Times New Roman"/>
                            </a:rPr>
                            <a:t>Information</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Georgia"/>
                              <a:ea typeface="Times New Roman"/>
                            </a:rPr>
                            <a:t>STATEMENT </a:t>
                          </a:r>
                          <a:endParaRPr lang="en-US" sz="1200">
                            <a:effectLst/>
                            <a:latin typeface="Times New Roman"/>
                            <a:ea typeface="Times New Roman"/>
                          </a:endParaRPr>
                        </a:p>
                        <a:p>
                          <a:pPr marL="0" marR="0" algn="ctr">
                            <a:lnSpc>
                              <a:spcPct val="115000"/>
                            </a:lnSpc>
                            <a:spcBef>
                              <a:spcPts val="0"/>
                            </a:spcBef>
                            <a:spcAft>
                              <a:spcPts val="0"/>
                            </a:spcAft>
                          </a:pPr>
                          <a:r>
                            <a:rPr lang="en-US" sz="1200" b="1">
                              <a:effectLst/>
                              <a:latin typeface="Georgia"/>
                              <a:ea typeface="Times New Roman"/>
                            </a:rPr>
                            <a:t>To Be Written</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457200" algn="l"/>
                            </a:tabLst>
                          </a:pPr>
                          <a:r>
                            <a:rPr lang="en-US" sz="1200" b="1">
                              <a:effectLst/>
                              <a:latin typeface="Georgia"/>
                              <a:ea typeface="Times New Roman"/>
                            </a:rPr>
                            <a:t>REASON</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8830">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2"/>
                          <a:stretch>
                            <a:fillRect l="-257" t="-135484" r="-227763"/>
                          </a:stretch>
                        </a:blipFill>
                      </a:tcPr>
                    </a:tc>
                    <a:tc>
                      <a:txBody>
                        <a:bodyPr/>
                        <a:lstStyle/>
                        <a:p>
                          <a:pPr marL="0" marR="0" algn="ctr">
                            <a:lnSpc>
                              <a:spcPct val="115000"/>
                            </a:lnSpc>
                            <a:spcBef>
                              <a:spcPts val="200"/>
                            </a:spcBef>
                            <a:spcAft>
                              <a:spcPts val="0"/>
                            </a:spcAft>
                          </a:pP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200"/>
                            </a:spcBef>
                            <a:spcAft>
                              <a:spcPts val="0"/>
                            </a:spcAft>
                            <a:buClrTx/>
                            <a:buSzTx/>
                            <a:buFontTx/>
                            <a:buNone/>
                            <a:tabLst/>
                            <a:defRPr/>
                          </a:pP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mc:AlternateContent xmlns:mc="http://schemas.openxmlformats.org/markup-compatibility/2006" xmlns:a14="http://schemas.microsoft.com/office/drawing/2010/main">
        <mc:Choice Requires="a14">
          <p:sp>
            <p:nvSpPr>
              <p:cNvPr id="11" name="TextBox 10"/>
              <p:cNvSpPr txBox="1"/>
              <p:nvPr/>
            </p:nvSpPr>
            <p:spPr>
              <a:xfrm>
                <a:off x="3429000" y="3998252"/>
                <a:ext cx="2133600" cy="271356"/>
              </a:xfrm>
              <a:prstGeom prst="rect">
                <a:avLst/>
              </a:prstGeom>
              <a:noFill/>
            </p:spPr>
            <p:txBody>
              <a:bodyPr wrap="square" rtlCol="0">
                <a:spAutoFit/>
              </a:bodyPr>
              <a:lstStyle/>
              <a:p>
                <a:pPr lvl="0" algn="ctr">
                  <a:lnSpc>
                    <a:spcPct val="115000"/>
                  </a:lnSpc>
                  <a:spcBef>
                    <a:spcPts val="200"/>
                  </a:spcBef>
                </a:pPr>
                <a:r>
                  <a:rPr lang="en-US" sz="1100" dirty="0" smtClean="0">
                    <a:solidFill>
                      <a:prstClr val="black"/>
                    </a:solidFill>
                    <a:ea typeface="Times New Roman"/>
                  </a:rPr>
                  <a:t>m &lt;OPR = </a:t>
                </a:r>
                <a14:m>
                  <m:oMath xmlns:m="http://schemas.openxmlformats.org/officeDocument/2006/math">
                    <m:r>
                      <a:rPr lang="en-US" sz="1100" b="0" i="1" smtClean="0">
                        <a:solidFill>
                          <a:prstClr val="black"/>
                        </a:solidFill>
                        <a:latin typeface="Cambria Math"/>
                        <a:ea typeface="Times New Roman"/>
                      </a:rPr>
                      <m:t>90</m:t>
                    </m:r>
                    <m:r>
                      <a:rPr lang="en-US" sz="1100" b="0" i="1" smtClean="0">
                        <a:solidFill>
                          <a:prstClr val="black"/>
                        </a:solidFill>
                        <a:latin typeface="Cambria Math"/>
                        <a:ea typeface="Cambria Math"/>
                      </a:rPr>
                      <m:t>°</m:t>
                    </m:r>
                  </m:oMath>
                </a14:m>
                <a:r>
                  <a:rPr lang="en-US" sz="1100" dirty="0" smtClean="0">
                    <a:solidFill>
                      <a:prstClr val="black"/>
                    </a:solidFill>
                    <a:ea typeface="Times New Roman"/>
                  </a:rPr>
                  <a:t> </a:t>
                </a:r>
                <a:endParaRPr lang="en-US" sz="1200" dirty="0">
                  <a:solidFill>
                    <a:prstClr val="black"/>
                  </a:solidFill>
                  <a:latin typeface="Times New Roman"/>
                  <a:ea typeface="Times New Roman"/>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3429000" y="3998252"/>
                <a:ext cx="2133600" cy="271356"/>
              </a:xfrm>
              <a:prstGeom prst="rect">
                <a:avLst/>
              </a:prstGeom>
              <a:blipFill rotWithShape="1">
                <a:blip r:embed="rId3"/>
                <a:stretch>
                  <a:fillRect b="-15909"/>
                </a:stretch>
              </a:blipFill>
            </p:spPr>
            <p:txBody>
              <a:bodyPr/>
              <a:lstStyle/>
              <a:p>
                <a:r>
                  <a:rPr lang="en-US">
                    <a:noFill/>
                  </a:rPr>
                  <a:t> </a:t>
                </a:r>
              </a:p>
            </p:txBody>
          </p:sp>
        </mc:Fallback>
      </mc:AlternateContent>
      <p:sp>
        <p:nvSpPr>
          <p:cNvPr id="12" name="TextBox 11"/>
          <p:cNvSpPr txBox="1"/>
          <p:nvPr/>
        </p:nvSpPr>
        <p:spPr>
          <a:xfrm>
            <a:off x="6019800" y="3962400"/>
            <a:ext cx="2362200" cy="304699"/>
          </a:xfrm>
          <a:prstGeom prst="rect">
            <a:avLst/>
          </a:prstGeom>
          <a:noFill/>
        </p:spPr>
        <p:txBody>
          <a:bodyPr wrap="square" rtlCol="0">
            <a:spAutoFit/>
          </a:bodyPr>
          <a:lstStyle/>
          <a:p>
            <a:pPr lvl="0" algn="ctr">
              <a:lnSpc>
                <a:spcPct val="115000"/>
              </a:lnSpc>
              <a:spcBef>
                <a:spcPts val="200"/>
              </a:spcBef>
              <a:defRPr/>
            </a:pPr>
            <a:r>
              <a:rPr lang="en-US" sz="1200" dirty="0" smtClean="0">
                <a:solidFill>
                  <a:prstClr val="black"/>
                </a:solidFill>
                <a:latin typeface="Times New Roman"/>
                <a:ea typeface="Times New Roman"/>
              </a:rPr>
              <a:t>Definition of Perpendicular Lines</a:t>
            </a:r>
            <a:endParaRPr lang="en-US" sz="1200" dirty="0">
              <a:solidFill>
                <a:prstClr val="black"/>
              </a:solidFill>
              <a:latin typeface="Times New Roman"/>
              <a:ea typeface="Times New Roman"/>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8091" y="4057730"/>
            <a:ext cx="1524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2502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a Proof</a:t>
            </a:r>
            <a:endParaRPr lang="en-US" dirty="0"/>
          </a:p>
        </p:txBody>
      </p:sp>
      <p:sp>
        <p:nvSpPr>
          <p:cNvPr id="3" name="Content Placeholder 2"/>
          <p:cNvSpPr>
            <a:spLocks noGrp="1"/>
          </p:cNvSpPr>
          <p:nvPr>
            <p:ph idx="1"/>
          </p:nvPr>
        </p:nvSpPr>
        <p:spPr/>
        <p:txBody>
          <a:bodyPr>
            <a:normAutofit/>
          </a:bodyPr>
          <a:lstStyle/>
          <a:p>
            <a:r>
              <a:rPr lang="en-US" sz="2400" dirty="0" smtClean="0"/>
              <a:t>As seen from the last few sections, the proof of a theorem consists of 5 parts:</a:t>
            </a:r>
          </a:p>
          <a:p>
            <a:pPr marL="514350" indent="-514350">
              <a:spcAft>
                <a:spcPts val="1800"/>
              </a:spcAft>
              <a:buAutoNum type="arabicPeriod"/>
            </a:pPr>
            <a:r>
              <a:rPr lang="en-US" sz="2400" i="1" dirty="0" smtClean="0"/>
              <a:t>Statement</a:t>
            </a:r>
            <a:r>
              <a:rPr lang="en-US" sz="2400" dirty="0" smtClean="0"/>
              <a:t> of the theorem.</a:t>
            </a:r>
          </a:p>
          <a:p>
            <a:pPr marL="514350" indent="-514350">
              <a:spcAft>
                <a:spcPts val="1800"/>
              </a:spcAft>
              <a:buAutoNum type="arabicPeriod"/>
            </a:pPr>
            <a:r>
              <a:rPr lang="en-US" sz="2400" dirty="0" smtClean="0"/>
              <a:t>A </a:t>
            </a:r>
            <a:r>
              <a:rPr lang="en-US" sz="2400" i="1" dirty="0" smtClean="0"/>
              <a:t>diagram </a:t>
            </a:r>
            <a:r>
              <a:rPr lang="en-US" sz="2400" dirty="0" smtClean="0"/>
              <a:t>that illustrates the given information.</a:t>
            </a:r>
          </a:p>
          <a:p>
            <a:pPr marL="514350" indent="-514350">
              <a:spcAft>
                <a:spcPts val="1800"/>
              </a:spcAft>
              <a:buAutoNum type="arabicPeriod"/>
            </a:pPr>
            <a:r>
              <a:rPr lang="en-US" sz="2400" dirty="0" smtClean="0"/>
              <a:t>A list, in terms of the figure, of what is </a:t>
            </a:r>
            <a:r>
              <a:rPr lang="en-US" sz="2400" i="1" dirty="0" smtClean="0"/>
              <a:t>given</a:t>
            </a:r>
            <a:r>
              <a:rPr lang="en-US" sz="2400" dirty="0" smtClean="0"/>
              <a:t>.</a:t>
            </a:r>
          </a:p>
          <a:p>
            <a:pPr marL="514350" indent="-514350">
              <a:spcAft>
                <a:spcPts val="1800"/>
              </a:spcAft>
              <a:buAutoNum type="arabicPeriod"/>
            </a:pPr>
            <a:r>
              <a:rPr lang="en-US" sz="2400" dirty="0" smtClean="0"/>
              <a:t>A list, in terms of the figure, of what you need to </a:t>
            </a:r>
            <a:r>
              <a:rPr lang="en-US" sz="2400" i="1" dirty="0" smtClean="0"/>
              <a:t>prove</a:t>
            </a:r>
            <a:r>
              <a:rPr lang="en-US" sz="2400" dirty="0" smtClean="0"/>
              <a:t>.</a:t>
            </a:r>
          </a:p>
          <a:p>
            <a:pPr marL="514350" indent="-514350">
              <a:spcAft>
                <a:spcPts val="1800"/>
              </a:spcAft>
              <a:buAutoNum type="arabicPeriod"/>
            </a:pPr>
            <a:r>
              <a:rPr lang="en-US" sz="2400" dirty="0" smtClean="0"/>
              <a:t>A series of </a:t>
            </a:r>
            <a:r>
              <a:rPr lang="en-US" sz="2400" i="1" dirty="0" smtClean="0"/>
              <a:t>statements</a:t>
            </a:r>
            <a:r>
              <a:rPr lang="en-US" sz="2400" dirty="0" smtClean="0"/>
              <a:t> and </a:t>
            </a:r>
            <a:r>
              <a:rPr lang="en-US" sz="2400" i="1" dirty="0" smtClean="0"/>
              <a:t>reasons</a:t>
            </a:r>
            <a:r>
              <a:rPr lang="en-US" sz="2400" dirty="0" smtClean="0"/>
              <a:t>  that lead from the </a:t>
            </a:r>
            <a:r>
              <a:rPr lang="en-US" sz="2400" i="1" dirty="0" smtClean="0"/>
              <a:t>given</a:t>
            </a:r>
            <a:r>
              <a:rPr lang="en-US" sz="2400" dirty="0" smtClean="0"/>
              <a:t> information to the </a:t>
            </a:r>
            <a:r>
              <a:rPr lang="en-US" sz="2400" i="1" dirty="0" smtClean="0"/>
              <a:t>statement</a:t>
            </a:r>
            <a:r>
              <a:rPr lang="en-US" sz="2400" dirty="0" smtClean="0"/>
              <a:t> that is to be </a:t>
            </a:r>
            <a:r>
              <a:rPr lang="en-US" sz="2400" i="1" dirty="0" smtClean="0"/>
              <a:t>proved</a:t>
            </a:r>
            <a:r>
              <a:rPr lang="en-US" sz="2400" dirty="0" smtClean="0"/>
              <a:t>.</a:t>
            </a:r>
            <a:endParaRPr lang="en-US" sz="2400" dirty="0"/>
          </a:p>
        </p:txBody>
      </p:sp>
    </p:spTree>
    <p:extLst>
      <p:ext uri="{BB962C8B-B14F-4D97-AF65-F5344CB8AC3E}">
        <p14:creationId xmlns:p14="http://schemas.microsoft.com/office/powerpoint/2010/main" val="345818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Plan for handling a Blank Proof</a:t>
            </a:r>
            <a:endParaRPr lang="en-US" dirty="0"/>
          </a:p>
        </p:txBody>
      </p:sp>
      <p:sp>
        <p:nvSpPr>
          <p:cNvPr id="3" name="Content Placeholder 2"/>
          <p:cNvSpPr>
            <a:spLocks noGrp="1"/>
          </p:cNvSpPr>
          <p:nvPr>
            <p:ph sz="quarter" idx="1"/>
          </p:nvPr>
        </p:nvSpPr>
        <p:spPr/>
        <p:txBody>
          <a:bodyPr>
            <a:normAutofit/>
          </a:bodyPr>
          <a:lstStyle/>
          <a:p>
            <a:pPr>
              <a:spcAft>
                <a:spcPts val="1200"/>
              </a:spcAft>
            </a:pPr>
            <a:r>
              <a:rPr lang="en-US" sz="2000" dirty="0" smtClean="0"/>
              <a:t>1</a:t>
            </a:r>
            <a:r>
              <a:rPr lang="en-US" sz="2000" baseline="30000" dirty="0" smtClean="0"/>
              <a:t>st</a:t>
            </a:r>
            <a:r>
              <a:rPr lang="en-US" sz="2000" dirty="0" smtClean="0"/>
              <a:t>: Remember to Fill in the “Obvious” Blanks (1</a:t>
            </a:r>
            <a:r>
              <a:rPr lang="en-US" sz="2000" baseline="30000" dirty="0" smtClean="0"/>
              <a:t>st</a:t>
            </a:r>
            <a:r>
              <a:rPr lang="en-US" sz="2000" dirty="0" smtClean="0"/>
              <a:t> statement is the Given; 1</a:t>
            </a:r>
            <a:r>
              <a:rPr lang="en-US" sz="2000" baseline="30000" dirty="0" smtClean="0"/>
              <a:t>st</a:t>
            </a:r>
            <a:r>
              <a:rPr lang="en-US" sz="2000" dirty="0" smtClean="0"/>
              <a:t> reason is that it was “Given”)</a:t>
            </a:r>
          </a:p>
          <a:p>
            <a:pPr lvl="1">
              <a:spcAft>
                <a:spcPts val="1200"/>
              </a:spcAft>
            </a:pPr>
            <a:r>
              <a:rPr lang="en-US" sz="1500" dirty="0" smtClean="0"/>
              <a:t>If you have multiple “Givens” put the first line in the 1</a:t>
            </a:r>
            <a:r>
              <a:rPr lang="en-US" sz="1500" baseline="30000" dirty="0" smtClean="0"/>
              <a:t>st</a:t>
            </a:r>
            <a:r>
              <a:rPr lang="en-US" sz="1500" dirty="0" smtClean="0"/>
              <a:t> statement, then put all other lines in separate statements.</a:t>
            </a:r>
          </a:p>
          <a:p>
            <a:pPr lvl="1">
              <a:spcAft>
                <a:spcPts val="1200"/>
              </a:spcAft>
            </a:pPr>
            <a:r>
              <a:rPr lang="en-US" sz="1500" dirty="0" smtClean="0"/>
              <a:t>NEVER put “Prove” as the final reason. That is not a thing.</a:t>
            </a:r>
          </a:p>
          <a:p>
            <a:pPr>
              <a:spcAft>
                <a:spcPts val="1200"/>
              </a:spcAft>
            </a:pPr>
            <a:r>
              <a:rPr lang="en-US" sz="2000" dirty="0" smtClean="0"/>
              <a:t>Keep in mind what kinds of objects you are dealing with. You will stay with those objects (i.e. If you begin with angles, you will not suddenly change to working with segments). </a:t>
            </a:r>
          </a:p>
          <a:p>
            <a:pPr>
              <a:spcAft>
                <a:spcPts val="1200"/>
              </a:spcAft>
            </a:pPr>
            <a:r>
              <a:rPr lang="en-US" sz="2000" dirty="0" smtClean="0"/>
              <a:t>Constantly keep an eye on what was said in the “Given” and in the “Prove”. You will either be able to say something from what is given, or work backwards from what you need to prove.</a:t>
            </a:r>
            <a:endParaRPr lang="en-US" sz="2000" dirty="0"/>
          </a:p>
        </p:txBody>
      </p:sp>
    </p:spTree>
    <p:extLst>
      <p:ext uri="{BB962C8B-B14F-4D97-AF65-F5344CB8AC3E}">
        <p14:creationId xmlns:p14="http://schemas.microsoft.com/office/powerpoint/2010/main" val="781167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Blank Proof Example: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pPr marL="0" indent="0">
                  <a:buNone/>
                </a:pPr>
                <a:r>
                  <a:rPr lang="en-US" sz="2400" dirty="0" smtClean="0">
                    <a:latin typeface="Comic Sans MS"/>
                    <a:ea typeface="MS Mincho"/>
                    <a:cs typeface="Times New Roman"/>
                  </a:rPr>
                  <a:t>Given: </a:t>
                </a:r>
                <a14:m>
                  <m:oMath xmlns:m="http://schemas.openxmlformats.org/officeDocument/2006/math">
                    <m:r>
                      <a:rPr lang="en-US" sz="2400" b="0" i="1" smtClean="0">
                        <a:latin typeface="Cambria Math"/>
                        <a:ea typeface="MS Mincho"/>
                        <a:cs typeface="Times New Roman"/>
                      </a:rPr>
                      <m:t>𝑚</m:t>
                    </m:r>
                    <m:r>
                      <a:rPr lang="en-US" sz="2400" b="0" i="1" smtClean="0">
                        <a:latin typeface="Cambria Math"/>
                        <a:ea typeface="MS Mincho"/>
                        <a:cs typeface="Times New Roman"/>
                      </a:rPr>
                      <m:t>&lt;1+</m:t>
                    </m:r>
                    <m:r>
                      <a:rPr lang="en-US" sz="2400" b="0" i="1" smtClean="0">
                        <a:latin typeface="Cambria Math"/>
                        <a:ea typeface="MS Mincho"/>
                        <a:cs typeface="Times New Roman"/>
                      </a:rPr>
                      <m:t>𝑚</m:t>
                    </m:r>
                    <m:r>
                      <a:rPr lang="en-US" sz="2400" b="0" i="1" smtClean="0">
                        <a:latin typeface="Cambria Math"/>
                        <a:ea typeface="MS Mincho"/>
                        <a:cs typeface="Times New Roman"/>
                      </a:rPr>
                      <m:t>&lt;3=180</m:t>
                    </m:r>
                  </m:oMath>
                </a14:m>
                <a:r>
                  <a:rPr lang="en-US" sz="2400" dirty="0">
                    <a:latin typeface="Comic Sans MS"/>
                    <a:ea typeface="MS Mincho"/>
                    <a:cs typeface="Times New Roman"/>
                  </a:rPr>
                  <a:t>	</a:t>
                </a:r>
                <a:endParaRPr lang="en-US" sz="2400" dirty="0" smtClean="0">
                  <a:latin typeface="Comic Sans MS"/>
                  <a:ea typeface="MS Mincho"/>
                  <a:cs typeface="Times New Roman"/>
                </a:endParaRPr>
              </a:p>
              <a:p>
                <a:pPr marL="0" indent="0">
                  <a:buNone/>
                </a:pPr>
                <a:r>
                  <a:rPr lang="en-US" sz="2400" dirty="0" smtClean="0">
                    <a:latin typeface="Comic Sans MS"/>
                    <a:ea typeface="MS Mincho"/>
                    <a:cs typeface="Times New Roman"/>
                  </a:rPr>
                  <a:t>Prove: </a:t>
                </a:r>
                <a14:m>
                  <m:oMath xmlns:m="http://schemas.openxmlformats.org/officeDocument/2006/math">
                    <m:r>
                      <a:rPr lang="en-US" sz="2400" b="0" i="1" smtClean="0">
                        <a:latin typeface="Cambria Math"/>
                        <a:ea typeface="MS Mincho"/>
                        <a:cs typeface="Times New Roman"/>
                      </a:rPr>
                      <m:t>𝑚</m:t>
                    </m:r>
                    <m:r>
                      <a:rPr lang="en-US" sz="2400" b="0" i="1" smtClean="0">
                        <a:latin typeface="Cambria Math"/>
                        <a:ea typeface="MS Mincho"/>
                        <a:cs typeface="Times New Roman"/>
                      </a:rPr>
                      <m:t>&lt;2=</m:t>
                    </m:r>
                    <m:r>
                      <a:rPr lang="en-US" sz="2400" b="0" i="1" smtClean="0">
                        <a:latin typeface="Cambria Math"/>
                        <a:ea typeface="MS Mincho"/>
                        <a:cs typeface="Times New Roman"/>
                      </a:rPr>
                      <m:t>𝑚</m:t>
                    </m:r>
                    <m:r>
                      <a:rPr lang="en-US" sz="2400" b="0" i="1" smtClean="0">
                        <a:latin typeface="Cambria Math"/>
                        <a:ea typeface="MS Mincho"/>
                        <a:cs typeface="Times New Roman"/>
                      </a:rPr>
                      <m:t>&lt;3</m:t>
                    </m:r>
                  </m:oMath>
                </a14:m>
                <a:r>
                  <a:rPr lang="en-US" sz="2400" dirty="0">
                    <a:latin typeface="Comic Sans MS"/>
                    <a:ea typeface="MS Mincho"/>
                    <a:cs typeface="Times New Roman"/>
                  </a:rPr>
                  <a:t>	</a:t>
                </a:r>
                <a:r>
                  <a:rPr lang="en-US" sz="2800" dirty="0">
                    <a:latin typeface="Comic Sans MS"/>
                    <a:ea typeface="MS Mincho"/>
                    <a:cs typeface="Times New Roman"/>
                  </a:rPr>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1147" t="-1067"/>
                </a:stretch>
              </a:blipFill>
            </p:spPr>
            <p:txBody>
              <a:bodyPr/>
              <a:lstStyle/>
              <a:p>
                <a:r>
                  <a:rPr lang="en-US">
                    <a:noFill/>
                  </a:rPr>
                  <a:t> </a:t>
                </a:r>
              </a:p>
            </p:txBody>
          </p:sp>
        </mc:Fallback>
      </mc:AlternateContent>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524000"/>
            <a:ext cx="3916677" cy="137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12"/>
          <p:cNvSpPr/>
          <p:nvPr/>
        </p:nvSpPr>
        <p:spPr>
          <a:xfrm>
            <a:off x="304800" y="3038761"/>
            <a:ext cx="8382000" cy="400110"/>
          </a:xfrm>
          <a:prstGeom prst="rect">
            <a:avLst/>
          </a:prstGeom>
        </p:spPr>
        <p:txBody>
          <a:bodyPr wrap="square">
            <a:spAutoFit/>
          </a:bodyPr>
          <a:lstStyle/>
          <a:p>
            <a:pPr marL="114300" indent="0">
              <a:buNone/>
            </a:pPr>
            <a:r>
              <a:rPr lang="en-US" sz="2000" b="1" u="sng" dirty="0"/>
              <a:t>Statements	</a:t>
            </a:r>
            <a:r>
              <a:rPr lang="en-US" sz="2000" b="1" u="sng" dirty="0" smtClean="0"/>
              <a:t>  ________</a:t>
            </a:r>
            <a:r>
              <a:rPr lang="en-US" sz="2000" b="1" u="sng" dirty="0"/>
              <a:t>		Reasons</a:t>
            </a:r>
          </a:p>
        </p:txBody>
      </p:sp>
      <p:sp>
        <p:nvSpPr>
          <p:cNvPr id="14" name="TextBox 13"/>
          <p:cNvSpPr txBox="1"/>
          <p:nvPr/>
        </p:nvSpPr>
        <p:spPr>
          <a:xfrm>
            <a:off x="4857750" y="3391216"/>
            <a:ext cx="2057400" cy="369332"/>
          </a:xfrm>
          <a:prstGeom prst="rect">
            <a:avLst/>
          </a:prstGeom>
          <a:noFill/>
        </p:spPr>
        <p:txBody>
          <a:bodyPr wrap="square" rtlCol="0">
            <a:spAutoFit/>
          </a:bodyPr>
          <a:lstStyle/>
          <a:p>
            <a:r>
              <a:rPr lang="en-US" dirty="0"/>
              <a:t>1</a:t>
            </a:r>
            <a:r>
              <a:rPr lang="en-US" dirty="0" smtClean="0"/>
              <a:t>. Given</a:t>
            </a:r>
          </a:p>
        </p:txBody>
      </p:sp>
      <mc:AlternateContent xmlns:mc="http://schemas.openxmlformats.org/markup-compatibility/2006" xmlns:a14="http://schemas.microsoft.com/office/drawing/2010/main">
        <mc:Choice Requires="a14">
          <p:sp>
            <p:nvSpPr>
              <p:cNvPr id="15" name="TextBox 14"/>
              <p:cNvSpPr txBox="1"/>
              <p:nvPr/>
            </p:nvSpPr>
            <p:spPr>
              <a:xfrm>
                <a:off x="514350" y="3440091"/>
                <a:ext cx="3352800" cy="369909"/>
              </a:xfrm>
              <a:prstGeom prst="rect">
                <a:avLst/>
              </a:prstGeom>
              <a:noFill/>
            </p:spPr>
            <p:txBody>
              <a:bodyPr wrap="square" rtlCol="0">
                <a:spAutoFit/>
              </a:bodyPr>
              <a:lstStyle/>
              <a:p>
                <a:r>
                  <a:rPr lang="en-US" dirty="0" smtClean="0"/>
                  <a:t>1. </a:t>
                </a:r>
                <a14:m>
                  <m:oMath xmlns:m="http://schemas.openxmlformats.org/officeDocument/2006/math">
                    <m:r>
                      <a:rPr lang="en-US" b="0" i="1" smtClean="0">
                        <a:latin typeface="Cambria Math"/>
                      </a:rPr>
                      <m:t>𝑚</m:t>
                    </m:r>
                    <m:r>
                      <a:rPr lang="en-US" b="0" i="1" smtClean="0">
                        <a:latin typeface="Cambria Math"/>
                      </a:rPr>
                      <m:t>&lt;1+</m:t>
                    </m:r>
                    <m:r>
                      <a:rPr lang="en-US" b="0" i="1" smtClean="0">
                        <a:latin typeface="Cambria Math"/>
                      </a:rPr>
                      <m:t>𝑚</m:t>
                    </m:r>
                    <m:r>
                      <a:rPr lang="en-US" b="0" i="1" smtClean="0">
                        <a:latin typeface="Cambria Math"/>
                      </a:rPr>
                      <m:t>&lt;3=180</m:t>
                    </m:r>
                  </m:oMath>
                </a14:m>
                <a:endParaRPr lang="en-US" dirty="0" smtClean="0"/>
              </a:p>
            </p:txBody>
          </p:sp>
        </mc:Choice>
        <mc:Fallback xmlns="">
          <p:sp>
            <p:nvSpPr>
              <p:cNvPr id="15" name="TextBox 14"/>
              <p:cNvSpPr txBox="1">
                <a:spLocks noRot="1" noChangeAspect="1" noMove="1" noResize="1" noEditPoints="1" noAdjustHandles="1" noChangeArrowheads="1" noChangeShapeType="1" noTextEdit="1"/>
              </p:cNvSpPr>
              <p:nvPr/>
            </p:nvSpPr>
            <p:spPr>
              <a:xfrm>
                <a:off x="514350" y="3440091"/>
                <a:ext cx="3352800" cy="369909"/>
              </a:xfrm>
              <a:prstGeom prst="rect">
                <a:avLst/>
              </a:prstGeom>
              <a:blipFill rotWithShape="1">
                <a:blip r:embed="rId4"/>
                <a:stretch>
                  <a:fillRect l="-1455"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514350" y="3897868"/>
                <a:ext cx="2648417" cy="369332"/>
              </a:xfrm>
              <a:prstGeom prst="rect">
                <a:avLst/>
              </a:prstGeom>
            </p:spPr>
            <p:txBody>
              <a:bodyPr wrap="none">
                <a:spAutoFit/>
              </a:bodyPr>
              <a:lstStyle/>
              <a:p>
                <a:r>
                  <a:rPr lang="en-US" dirty="0" smtClean="0"/>
                  <a:t>2. </a:t>
                </a:r>
                <a14:m>
                  <m:oMath xmlns:m="http://schemas.openxmlformats.org/officeDocument/2006/math">
                    <m:r>
                      <a:rPr lang="en-US" b="0" i="1" smtClean="0">
                        <a:latin typeface="Cambria Math"/>
                      </a:rPr>
                      <m:t>𝑚</m:t>
                    </m:r>
                    <m:r>
                      <a:rPr lang="en-US" b="0" i="1" smtClean="0">
                        <a:latin typeface="Cambria Math"/>
                      </a:rPr>
                      <m:t>&lt;1+</m:t>
                    </m:r>
                    <m:r>
                      <a:rPr lang="en-US" b="0" i="1" smtClean="0">
                        <a:latin typeface="Cambria Math"/>
                      </a:rPr>
                      <m:t>𝑚</m:t>
                    </m:r>
                    <m:r>
                      <a:rPr lang="en-US" b="0" i="1" smtClean="0">
                        <a:latin typeface="Cambria Math"/>
                      </a:rPr>
                      <m:t>&lt;2=180</m:t>
                    </m:r>
                  </m:oMath>
                </a14:m>
                <a:endParaRPr lang="en-US" dirty="0"/>
              </a:p>
            </p:txBody>
          </p:sp>
        </mc:Choice>
        <mc:Fallback xmlns="">
          <p:sp>
            <p:nvSpPr>
              <p:cNvPr id="16" name="Rectangle 15"/>
              <p:cNvSpPr>
                <a:spLocks noRot="1" noChangeAspect="1" noMove="1" noResize="1" noEditPoints="1" noAdjustHandles="1" noChangeArrowheads="1" noChangeShapeType="1" noTextEdit="1"/>
              </p:cNvSpPr>
              <p:nvPr/>
            </p:nvSpPr>
            <p:spPr>
              <a:xfrm>
                <a:off x="514350" y="3897868"/>
                <a:ext cx="2648417" cy="369332"/>
              </a:xfrm>
              <a:prstGeom prst="rect">
                <a:avLst/>
              </a:prstGeom>
              <a:blipFill rotWithShape="1">
                <a:blip r:embed="rId5"/>
                <a:stretch>
                  <a:fillRect l="-1839" t="-8197" r="-2989"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492784" y="4355068"/>
                <a:ext cx="3792898" cy="369332"/>
              </a:xfrm>
              <a:prstGeom prst="rect">
                <a:avLst/>
              </a:prstGeom>
            </p:spPr>
            <p:txBody>
              <a:bodyPr wrap="none">
                <a:spAutoFit/>
              </a:bodyPr>
              <a:lstStyle/>
              <a:p>
                <a:r>
                  <a:rPr lang="en-US" dirty="0" smtClean="0"/>
                  <a:t>3. </a:t>
                </a:r>
                <a14:m>
                  <m:oMath xmlns:m="http://schemas.openxmlformats.org/officeDocument/2006/math">
                    <m:r>
                      <a:rPr lang="en-US" b="0" i="1" smtClean="0">
                        <a:latin typeface="Cambria Math"/>
                      </a:rPr>
                      <m:t>𝑚</m:t>
                    </m:r>
                    <m:r>
                      <a:rPr lang="en-US" b="0" i="1" smtClean="0">
                        <a:latin typeface="Cambria Math"/>
                      </a:rPr>
                      <m:t>&lt;1+</m:t>
                    </m:r>
                    <m:r>
                      <a:rPr lang="en-US" b="0" i="1" smtClean="0">
                        <a:latin typeface="Cambria Math"/>
                      </a:rPr>
                      <m:t>𝑚</m:t>
                    </m:r>
                    <m:r>
                      <a:rPr lang="en-US" b="0" i="1" smtClean="0">
                        <a:latin typeface="Cambria Math"/>
                      </a:rPr>
                      <m:t>&lt;2=</m:t>
                    </m:r>
                    <m:r>
                      <a:rPr lang="en-US" b="0" i="1" smtClean="0">
                        <a:latin typeface="Cambria Math"/>
                      </a:rPr>
                      <m:t>𝑚</m:t>
                    </m:r>
                    <m:r>
                      <a:rPr lang="en-US" b="0" i="1" smtClean="0">
                        <a:latin typeface="Cambria Math"/>
                      </a:rPr>
                      <m:t>&lt;1+</m:t>
                    </m:r>
                    <m:r>
                      <a:rPr lang="en-US" b="0" i="1" smtClean="0">
                        <a:latin typeface="Cambria Math"/>
                      </a:rPr>
                      <m:t>𝑚</m:t>
                    </m:r>
                    <m:r>
                      <a:rPr lang="en-US" b="0" i="1" smtClean="0">
                        <a:latin typeface="Cambria Math"/>
                      </a:rPr>
                      <m:t>&lt;3</m:t>
                    </m:r>
                  </m:oMath>
                </a14:m>
                <a:endParaRPr lang="en-US" dirty="0"/>
              </a:p>
            </p:txBody>
          </p:sp>
        </mc:Choice>
        <mc:Fallback xmlns="">
          <p:sp>
            <p:nvSpPr>
              <p:cNvPr id="17" name="Rectangle 16"/>
              <p:cNvSpPr>
                <a:spLocks noRot="1" noChangeAspect="1" noMove="1" noResize="1" noEditPoints="1" noAdjustHandles="1" noChangeArrowheads="1" noChangeShapeType="1" noTextEdit="1"/>
              </p:cNvSpPr>
              <p:nvPr/>
            </p:nvSpPr>
            <p:spPr>
              <a:xfrm>
                <a:off x="492784" y="4355068"/>
                <a:ext cx="3792898" cy="369332"/>
              </a:xfrm>
              <a:prstGeom prst="rect">
                <a:avLst/>
              </a:prstGeom>
              <a:blipFill rotWithShape="1">
                <a:blip r:embed="rId6"/>
                <a:stretch>
                  <a:fillRect l="-1447" t="-8197" r="-1768"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Rectangle 17"/>
              <p:cNvSpPr/>
              <p:nvPr/>
            </p:nvSpPr>
            <p:spPr>
              <a:xfrm>
                <a:off x="518663" y="4812268"/>
                <a:ext cx="1989584" cy="369332"/>
              </a:xfrm>
              <a:prstGeom prst="rect">
                <a:avLst/>
              </a:prstGeom>
            </p:spPr>
            <p:txBody>
              <a:bodyPr wrap="none">
                <a:spAutoFit/>
              </a:bodyPr>
              <a:lstStyle/>
              <a:p>
                <a:r>
                  <a:rPr lang="en-US" dirty="0" smtClean="0"/>
                  <a:t>4. </a:t>
                </a:r>
                <a14:m>
                  <m:oMath xmlns:m="http://schemas.openxmlformats.org/officeDocument/2006/math">
                    <m:r>
                      <a:rPr lang="en-US" b="0" i="1" smtClean="0">
                        <a:latin typeface="Cambria Math"/>
                      </a:rPr>
                      <m:t>𝑚</m:t>
                    </m:r>
                    <m:r>
                      <a:rPr lang="en-US" b="0" i="1" smtClean="0">
                        <a:latin typeface="Cambria Math"/>
                      </a:rPr>
                      <m:t>&lt;1=</m:t>
                    </m:r>
                    <m:r>
                      <a:rPr lang="en-US" b="0" i="1" smtClean="0">
                        <a:latin typeface="Cambria Math"/>
                      </a:rPr>
                      <m:t>𝑚</m:t>
                    </m:r>
                    <m:r>
                      <a:rPr lang="en-US" b="0" i="1" smtClean="0">
                        <a:latin typeface="Cambria Math"/>
                      </a:rPr>
                      <m:t>&lt;1</m:t>
                    </m:r>
                  </m:oMath>
                </a14:m>
                <a:endParaRPr lang="en-US" dirty="0" smtClean="0"/>
              </a:p>
            </p:txBody>
          </p:sp>
        </mc:Choice>
        <mc:Fallback xmlns="">
          <p:sp>
            <p:nvSpPr>
              <p:cNvPr id="18" name="Rectangle 17"/>
              <p:cNvSpPr>
                <a:spLocks noRot="1" noChangeAspect="1" noMove="1" noResize="1" noEditPoints="1" noAdjustHandles="1" noChangeArrowheads="1" noChangeShapeType="1" noTextEdit="1"/>
              </p:cNvSpPr>
              <p:nvPr/>
            </p:nvSpPr>
            <p:spPr>
              <a:xfrm>
                <a:off x="518663" y="4812268"/>
                <a:ext cx="1989584" cy="369332"/>
              </a:xfrm>
              <a:prstGeom prst="rect">
                <a:avLst/>
              </a:prstGeom>
              <a:blipFill rotWithShape="1">
                <a:blip r:embed="rId7"/>
                <a:stretch>
                  <a:fillRect l="-2454" t="-8197" r="-4601"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518663" y="5269468"/>
                <a:ext cx="2037674" cy="369332"/>
              </a:xfrm>
              <a:prstGeom prst="rect">
                <a:avLst/>
              </a:prstGeom>
            </p:spPr>
            <p:txBody>
              <a:bodyPr wrap="none">
                <a:spAutoFit/>
              </a:bodyPr>
              <a:lstStyle/>
              <a:p>
                <a:r>
                  <a:rPr lang="en-US" dirty="0" smtClean="0"/>
                  <a:t>5.  </a:t>
                </a:r>
                <a14:m>
                  <m:oMath xmlns:m="http://schemas.openxmlformats.org/officeDocument/2006/math">
                    <m:r>
                      <a:rPr lang="en-US" b="0" i="1" smtClean="0">
                        <a:latin typeface="Cambria Math"/>
                      </a:rPr>
                      <m:t>𝑚</m:t>
                    </m:r>
                    <m:r>
                      <a:rPr lang="en-US" b="0" i="1" smtClean="0">
                        <a:latin typeface="Cambria Math"/>
                      </a:rPr>
                      <m:t>&lt;2=</m:t>
                    </m:r>
                    <m:r>
                      <a:rPr lang="en-US" b="0" i="1" smtClean="0">
                        <a:latin typeface="Cambria Math"/>
                      </a:rPr>
                      <m:t>𝑚</m:t>
                    </m:r>
                    <m:r>
                      <a:rPr lang="en-US" b="0" i="1" smtClean="0">
                        <a:latin typeface="Cambria Math"/>
                      </a:rPr>
                      <m:t>&lt;3</m:t>
                    </m:r>
                  </m:oMath>
                </a14:m>
                <a:endParaRPr lang="en-US" dirty="0"/>
              </a:p>
            </p:txBody>
          </p:sp>
        </mc:Choice>
        <mc:Fallback xmlns="">
          <p:sp>
            <p:nvSpPr>
              <p:cNvPr id="19" name="Rectangle 18"/>
              <p:cNvSpPr>
                <a:spLocks noRot="1" noChangeAspect="1" noMove="1" noResize="1" noEditPoints="1" noAdjustHandles="1" noChangeArrowheads="1" noChangeShapeType="1" noTextEdit="1"/>
              </p:cNvSpPr>
              <p:nvPr/>
            </p:nvSpPr>
            <p:spPr>
              <a:xfrm>
                <a:off x="518663" y="5269468"/>
                <a:ext cx="2037674" cy="369332"/>
              </a:xfrm>
              <a:prstGeom prst="rect">
                <a:avLst/>
              </a:prstGeom>
              <a:blipFill rotWithShape="1">
                <a:blip r:embed="rId8"/>
                <a:stretch>
                  <a:fillRect l="-2395" t="-8197" r="-4491" b="-24590"/>
                </a:stretch>
              </a:blipFill>
            </p:spPr>
            <p:txBody>
              <a:bodyPr/>
              <a:lstStyle/>
              <a:p>
                <a:r>
                  <a:rPr lang="en-US">
                    <a:noFill/>
                  </a:rPr>
                  <a:t> </a:t>
                </a:r>
              </a:p>
            </p:txBody>
          </p:sp>
        </mc:Fallback>
      </mc:AlternateContent>
      <p:sp>
        <p:nvSpPr>
          <p:cNvPr id="20" name="Rectangle 19"/>
          <p:cNvSpPr/>
          <p:nvPr/>
        </p:nvSpPr>
        <p:spPr>
          <a:xfrm>
            <a:off x="4857750" y="3821668"/>
            <a:ext cx="2981907" cy="369332"/>
          </a:xfrm>
          <a:prstGeom prst="rect">
            <a:avLst/>
          </a:prstGeom>
        </p:spPr>
        <p:txBody>
          <a:bodyPr wrap="none">
            <a:spAutoFit/>
          </a:bodyPr>
          <a:lstStyle/>
          <a:p>
            <a:r>
              <a:rPr lang="en-US" dirty="0" smtClean="0"/>
              <a:t>2. Angle Addition Postulate</a:t>
            </a:r>
            <a:endParaRPr lang="en-US" dirty="0"/>
          </a:p>
        </p:txBody>
      </p:sp>
      <p:sp>
        <p:nvSpPr>
          <p:cNvPr id="21" name="Rectangle 20"/>
          <p:cNvSpPr/>
          <p:nvPr/>
        </p:nvSpPr>
        <p:spPr>
          <a:xfrm>
            <a:off x="4836863" y="4278868"/>
            <a:ext cx="2640466" cy="369332"/>
          </a:xfrm>
          <a:prstGeom prst="rect">
            <a:avLst/>
          </a:prstGeom>
        </p:spPr>
        <p:txBody>
          <a:bodyPr wrap="none">
            <a:spAutoFit/>
          </a:bodyPr>
          <a:lstStyle/>
          <a:p>
            <a:r>
              <a:rPr lang="en-US" dirty="0" smtClean="0"/>
              <a:t>3. Substitution Property</a:t>
            </a:r>
            <a:endParaRPr lang="en-US" dirty="0"/>
          </a:p>
        </p:txBody>
      </p:sp>
      <p:sp>
        <p:nvSpPr>
          <p:cNvPr id="22" name="Rectangle 21"/>
          <p:cNvSpPr/>
          <p:nvPr/>
        </p:nvSpPr>
        <p:spPr>
          <a:xfrm>
            <a:off x="4840058" y="4724400"/>
            <a:ext cx="2321469" cy="369332"/>
          </a:xfrm>
          <a:prstGeom prst="rect">
            <a:avLst/>
          </a:prstGeom>
        </p:spPr>
        <p:txBody>
          <a:bodyPr wrap="none">
            <a:spAutoFit/>
          </a:bodyPr>
          <a:lstStyle/>
          <a:p>
            <a:r>
              <a:rPr lang="en-US" dirty="0" smtClean="0"/>
              <a:t>4. Reflexive Property</a:t>
            </a:r>
          </a:p>
        </p:txBody>
      </p:sp>
      <p:sp>
        <p:nvSpPr>
          <p:cNvPr id="23" name="Rectangle 22"/>
          <p:cNvSpPr/>
          <p:nvPr/>
        </p:nvSpPr>
        <p:spPr>
          <a:xfrm>
            <a:off x="4862458" y="5276187"/>
            <a:ext cx="2627642" cy="369332"/>
          </a:xfrm>
          <a:prstGeom prst="rect">
            <a:avLst/>
          </a:prstGeom>
        </p:spPr>
        <p:txBody>
          <a:bodyPr wrap="none">
            <a:spAutoFit/>
          </a:bodyPr>
          <a:lstStyle/>
          <a:p>
            <a:r>
              <a:rPr lang="en-US" dirty="0" smtClean="0"/>
              <a:t>5.  Subtraction Property</a:t>
            </a:r>
            <a:endParaRPr lang="en-US" dirty="0"/>
          </a:p>
        </p:txBody>
      </p:sp>
    </p:spTree>
    <p:extLst>
      <p:ext uri="{BB962C8B-B14F-4D97-AF65-F5344CB8AC3E}">
        <p14:creationId xmlns:p14="http://schemas.microsoft.com/office/powerpoint/2010/main" val="3088359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1000"/>
                                        <p:tgtEl>
                                          <p:spTgt spid="16"/>
                                        </p:tgtEl>
                                      </p:cBhvr>
                                    </p:animEffect>
                                    <p:anim calcmode="lin" valueType="num">
                                      <p:cBhvr>
                                        <p:cTn id="29" dur="1000" fill="hold"/>
                                        <p:tgtEl>
                                          <p:spTgt spid="16"/>
                                        </p:tgtEl>
                                        <p:attrNameLst>
                                          <p:attrName>ppt_x</p:attrName>
                                        </p:attrNameLst>
                                      </p:cBhvr>
                                      <p:tavLst>
                                        <p:tav tm="0">
                                          <p:val>
                                            <p:strVal val="#ppt_x"/>
                                          </p:val>
                                        </p:tav>
                                        <p:tav tm="100000">
                                          <p:val>
                                            <p:strVal val="#ppt_x"/>
                                          </p:val>
                                        </p:tav>
                                      </p:tavLst>
                                    </p:anim>
                                    <p:anim calcmode="lin" valueType="num">
                                      <p:cBhvr>
                                        <p:cTn id="3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000"/>
                                        <p:tgtEl>
                                          <p:spTgt spid="17"/>
                                        </p:tgtEl>
                                      </p:cBhvr>
                                    </p:animEffect>
                                    <p:anim calcmode="lin" valueType="num">
                                      <p:cBhvr>
                                        <p:cTn id="43" dur="1000" fill="hold"/>
                                        <p:tgtEl>
                                          <p:spTgt spid="17"/>
                                        </p:tgtEl>
                                        <p:attrNameLst>
                                          <p:attrName>ppt_x</p:attrName>
                                        </p:attrNameLst>
                                      </p:cBhvr>
                                      <p:tavLst>
                                        <p:tav tm="0">
                                          <p:val>
                                            <p:strVal val="#ppt_x"/>
                                          </p:val>
                                        </p:tav>
                                        <p:tav tm="100000">
                                          <p:val>
                                            <p:strVal val="#ppt_x"/>
                                          </p:val>
                                        </p:tav>
                                      </p:tavLst>
                                    </p:anim>
                                    <p:anim calcmode="lin" valueType="num">
                                      <p:cBhvr>
                                        <p:cTn id="4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ppt_x</p:attrName>
                                        </p:attrNameLst>
                                      </p:cBhvr>
                                      <p:tavLst>
                                        <p:tav tm="0">
                                          <p:val>
                                            <p:strVal val="#ppt_x"/>
                                          </p:val>
                                        </p:tav>
                                        <p:tav tm="100000">
                                          <p:val>
                                            <p:strVal val="#ppt_x"/>
                                          </p:val>
                                        </p:tav>
                                      </p:tavLst>
                                    </p:anim>
                                    <p:anim calcmode="lin" valueType="num">
                                      <p:cBhvr>
                                        <p:cTn id="5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fade">
                                      <p:cBhvr>
                                        <p:cTn id="63" dur="1000"/>
                                        <p:tgtEl>
                                          <p:spTgt spid="22"/>
                                        </p:tgtEl>
                                      </p:cBhvr>
                                    </p:animEffect>
                                    <p:anim calcmode="lin" valueType="num">
                                      <p:cBhvr>
                                        <p:cTn id="64" dur="1000" fill="hold"/>
                                        <p:tgtEl>
                                          <p:spTgt spid="22"/>
                                        </p:tgtEl>
                                        <p:attrNameLst>
                                          <p:attrName>ppt_x</p:attrName>
                                        </p:attrNameLst>
                                      </p:cBhvr>
                                      <p:tavLst>
                                        <p:tav tm="0">
                                          <p:val>
                                            <p:strVal val="#ppt_x"/>
                                          </p:val>
                                        </p:tav>
                                        <p:tav tm="100000">
                                          <p:val>
                                            <p:strVal val="#ppt_x"/>
                                          </p:val>
                                        </p:tav>
                                      </p:tavLst>
                                    </p:anim>
                                    <p:anim calcmode="lin" valueType="num">
                                      <p:cBhvr>
                                        <p:cTn id="6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fade">
                                      <p:cBhvr>
                                        <p:cTn id="70" dur="1000"/>
                                        <p:tgtEl>
                                          <p:spTgt spid="23"/>
                                        </p:tgtEl>
                                      </p:cBhvr>
                                    </p:animEffect>
                                    <p:anim calcmode="lin" valueType="num">
                                      <p:cBhvr>
                                        <p:cTn id="71" dur="1000" fill="hold"/>
                                        <p:tgtEl>
                                          <p:spTgt spid="23"/>
                                        </p:tgtEl>
                                        <p:attrNameLst>
                                          <p:attrName>ppt_x</p:attrName>
                                        </p:attrNameLst>
                                      </p:cBhvr>
                                      <p:tavLst>
                                        <p:tav tm="0">
                                          <p:val>
                                            <p:strVal val="#ppt_x"/>
                                          </p:val>
                                        </p:tav>
                                        <p:tav tm="100000">
                                          <p:val>
                                            <p:strVal val="#ppt_x"/>
                                          </p:val>
                                        </p:tav>
                                      </p:tavLst>
                                    </p:anim>
                                    <p:anim calcmode="lin" valueType="num">
                                      <p:cBhvr>
                                        <p:cTn id="72"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P spid="21" grpId="0"/>
      <p:bldP spid="22"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Blank Proof Example: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pPr marL="0" indent="0">
                  <a:buNone/>
                </a:pPr>
                <a:r>
                  <a:rPr lang="en-US" sz="2400" dirty="0" smtClean="0">
                    <a:latin typeface="Comic Sans MS"/>
                    <a:ea typeface="MS Mincho"/>
                    <a:cs typeface="Times New Roman"/>
                  </a:rPr>
                  <a:t>Given: </a:t>
                </a:r>
                <a14:m>
                  <m:oMath xmlns:m="http://schemas.openxmlformats.org/officeDocument/2006/math">
                    <m:r>
                      <a:rPr lang="en-US" sz="2400" b="0" i="1" smtClean="0">
                        <a:latin typeface="Cambria Math"/>
                        <a:ea typeface="MS Mincho"/>
                        <a:cs typeface="Times New Roman"/>
                      </a:rPr>
                      <m:t>𝑃𝑇</m:t>
                    </m:r>
                    <m:r>
                      <a:rPr lang="en-US" sz="2400" b="0" i="1" smtClean="0">
                        <a:latin typeface="Cambria Math"/>
                        <a:ea typeface="MS Mincho"/>
                        <a:cs typeface="Times New Roman"/>
                      </a:rPr>
                      <m:t>=</m:t>
                    </m:r>
                    <m:r>
                      <a:rPr lang="en-US" sz="2400" b="0" i="1" smtClean="0">
                        <a:latin typeface="Cambria Math"/>
                        <a:ea typeface="MS Mincho"/>
                        <a:cs typeface="Times New Roman"/>
                      </a:rPr>
                      <m:t>𝑀𝑁</m:t>
                    </m:r>
                  </m:oMath>
                </a14:m>
                <a:r>
                  <a:rPr lang="en-US" sz="2400" dirty="0">
                    <a:latin typeface="Comic Sans MS"/>
                    <a:ea typeface="MS Mincho"/>
                    <a:cs typeface="Times New Roman"/>
                  </a:rPr>
                  <a:t>	</a:t>
                </a:r>
                <a:endParaRPr lang="en-US" sz="2400" dirty="0" smtClean="0">
                  <a:latin typeface="Comic Sans MS"/>
                  <a:ea typeface="MS Mincho"/>
                  <a:cs typeface="Times New Roman"/>
                </a:endParaRPr>
              </a:p>
              <a:p>
                <a:pPr marL="0" indent="0">
                  <a:buNone/>
                </a:pPr>
                <a:r>
                  <a:rPr lang="en-US" sz="2400" dirty="0" smtClean="0">
                    <a:latin typeface="Comic Sans MS"/>
                    <a:ea typeface="MS Mincho"/>
                    <a:cs typeface="Times New Roman"/>
                  </a:rPr>
                  <a:t>Prove: </a:t>
                </a:r>
                <a14:m>
                  <m:oMath xmlns:m="http://schemas.openxmlformats.org/officeDocument/2006/math">
                    <m:r>
                      <a:rPr lang="en-US" sz="2400" b="0" i="1" smtClean="0">
                        <a:latin typeface="Cambria Math"/>
                        <a:ea typeface="MS Mincho"/>
                        <a:cs typeface="Times New Roman"/>
                      </a:rPr>
                      <m:t>𝑃𝑀</m:t>
                    </m:r>
                    <m:r>
                      <a:rPr lang="en-US" sz="2400" b="0" i="1" smtClean="0">
                        <a:latin typeface="Cambria Math"/>
                        <a:ea typeface="MS Mincho"/>
                        <a:cs typeface="Times New Roman"/>
                      </a:rPr>
                      <m:t>=</m:t>
                    </m:r>
                    <m:r>
                      <a:rPr lang="en-US" sz="2400" b="0" i="1" smtClean="0">
                        <a:latin typeface="Cambria Math"/>
                        <a:ea typeface="MS Mincho"/>
                        <a:cs typeface="Times New Roman"/>
                      </a:rPr>
                      <m:t>𝑇𝑁</m:t>
                    </m:r>
                  </m:oMath>
                </a14:m>
                <a:r>
                  <a:rPr lang="en-US" sz="2400" dirty="0">
                    <a:latin typeface="Comic Sans MS"/>
                    <a:ea typeface="MS Mincho"/>
                    <a:cs typeface="Times New Roman"/>
                  </a:rPr>
                  <a:t>	</a:t>
                </a:r>
                <a:r>
                  <a:rPr lang="en-US" sz="2800" dirty="0">
                    <a:latin typeface="Comic Sans MS"/>
                    <a:ea typeface="MS Mincho"/>
                    <a:cs typeface="Times New Roman"/>
                  </a:rPr>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1147" t="-1067"/>
                </a:stretch>
              </a:blipFill>
            </p:spPr>
            <p:txBody>
              <a:bodyPr/>
              <a:lstStyle/>
              <a:p>
                <a:r>
                  <a:rPr lang="en-US">
                    <a:noFill/>
                  </a:rPr>
                  <a:t> </a:t>
                </a:r>
              </a:p>
            </p:txBody>
          </p:sp>
        </mc:Fallback>
      </mc:AlternateContent>
      <p:sp>
        <p:nvSpPr>
          <p:cNvPr id="13" name="Rectangle 12"/>
          <p:cNvSpPr/>
          <p:nvPr/>
        </p:nvSpPr>
        <p:spPr>
          <a:xfrm>
            <a:off x="304800" y="3038761"/>
            <a:ext cx="8382000" cy="400110"/>
          </a:xfrm>
          <a:prstGeom prst="rect">
            <a:avLst/>
          </a:prstGeom>
        </p:spPr>
        <p:txBody>
          <a:bodyPr wrap="square">
            <a:spAutoFit/>
          </a:bodyPr>
          <a:lstStyle/>
          <a:p>
            <a:pPr marL="114300" indent="0">
              <a:buNone/>
            </a:pPr>
            <a:r>
              <a:rPr lang="en-US" sz="2000" b="1" u="sng" dirty="0"/>
              <a:t>Statements	</a:t>
            </a:r>
            <a:r>
              <a:rPr lang="en-US" sz="2000" b="1" u="sng" dirty="0" smtClean="0"/>
              <a:t>  ________</a:t>
            </a:r>
            <a:r>
              <a:rPr lang="en-US" sz="2000" b="1" u="sng" dirty="0"/>
              <a:t>		Reasons</a:t>
            </a:r>
          </a:p>
        </p:txBody>
      </p:sp>
      <p:sp>
        <p:nvSpPr>
          <p:cNvPr id="14" name="TextBox 13"/>
          <p:cNvSpPr txBox="1"/>
          <p:nvPr/>
        </p:nvSpPr>
        <p:spPr>
          <a:xfrm>
            <a:off x="4857750" y="3391216"/>
            <a:ext cx="2057400" cy="369332"/>
          </a:xfrm>
          <a:prstGeom prst="rect">
            <a:avLst/>
          </a:prstGeom>
          <a:noFill/>
        </p:spPr>
        <p:txBody>
          <a:bodyPr wrap="square" rtlCol="0">
            <a:spAutoFit/>
          </a:bodyPr>
          <a:lstStyle/>
          <a:p>
            <a:r>
              <a:rPr lang="en-US" dirty="0"/>
              <a:t>1</a:t>
            </a:r>
            <a:r>
              <a:rPr lang="en-US" dirty="0" smtClean="0"/>
              <a:t>. Given</a:t>
            </a:r>
          </a:p>
        </p:txBody>
      </p:sp>
      <mc:AlternateContent xmlns:mc="http://schemas.openxmlformats.org/markup-compatibility/2006" xmlns:a14="http://schemas.microsoft.com/office/drawing/2010/main">
        <mc:Choice Requires="a14">
          <p:sp>
            <p:nvSpPr>
              <p:cNvPr id="15" name="TextBox 14"/>
              <p:cNvSpPr txBox="1"/>
              <p:nvPr/>
            </p:nvSpPr>
            <p:spPr>
              <a:xfrm>
                <a:off x="514350" y="3440091"/>
                <a:ext cx="3352800" cy="369909"/>
              </a:xfrm>
              <a:prstGeom prst="rect">
                <a:avLst/>
              </a:prstGeom>
              <a:noFill/>
            </p:spPr>
            <p:txBody>
              <a:bodyPr wrap="square" rtlCol="0">
                <a:spAutoFit/>
              </a:bodyPr>
              <a:lstStyle/>
              <a:p>
                <a:r>
                  <a:rPr lang="en-US" dirty="0" smtClean="0"/>
                  <a:t>1. </a:t>
                </a:r>
                <a14:m>
                  <m:oMath xmlns:m="http://schemas.openxmlformats.org/officeDocument/2006/math">
                    <m:r>
                      <a:rPr lang="en-US" b="0" i="1" smtClean="0">
                        <a:latin typeface="Cambria Math"/>
                      </a:rPr>
                      <m:t>𝑃𝑇</m:t>
                    </m:r>
                    <m:r>
                      <a:rPr lang="en-US" b="0" i="1" smtClean="0">
                        <a:latin typeface="Cambria Math"/>
                      </a:rPr>
                      <m:t>=</m:t>
                    </m:r>
                    <m:r>
                      <a:rPr lang="en-US" b="0" i="1" smtClean="0">
                        <a:latin typeface="Cambria Math"/>
                      </a:rPr>
                      <m:t>𝑀𝑁</m:t>
                    </m:r>
                  </m:oMath>
                </a14:m>
                <a:endParaRPr lang="en-US" dirty="0" smtClean="0"/>
              </a:p>
            </p:txBody>
          </p:sp>
        </mc:Choice>
        <mc:Fallback xmlns="">
          <p:sp>
            <p:nvSpPr>
              <p:cNvPr id="15" name="TextBox 14"/>
              <p:cNvSpPr txBox="1">
                <a:spLocks noRot="1" noChangeAspect="1" noMove="1" noResize="1" noEditPoints="1" noAdjustHandles="1" noChangeArrowheads="1" noChangeShapeType="1" noTextEdit="1"/>
              </p:cNvSpPr>
              <p:nvPr/>
            </p:nvSpPr>
            <p:spPr>
              <a:xfrm>
                <a:off x="514350" y="3440091"/>
                <a:ext cx="3352800" cy="369909"/>
              </a:xfrm>
              <a:prstGeom prst="rect">
                <a:avLst/>
              </a:prstGeom>
              <a:blipFill rotWithShape="1">
                <a:blip r:embed="rId3"/>
                <a:stretch>
                  <a:fillRect l="-1455"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514350" y="3897868"/>
                <a:ext cx="1414233" cy="369332"/>
              </a:xfrm>
              <a:prstGeom prst="rect">
                <a:avLst/>
              </a:prstGeom>
            </p:spPr>
            <p:txBody>
              <a:bodyPr wrap="none">
                <a:spAutoFit/>
              </a:bodyPr>
              <a:lstStyle/>
              <a:p>
                <a:r>
                  <a:rPr lang="en-US" dirty="0" smtClean="0"/>
                  <a:t>2. </a:t>
                </a:r>
                <a14:m>
                  <m:oMath xmlns:m="http://schemas.openxmlformats.org/officeDocument/2006/math">
                    <m:r>
                      <a:rPr lang="en-US" b="0" i="1" smtClean="0">
                        <a:latin typeface="Cambria Math"/>
                      </a:rPr>
                      <m:t>𝑇𝑀</m:t>
                    </m:r>
                    <m:r>
                      <a:rPr lang="en-US" b="0" i="1" smtClean="0">
                        <a:latin typeface="Cambria Math"/>
                      </a:rPr>
                      <m:t>=</m:t>
                    </m:r>
                    <m:r>
                      <a:rPr lang="en-US" b="0" i="1" smtClean="0">
                        <a:latin typeface="Cambria Math"/>
                      </a:rPr>
                      <m:t>𝑇𝑀</m:t>
                    </m:r>
                  </m:oMath>
                </a14:m>
                <a:endParaRPr lang="en-US" dirty="0"/>
              </a:p>
            </p:txBody>
          </p:sp>
        </mc:Choice>
        <mc:Fallback xmlns="">
          <p:sp>
            <p:nvSpPr>
              <p:cNvPr id="16" name="Rectangle 15"/>
              <p:cNvSpPr>
                <a:spLocks noRot="1" noChangeAspect="1" noMove="1" noResize="1" noEditPoints="1" noAdjustHandles="1" noChangeArrowheads="1" noChangeShapeType="1" noTextEdit="1"/>
              </p:cNvSpPr>
              <p:nvPr/>
            </p:nvSpPr>
            <p:spPr>
              <a:xfrm>
                <a:off x="514350" y="3897868"/>
                <a:ext cx="1414233" cy="369332"/>
              </a:xfrm>
              <a:prstGeom prst="rect">
                <a:avLst/>
              </a:prstGeom>
              <a:blipFill rotWithShape="1">
                <a:blip r:embed="rId4"/>
                <a:stretch>
                  <a:fillRect l="-3448" t="-8197" r="-68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492784" y="4355068"/>
                <a:ext cx="2620782" cy="369332"/>
              </a:xfrm>
              <a:prstGeom prst="rect">
                <a:avLst/>
              </a:prstGeom>
            </p:spPr>
            <p:txBody>
              <a:bodyPr wrap="none">
                <a:spAutoFit/>
              </a:bodyPr>
              <a:lstStyle/>
              <a:p>
                <a:r>
                  <a:rPr lang="en-US" dirty="0" smtClean="0"/>
                  <a:t>3. </a:t>
                </a:r>
                <a14:m>
                  <m:oMath xmlns:m="http://schemas.openxmlformats.org/officeDocument/2006/math">
                    <m:r>
                      <a:rPr lang="en-US" b="0" i="1" smtClean="0">
                        <a:latin typeface="Cambria Math"/>
                      </a:rPr>
                      <m:t>𝑃𝑇</m:t>
                    </m:r>
                    <m:r>
                      <a:rPr lang="en-US" b="0" i="1" smtClean="0">
                        <a:latin typeface="Cambria Math"/>
                      </a:rPr>
                      <m:t>+</m:t>
                    </m:r>
                    <m:r>
                      <a:rPr lang="en-US" b="0" i="1" smtClean="0">
                        <a:latin typeface="Cambria Math"/>
                      </a:rPr>
                      <m:t>𝑇𝑀</m:t>
                    </m:r>
                    <m:r>
                      <a:rPr lang="en-US" b="0" i="1" smtClean="0">
                        <a:latin typeface="Cambria Math"/>
                      </a:rPr>
                      <m:t>=</m:t>
                    </m:r>
                    <m:r>
                      <a:rPr lang="en-US" b="0" i="1" smtClean="0">
                        <a:latin typeface="Cambria Math"/>
                      </a:rPr>
                      <m:t>𝑀𝑁</m:t>
                    </m:r>
                    <m:r>
                      <a:rPr lang="en-US" b="0" i="1" smtClean="0">
                        <a:latin typeface="Cambria Math"/>
                      </a:rPr>
                      <m:t>+</m:t>
                    </m:r>
                    <m:r>
                      <a:rPr lang="en-US" b="0" i="1" smtClean="0">
                        <a:latin typeface="Cambria Math"/>
                      </a:rPr>
                      <m:t>𝑇𝑀</m:t>
                    </m:r>
                  </m:oMath>
                </a14:m>
                <a:endParaRPr lang="en-US" dirty="0"/>
              </a:p>
            </p:txBody>
          </p:sp>
        </mc:Choice>
        <mc:Fallback xmlns="">
          <p:sp>
            <p:nvSpPr>
              <p:cNvPr id="17" name="Rectangle 16"/>
              <p:cNvSpPr>
                <a:spLocks noRot="1" noChangeAspect="1" noMove="1" noResize="1" noEditPoints="1" noAdjustHandles="1" noChangeArrowheads="1" noChangeShapeType="1" noTextEdit="1"/>
              </p:cNvSpPr>
              <p:nvPr/>
            </p:nvSpPr>
            <p:spPr>
              <a:xfrm>
                <a:off x="492784" y="4355068"/>
                <a:ext cx="2620782" cy="369332"/>
              </a:xfrm>
              <a:prstGeom prst="rect">
                <a:avLst/>
              </a:prstGeom>
              <a:blipFill rotWithShape="1">
                <a:blip r:embed="rId5"/>
                <a:stretch>
                  <a:fillRect l="-2093" t="-8197" r="-3023"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Rectangle 17"/>
              <p:cNvSpPr/>
              <p:nvPr/>
            </p:nvSpPr>
            <p:spPr>
              <a:xfrm>
                <a:off x="518663" y="4812268"/>
                <a:ext cx="2148337" cy="646331"/>
              </a:xfrm>
              <a:prstGeom prst="rect">
                <a:avLst/>
              </a:prstGeom>
            </p:spPr>
            <p:txBody>
              <a:bodyPr wrap="square">
                <a:spAutoFit/>
              </a:bodyPr>
              <a:lstStyle/>
              <a:p>
                <a:r>
                  <a:rPr lang="en-US" dirty="0" smtClean="0"/>
                  <a:t>4. </a:t>
                </a:r>
                <a14:m>
                  <m:oMath xmlns:m="http://schemas.openxmlformats.org/officeDocument/2006/math">
                    <m:r>
                      <a:rPr lang="en-US" b="0" i="1" smtClean="0">
                        <a:latin typeface="Cambria Math"/>
                      </a:rPr>
                      <m:t>𝑃𝑀</m:t>
                    </m:r>
                    <m:r>
                      <a:rPr lang="en-US" b="0" i="1" smtClean="0">
                        <a:latin typeface="Cambria Math"/>
                      </a:rPr>
                      <m:t>=</m:t>
                    </m:r>
                    <m:r>
                      <a:rPr lang="en-US" b="0" i="1" smtClean="0">
                        <a:latin typeface="Cambria Math"/>
                      </a:rPr>
                      <m:t>𝑃𝑇</m:t>
                    </m:r>
                    <m:r>
                      <a:rPr lang="en-US" b="0" i="1" smtClean="0">
                        <a:latin typeface="Cambria Math"/>
                      </a:rPr>
                      <m:t>+</m:t>
                    </m:r>
                    <m:r>
                      <a:rPr lang="en-US" b="0" i="1" smtClean="0">
                        <a:latin typeface="Cambria Math"/>
                      </a:rPr>
                      <m:t>𝑇𝑀</m:t>
                    </m:r>
                    <m:r>
                      <a:rPr lang="en-US" b="0" i="1" smtClean="0">
                        <a:latin typeface="Cambria Math"/>
                      </a:rPr>
                      <m:t>;</m:t>
                    </m:r>
                  </m:oMath>
                </a14:m>
                <a:endParaRPr lang="en-US" b="0" dirty="0" smtClean="0"/>
              </a:p>
              <a:p>
                <a:r>
                  <a:rPr lang="en-US" b="0" dirty="0" smtClean="0"/>
                  <a:t>    </a:t>
                </a:r>
                <a14:m>
                  <m:oMath xmlns:m="http://schemas.openxmlformats.org/officeDocument/2006/math">
                    <m:r>
                      <a:rPr lang="en-US" b="0" i="1" smtClean="0">
                        <a:latin typeface="Cambria Math"/>
                      </a:rPr>
                      <m:t>𝑇𝑁</m:t>
                    </m:r>
                    <m:r>
                      <a:rPr lang="en-US" b="0" i="1" smtClean="0">
                        <a:latin typeface="Cambria Math"/>
                      </a:rPr>
                      <m:t>=</m:t>
                    </m:r>
                    <m:r>
                      <a:rPr lang="en-US" b="0" i="1" smtClean="0">
                        <a:latin typeface="Cambria Math"/>
                      </a:rPr>
                      <m:t>𝑇𝑀</m:t>
                    </m:r>
                    <m:r>
                      <a:rPr lang="en-US" b="0" i="1" smtClean="0">
                        <a:latin typeface="Cambria Math"/>
                      </a:rPr>
                      <m:t>+</m:t>
                    </m:r>
                    <m:r>
                      <a:rPr lang="en-US" b="0" i="1" smtClean="0">
                        <a:latin typeface="Cambria Math"/>
                      </a:rPr>
                      <m:t>𝑀𝑁</m:t>
                    </m:r>
                  </m:oMath>
                </a14:m>
                <a:endParaRPr lang="en-US" dirty="0" smtClean="0"/>
              </a:p>
            </p:txBody>
          </p:sp>
        </mc:Choice>
        <mc:Fallback xmlns="">
          <p:sp>
            <p:nvSpPr>
              <p:cNvPr id="18" name="Rectangle 17"/>
              <p:cNvSpPr>
                <a:spLocks noRot="1" noChangeAspect="1" noMove="1" noResize="1" noEditPoints="1" noAdjustHandles="1" noChangeArrowheads="1" noChangeShapeType="1" noTextEdit="1"/>
              </p:cNvSpPr>
              <p:nvPr/>
            </p:nvSpPr>
            <p:spPr>
              <a:xfrm>
                <a:off x="518663" y="4812268"/>
                <a:ext cx="2148337" cy="646331"/>
              </a:xfrm>
              <a:prstGeom prst="rect">
                <a:avLst/>
              </a:prstGeom>
              <a:blipFill rotWithShape="1">
                <a:blip r:embed="rId6"/>
                <a:stretch>
                  <a:fillRect l="-2266" t="-4717" b="-141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498535" y="5450955"/>
                <a:ext cx="1439881" cy="369332"/>
              </a:xfrm>
              <a:prstGeom prst="rect">
                <a:avLst/>
              </a:prstGeom>
            </p:spPr>
            <p:txBody>
              <a:bodyPr wrap="none">
                <a:spAutoFit/>
              </a:bodyPr>
              <a:lstStyle/>
              <a:p>
                <a:r>
                  <a:rPr lang="en-US" dirty="0" smtClean="0"/>
                  <a:t>5.  </a:t>
                </a:r>
                <a14:m>
                  <m:oMath xmlns:m="http://schemas.openxmlformats.org/officeDocument/2006/math">
                    <m:r>
                      <a:rPr lang="en-US" b="0" i="1" smtClean="0">
                        <a:latin typeface="Cambria Math"/>
                      </a:rPr>
                      <m:t>𝑃𝑀</m:t>
                    </m:r>
                    <m:r>
                      <a:rPr lang="en-US" b="0" i="1" smtClean="0">
                        <a:latin typeface="Cambria Math"/>
                      </a:rPr>
                      <m:t>=</m:t>
                    </m:r>
                    <m:r>
                      <a:rPr lang="en-US" b="0" i="1" smtClean="0">
                        <a:latin typeface="Cambria Math"/>
                      </a:rPr>
                      <m:t>𝑇𝑁</m:t>
                    </m:r>
                  </m:oMath>
                </a14:m>
                <a:endParaRPr lang="en-US" dirty="0"/>
              </a:p>
            </p:txBody>
          </p:sp>
        </mc:Choice>
        <mc:Fallback xmlns="">
          <p:sp>
            <p:nvSpPr>
              <p:cNvPr id="19" name="Rectangle 18"/>
              <p:cNvSpPr>
                <a:spLocks noRot="1" noChangeAspect="1" noMove="1" noResize="1" noEditPoints="1" noAdjustHandles="1" noChangeArrowheads="1" noChangeShapeType="1" noTextEdit="1"/>
              </p:cNvSpPr>
              <p:nvPr/>
            </p:nvSpPr>
            <p:spPr>
              <a:xfrm>
                <a:off x="498535" y="5450955"/>
                <a:ext cx="1439881" cy="369332"/>
              </a:xfrm>
              <a:prstGeom prst="rect">
                <a:avLst/>
              </a:prstGeom>
              <a:blipFill rotWithShape="1">
                <a:blip r:embed="rId7"/>
                <a:stretch>
                  <a:fillRect l="-3814" t="-8197" r="-6356" b="-24590"/>
                </a:stretch>
              </a:blipFill>
            </p:spPr>
            <p:txBody>
              <a:bodyPr/>
              <a:lstStyle/>
              <a:p>
                <a:r>
                  <a:rPr lang="en-US">
                    <a:noFill/>
                  </a:rPr>
                  <a:t> </a:t>
                </a:r>
              </a:p>
            </p:txBody>
          </p:sp>
        </mc:Fallback>
      </mc:AlternateContent>
      <p:sp>
        <p:nvSpPr>
          <p:cNvPr id="20" name="Rectangle 19"/>
          <p:cNvSpPr/>
          <p:nvPr/>
        </p:nvSpPr>
        <p:spPr>
          <a:xfrm>
            <a:off x="4857750" y="3821668"/>
            <a:ext cx="2319866" cy="369332"/>
          </a:xfrm>
          <a:prstGeom prst="rect">
            <a:avLst/>
          </a:prstGeom>
        </p:spPr>
        <p:txBody>
          <a:bodyPr wrap="none">
            <a:spAutoFit/>
          </a:bodyPr>
          <a:lstStyle/>
          <a:p>
            <a:r>
              <a:rPr lang="en-US" dirty="0" smtClean="0"/>
              <a:t>2. Reflexive Property</a:t>
            </a:r>
            <a:endParaRPr lang="en-US" dirty="0"/>
          </a:p>
        </p:txBody>
      </p:sp>
      <p:sp>
        <p:nvSpPr>
          <p:cNvPr id="21" name="Rectangle 20"/>
          <p:cNvSpPr/>
          <p:nvPr/>
        </p:nvSpPr>
        <p:spPr>
          <a:xfrm>
            <a:off x="4836863" y="4343400"/>
            <a:ext cx="2276585" cy="369332"/>
          </a:xfrm>
          <a:prstGeom prst="rect">
            <a:avLst/>
          </a:prstGeom>
        </p:spPr>
        <p:txBody>
          <a:bodyPr wrap="none">
            <a:spAutoFit/>
          </a:bodyPr>
          <a:lstStyle/>
          <a:p>
            <a:r>
              <a:rPr lang="en-US" dirty="0" smtClean="0"/>
              <a:t>3. Addition Property</a:t>
            </a:r>
            <a:endParaRPr lang="en-US" dirty="0"/>
          </a:p>
        </p:txBody>
      </p:sp>
      <p:sp>
        <p:nvSpPr>
          <p:cNvPr id="22" name="Rectangle 21"/>
          <p:cNvSpPr/>
          <p:nvPr/>
        </p:nvSpPr>
        <p:spPr>
          <a:xfrm>
            <a:off x="4840058" y="4888468"/>
            <a:ext cx="3288080" cy="369332"/>
          </a:xfrm>
          <a:prstGeom prst="rect">
            <a:avLst/>
          </a:prstGeom>
        </p:spPr>
        <p:txBody>
          <a:bodyPr wrap="none">
            <a:spAutoFit/>
          </a:bodyPr>
          <a:lstStyle/>
          <a:p>
            <a:r>
              <a:rPr lang="en-US" dirty="0" smtClean="0"/>
              <a:t>4. Segment Addition Postulate</a:t>
            </a:r>
          </a:p>
        </p:txBody>
      </p:sp>
      <p:sp>
        <p:nvSpPr>
          <p:cNvPr id="23" name="Rectangle 22"/>
          <p:cNvSpPr/>
          <p:nvPr/>
        </p:nvSpPr>
        <p:spPr>
          <a:xfrm>
            <a:off x="4862458" y="5421868"/>
            <a:ext cx="2691763" cy="369332"/>
          </a:xfrm>
          <a:prstGeom prst="rect">
            <a:avLst/>
          </a:prstGeom>
        </p:spPr>
        <p:txBody>
          <a:bodyPr wrap="none">
            <a:spAutoFit/>
          </a:bodyPr>
          <a:lstStyle/>
          <a:p>
            <a:r>
              <a:rPr lang="en-US" dirty="0" smtClean="0"/>
              <a:t>5.  Substitution Property</a:t>
            </a:r>
            <a:endParaRPr lang="en-US" dirty="0"/>
          </a:p>
        </p:txBody>
      </p:sp>
      <p:pic>
        <p:nvPicPr>
          <p:cNvPr id="205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94259" y="1662023"/>
            <a:ext cx="5908887" cy="1362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567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anim calcmode="lin" valueType="num">
                                      <p:cBhvr>
                                        <p:cTn id="29" dur="1000" fill="hold"/>
                                        <p:tgtEl>
                                          <p:spTgt spid="18"/>
                                        </p:tgtEl>
                                        <p:attrNameLst>
                                          <p:attrName>ppt_x</p:attrName>
                                        </p:attrNameLst>
                                      </p:cBhvr>
                                      <p:tavLst>
                                        <p:tav tm="0">
                                          <p:val>
                                            <p:strVal val="#ppt_x"/>
                                          </p:val>
                                        </p:tav>
                                        <p:tav tm="100000">
                                          <p:val>
                                            <p:strVal val="#ppt_x"/>
                                          </p:val>
                                        </p:tav>
                                      </p:tavLst>
                                    </p:anim>
                                    <p:anim calcmode="lin" valueType="num">
                                      <p:cBhvr>
                                        <p:cTn id="3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1000"/>
                                        <p:tgtEl>
                                          <p:spTgt spid="22"/>
                                        </p:tgtEl>
                                      </p:cBhvr>
                                    </p:animEffect>
                                    <p:anim calcmode="lin" valueType="num">
                                      <p:cBhvr>
                                        <p:cTn id="36" dur="1000" fill="hold"/>
                                        <p:tgtEl>
                                          <p:spTgt spid="22"/>
                                        </p:tgtEl>
                                        <p:attrNameLst>
                                          <p:attrName>ppt_x</p:attrName>
                                        </p:attrNameLst>
                                      </p:cBhvr>
                                      <p:tavLst>
                                        <p:tav tm="0">
                                          <p:val>
                                            <p:strVal val="#ppt_x"/>
                                          </p:val>
                                        </p:tav>
                                        <p:tav tm="100000">
                                          <p:val>
                                            <p:strVal val="#ppt_x"/>
                                          </p:val>
                                        </p:tav>
                                      </p:tavLst>
                                    </p:anim>
                                    <p:anim calcmode="lin" valueType="num">
                                      <p:cBhvr>
                                        <p:cTn id="37"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000"/>
                                        <p:tgtEl>
                                          <p:spTgt spid="17"/>
                                        </p:tgtEl>
                                      </p:cBhvr>
                                    </p:animEffect>
                                    <p:anim calcmode="lin" valueType="num">
                                      <p:cBhvr>
                                        <p:cTn id="43" dur="1000" fill="hold"/>
                                        <p:tgtEl>
                                          <p:spTgt spid="17"/>
                                        </p:tgtEl>
                                        <p:attrNameLst>
                                          <p:attrName>ppt_x</p:attrName>
                                        </p:attrNameLst>
                                      </p:cBhvr>
                                      <p:tavLst>
                                        <p:tav tm="0">
                                          <p:val>
                                            <p:strVal val="#ppt_x"/>
                                          </p:val>
                                        </p:tav>
                                        <p:tav tm="100000">
                                          <p:val>
                                            <p:strVal val="#ppt_x"/>
                                          </p:val>
                                        </p:tav>
                                      </p:tavLst>
                                    </p:anim>
                                    <p:anim calcmode="lin" valueType="num">
                                      <p:cBhvr>
                                        <p:cTn id="4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1000"/>
                                        <p:tgtEl>
                                          <p:spTgt spid="16"/>
                                        </p:tgtEl>
                                      </p:cBhvr>
                                    </p:animEffect>
                                    <p:anim calcmode="lin" valueType="num">
                                      <p:cBhvr>
                                        <p:cTn id="57" dur="1000" fill="hold"/>
                                        <p:tgtEl>
                                          <p:spTgt spid="16"/>
                                        </p:tgtEl>
                                        <p:attrNameLst>
                                          <p:attrName>ppt_x</p:attrName>
                                        </p:attrNameLst>
                                      </p:cBhvr>
                                      <p:tavLst>
                                        <p:tav tm="0">
                                          <p:val>
                                            <p:strVal val="#ppt_x"/>
                                          </p:val>
                                        </p:tav>
                                        <p:tav tm="100000">
                                          <p:val>
                                            <p:strVal val="#ppt_x"/>
                                          </p:val>
                                        </p:tav>
                                      </p:tavLst>
                                    </p:anim>
                                    <p:anim calcmode="lin" valueType="num">
                                      <p:cBhvr>
                                        <p:cTn id="5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anim calcmode="lin" valueType="num">
                                      <p:cBhvr>
                                        <p:cTn id="64" dur="1000" fill="hold"/>
                                        <p:tgtEl>
                                          <p:spTgt spid="20"/>
                                        </p:tgtEl>
                                        <p:attrNameLst>
                                          <p:attrName>ppt_x</p:attrName>
                                        </p:attrNameLst>
                                      </p:cBhvr>
                                      <p:tavLst>
                                        <p:tav tm="0">
                                          <p:val>
                                            <p:strVal val="#ppt_x"/>
                                          </p:val>
                                        </p:tav>
                                        <p:tav tm="100000">
                                          <p:val>
                                            <p:strVal val="#ppt_x"/>
                                          </p:val>
                                        </p:tav>
                                      </p:tavLst>
                                    </p:anim>
                                    <p:anim calcmode="lin" valueType="num">
                                      <p:cBhvr>
                                        <p:cTn id="6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fade">
                                      <p:cBhvr>
                                        <p:cTn id="70" dur="1000"/>
                                        <p:tgtEl>
                                          <p:spTgt spid="23"/>
                                        </p:tgtEl>
                                      </p:cBhvr>
                                    </p:animEffect>
                                    <p:anim calcmode="lin" valueType="num">
                                      <p:cBhvr>
                                        <p:cTn id="71" dur="1000" fill="hold"/>
                                        <p:tgtEl>
                                          <p:spTgt spid="23"/>
                                        </p:tgtEl>
                                        <p:attrNameLst>
                                          <p:attrName>ppt_x</p:attrName>
                                        </p:attrNameLst>
                                      </p:cBhvr>
                                      <p:tavLst>
                                        <p:tav tm="0">
                                          <p:val>
                                            <p:strVal val="#ppt_x"/>
                                          </p:val>
                                        </p:tav>
                                        <p:tav tm="100000">
                                          <p:val>
                                            <p:strVal val="#ppt_x"/>
                                          </p:val>
                                        </p:tav>
                                      </p:tavLst>
                                    </p:anim>
                                    <p:anim calcmode="lin" valueType="num">
                                      <p:cBhvr>
                                        <p:cTn id="72"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P spid="21" grpId="0"/>
      <p:bldP spid="22" grpId="0"/>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67512"/>
          </a:xfrm>
        </p:spPr>
        <p:txBody>
          <a:bodyPr>
            <a:normAutofit/>
          </a:bodyPr>
          <a:lstStyle/>
          <a:p>
            <a:r>
              <a:rPr lang="en-US" dirty="0" smtClean="0"/>
              <a:t>Proving Theorem 2-8</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1371600"/>
                <a:ext cx="8478328" cy="5334000"/>
              </a:xfrm>
            </p:spPr>
            <p:txBody>
              <a:bodyPr>
                <a:normAutofit/>
              </a:bodyPr>
              <a:lstStyle/>
              <a:p>
                <a:r>
                  <a:rPr lang="en-US" sz="2200" u="sng" dirty="0" smtClean="0"/>
                  <a:t>Theorem 2-8</a:t>
                </a:r>
                <a:r>
                  <a:rPr lang="en-US" sz="2200" dirty="0" smtClean="0"/>
                  <a:t>: If two angle are compliments of congruent angles (or of the same angle), then the two angles are congruent.</a:t>
                </a:r>
              </a:p>
              <a:p>
                <a:pPr marL="0" lvl="0" indent="0">
                  <a:buClr>
                    <a:srgbClr val="0BD0D9"/>
                  </a:buClr>
                  <a:buNone/>
                </a:pPr>
                <a:r>
                  <a:rPr lang="en-US" sz="2200" dirty="0">
                    <a:solidFill>
                      <a:prstClr val="black"/>
                    </a:solidFill>
                  </a:rPr>
                  <a:t>Given: </a:t>
                </a:r>
                <a14:m>
                  <m:oMath xmlns:m="http://schemas.openxmlformats.org/officeDocument/2006/math">
                    <m:r>
                      <a:rPr lang="en-US" sz="2200" i="1">
                        <a:solidFill>
                          <a:prstClr val="black"/>
                        </a:solidFill>
                        <a:latin typeface="Cambria Math"/>
                      </a:rPr>
                      <m:t>&lt;1</m:t>
                    </m:r>
                  </m:oMath>
                </a14:m>
                <a:r>
                  <a:rPr lang="en-US" sz="2200" dirty="0">
                    <a:solidFill>
                      <a:prstClr val="black"/>
                    </a:solidFill>
                  </a:rPr>
                  <a:t> and </a:t>
                </a:r>
                <a14:m>
                  <m:oMath xmlns:m="http://schemas.openxmlformats.org/officeDocument/2006/math">
                    <m:r>
                      <a:rPr lang="en-US" sz="2200" i="1">
                        <a:solidFill>
                          <a:prstClr val="black"/>
                        </a:solidFill>
                        <a:latin typeface="Cambria Math"/>
                      </a:rPr>
                      <m:t>&lt;2</m:t>
                    </m:r>
                  </m:oMath>
                </a14:m>
                <a:r>
                  <a:rPr lang="en-US" sz="2200" dirty="0">
                    <a:solidFill>
                      <a:prstClr val="black"/>
                    </a:solidFill>
                  </a:rPr>
                  <a:t> are </a:t>
                </a:r>
                <a:r>
                  <a:rPr lang="en-US" sz="2200" dirty="0" smtClean="0">
                    <a:solidFill>
                      <a:prstClr val="black"/>
                    </a:solidFill>
                  </a:rPr>
                  <a:t>complementary;</a:t>
                </a:r>
                <a:endParaRPr lang="en-US" sz="2200" dirty="0">
                  <a:solidFill>
                    <a:prstClr val="black"/>
                  </a:solidFill>
                </a:endParaRPr>
              </a:p>
              <a:p>
                <a:pPr marL="0" lvl="0" indent="0">
                  <a:buClr>
                    <a:srgbClr val="0BD0D9"/>
                  </a:buClr>
                  <a:buNone/>
                </a:pPr>
                <a:r>
                  <a:rPr lang="en-US" sz="2200" dirty="0">
                    <a:solidFill>
                      <a:prstClr val="black"/>
                    </a:solidFill>
                  </a:rPr>
                  <a:t>	</a:t>
                </a:r>
                <a14:m>
                  <m:oMath xmlns:m="http://schemas.openxmlformats.org/officeDocument/2006/math">
                    <m:r>
                      <a:rPr lang="en-US" sz="2200" i="1">
                        <a:solidFill>
                          <a:prstClr val="black"/>
                        </a:solidFill>
                        <a:latin typeface="Cambria Math"/>
                      </a:rPr>
                      <m:t>&lt;3</m:t>
                    </m:r>
                  </m:oMath>
                </a14:m>
                <a:r>
                  <a:rPr lang="en-US" sz="2200" dirty="0">
                    <a:solidFill>
                      <a:prstClr val="black"/>
                    </a:solidFill>
                  </a:rPr>
                  <a:t> and </a:t>
                </a:r>
                <a14:m>
                  <m:oMath xmlns:m="http://schemas.openxmlformats.org/officeDocument/2006/math">
                    <m:r>
                      <a:rPr lang="en-US" sz="2200" i="1">
                        <a:solidFill>
                          <a:prstClr val="black"/>
                        </a:solidFill>
                        <a:latin typeface="Cambria Math"/>
                      </a:rPr>
                      <m:t>&lt;4</m:t>
                    </m:r>
                  </m:oMath>
                </a14:m>
                <a:r>
                  <a:rPr lang="en-US" sz="2200" dirty="0">
                    <a:solidFill>
                      <a:prstClr val="black"/>
                    </a:solidFill>
                  </a:rPr>
                  <a:t> are </a:t>
                </a:r>
                <a:r>
                  <a:rPr lang="en-US" sz="2200" dirty="0" smtClean="0">
                    <a:solidFill>
                      <a:prstClr val="black"/>
                    </a:solidFill>
                  </a:rPr>
                  <a:t>complementary</a:t>
                </a:r>
                <a:r>
                  <a:rPr lang="en-US" sz="2200" dirty="0">
                    <a:solidFill>
                      <a:prstClr val="black"/>
                    </a:solidFill>
                  </a:rPr>
                  <a:t>;	</a:t>
                </a:r>
              </a:p>
              <a:p>
                <a:pPr marL="0" lvl="0" indent="0">
                  <a:buClr>
                    <a:srgbClr val="0BD0D9"/>
                  </a:buClr>
                  <a:buNone/>
                </a:pPr>
                <a:r>
                  <a:rPr lang="en-US" sz="2200" dirty="0">
                    <a:solidFill>
                      <a:prstClr val="black"/>
                    </a:solidFill>
                  </a:rPr>
                  <a:t>	</a:t>
                </a:r>
                <a14:m>
                  <m:oMath xmlns:m="http://schemas.openxmlformats.org/officeDocument/2006/math">
                    <m:r>
                      <a:rPr lang="en-US" sz="2200" i="1">
                        <a:solidFill>
                          <a:prstClr val="black"/>
                        </a:solidFill>
                        <a:latin typeface="Cambria Math"/>
                      </a:rPr>
                      <m:t>&lt;2≅ &lt;4</m:t>
                    </m:r>
                  </m:oMath>
                </a14:m>
                <a:endParaRPr lang="en-US" sz="2200" dirty="0">
                  <a:solidFill>
                    <a:prstClr val="black"/>
                  </a:solidFill>
                </a:endParaRPr>
              </a:p>
              <a:p>
                <a:pPr marL="0" lvl="0" indent="0">
                  <a:buClr>
                    <a:srgbClr val="0BD0D9"/>
                  </a:buClr>
                  <a:buNone/>
                </a:pPr>
                <a:r>
                  <a:rPr lang="en-US" sz="2200" dirty="0">
                    <a:solidFill>
                      <a:prstClr val="black"/>
                    </a:solidFill>
                  </a:rPr>
                  <a:t>Prove:	</a:t>
                </a:r>
                <a14:m>
                  <m:oMath xmlns:m="http://schemas.openxmlformats.org/officeDocument/2006/math">
                    <m:r>
                      <a:rPr lang="en-US" sz="2200" i="1">
                        <a:solidFill>
                          <a:prstClr val="black"/>
                        </a:solidFill>
                        <a:latin typeface="Cambria Math"/>
                      </a:rPr>
                      <m:t>&lt;1≅ &lt;3</m:t>
                    </m:r>
                  </m:oMath>
                </a14:m>
                <a:endParaRPr lang="en-US" sz="2200" dirty="0">
                  <a:solidFill>
                    <a:prstClr val="black"/>
                  </a:solidFill>
                </a:endParaRPr>
              </a:p>
              <a:p>
                <a:endParaRPr lang="en-US" sz="2200" u="sng"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1371600"/>
                <a:ext cx="8478328" cy="5334000"/>
              </a:xfrm>
              <a:blipFill rotWithShape="1">
                <a:blip r:embed="rId2"/>
                <a:stretch>
                  <a:fillRect l="-935" t="-686"/>
                </a:stretch>
              </a:blipFill>
            </p:spPr>
            <p:txBody>
              <a:bodyPr/>
              <a:lstStyle/>
              <a:p>
                <a:r>
                  <a:rPr lang="en-US">
                    <a:noFill/>
                  </a:rPr>
                  <a:t> </a:t>
                </a:r>
              </a:p>
            </p:txBody>
          </p:sp>
        </mc:Fallback>
      </mc:AlternateContent>
      <p:grpSp>
        <p:nvGrpSpPr>
          <p:cNvPr id="5" name="Group 4"/>
          <p:cNvGrpSpPr/>
          <p:nvPr/>
        </p:nvGrpSpPr>
        <p:grpSpPr>
          <a:xfrm>
            <a:off x="6060608" y="2116436"/>
            <a:ext cx="1266094" cy="540470"/>
            <a:chOff x="5714999" y="2853246"/>
            <a:chExt cx="1266094" cy="540470"/>
          </a:xfrm>
        </p:grpSpPr>
        <p:grpSp>
          <p:nvGrpSpPr>
            <p:cNvPr id="6" name="Group 5"/>
            <p:cNvGrpSpPr/>
            <p:nvPr/>
          </p:nvGrpSpPr>
          <p:grpSpPr>
            <a:xfrm>
              <a:off x="5714999" y="2853246"/>
              <a:ext cx="1266094" cy="499554"/>
              <a:chOff x="5715000" y="2853246"/>
              <a:chExt cx="1371602" cy="499554"/>
            </a:xfrm>
          </p:grpSpPr>
          <p:cxnSp>
            <p:nvCxnSpPr>
              <p:cNvPr id="8" name="Straight Arrow Connector 7"/>
              <p:cNvCxnSpPr/>
              <p:nvPr/>
            </p:nvCxnSpPr>
            <p:spPr>
              <a:xfrm flipH="1">
                <a:off x="5715000" y="3352800"/>
                <a:ext cx="1371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flipH="1" flipV="1">
                <a:off x="6052861" y="2853246"/>
                <a:ext cx="1033741" cy="49955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
          <p:nvSpPr>
            <p:cNvPr id="7" name="TextBox 6"/>
            <p:cNvSpPr txBox="1"/>
            <p:nvPr/>
          </p:nvSpPr>
          <p:spPr>
            <a:xfrm>
              <a:off x="6264097" y="2993606"/>
              <a:ext cx="480646" cy="400110"/>
            </a:xfrm>
            <a:prstGeom prst="rect">
              <a:avLst/>
            </a:prstGeom>
            <a:noFill/>
          </p:spPr>
          <p:txBody>
            <a:bodyPr wrap="square" rtlCol="0">
              <a:spAutoFit/>
            </a:bodyPr>
            <a:lstStyle/>
            <a:p>
              <a:r>
                <a:rPr lang="en-US" sz="2000" dirty="0" smtClean="0">
                  <a:solidFill>
                    <a:srgbClr val="FF0000"/>
                  </a:solidFill>
                </a:rPr>
                <a:t>1.</a:t>
              </a:r>
              <a:endParaRPr lang="en-US" sz="2000" dirty="0">
                <a:solidFill>
                  <a:srgbClr val="FF0000"/>
                </a:solidFill>
              </a:endParaRPr>
            </a:p>
          </p:txBody>
        </p:sp>
      </p:grpSp>
      <p:grpSp>
        <p:nvGrpSpPr>
          <p:cNvPr id="10" name="Group 9"/>
          <p:cNvGrpSpPr/>
          <p:nvPr/>
        </p:nvGrpSpPr>
        <p:grpSpPr>
          <a:xfrm>
            <a:off x="5976660" y="2736490"/>
            <a:ext cx="1266093" cy="768710"/>
            <a:chOff x="5562599" y="3591105"/>
            <a:chExt cx="1266093" cy="768710"/>
          </a:xfrm>
        </p:grpSpPr>
        <p:grpSp>
          <p:nvGrpSpPr>
            <p:cNvPr id="11" name="Group 10"/>
            <p:cNvGrpSpPr/>
            <p:nvPr/>
          </p:nvGrpSpPr>
          <p:grpSpPr>
            <a:xfrm>
              <a:off x="5562599" y="3591105"/>
              <a:ext cx="1266093" cy="763798"/>
              <a:chOff x="5715000" y="2589003"/>
              <a:chExt cx="1371601" cy="763798"/>
            </a:xfrm>
          </p:grpSpPr>
          <p:cxnSp>
            <p:nvCxnSpPr>
              <p:cNvPr id="13" name="Straight Arrow Connector 12"/>
              <p:cNvCxnSpPr/>
              <p:nvPr/>
            </p:nvCxnSpPr>
            <p:spPr>
              <a:xfrm flipH="1">
                <a:off x="5715000" y="3352800"/>
                <a:ext cx="1371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flipH="1" flipV="1">
                <a:off x="5885938" y="2589003"/>
                <a:ext cx="1200663" cy="76379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
          <p:nvSpPr>
            <p:cNvPr id="12" name="TextBox 11"/>
            <p:cNvSpPr txBox="1"/>
            <p:nvPr/>
          </p:nvSpPr>
          <p:spPr>
            <a:xfrm>
              <a:off x="6139139" y="3959705"/>
              <a:ext cx="480646" cy="400110"/>
            </a:xfrm>
            <a:prstGeom prst="rect">
              <a:avLst/>
            </a:prstGeom>
            <a:noFill/>
          </p:spPr>
          <p:txBody>
            <a:bodyPr wrap="square" rtlCol="0">
              <a:spAutoFit/>
            </a:bodyPr>
            <a:lstStyle/>
            <a:p>
              <a:r>
                <a:rPr lang="en-US" sz="2000" dirty="0" smtClean="0">
                  <a:solidFill>
                    <a:srgbClr val="FF0000"/>
                  </a:solidFill>
                </a:rPr>
                <a:t>3.</a:t>
              </a:r>
              <a:endParaRPr lang="en-US" sz="2000" dirty="0">
                <a:solidFill>
                  <a:srgbClr val="FF0000"/>
                </a:solidFill>
              </a:endParaRPr>
            </a:p>
          </p:txBody>
        </p:sp>
      </p:grpSp>
      <p:grpSp>
        <p:nvGrpSpPr>
          <p:cNvPr id="15" name="Group 14"/>
          <p:cNvGrpSpPr/>
          <p:nvPr/>
        </p:nvGrpSpPr>
        <p:grpSpPr>
          <a:xfrm>
            <a:off x="7643280" y="1676400"/>
            <a:ext cx="1066800" cy="1503809"/>
            <a:chOff x="7848600" y="2408028"/>
            <a:chExt cx="1066800" cy="1503809"/>
          </a:xfrm>
        </p:grpSpPr>
        <p:grpSp>
          <p:nvGrpSpPr>
            <p:cNvPr id="16" name="Group 15"/>
            <p:cNvGrpSpPr/>
            <p:nvPr/>
          </p:nvGrpSpPr>
          <p:grpSpPr>
            <a:xfrm>
              <a:off x="7848600" y="2408028"/>
              <a:ext cx="1066800" cy="909847"/>
              <a:chOff x="7848600" y="2408028"/>
              <a:chExt cx="1066800" cy="909847"/>
            </a:xfrm>
          </p:grpSpPr>
          <p:grpSp>
            <p:nvGrpSpPr>
              <p:cNvPr id="18" name="Group 17"/>
              <p:cNvGrpSpPr/>
              <p:nvPr/>
            </p:nvGrpSpPr>
            <p:grpSpPr>
              <a:xfrm>
                <a:off x="7848600" y="2408028"/>
                <a:ext cx="1066800" cy="880074"/>
                <a:chOff x="7848600" y="2408028"/>
                <a:chExt cx="1066800" cy="880074"/>
              </a:xfrm>
            </p:grpSpPr>
            <p:cxnSp>
              <p:nvCxnSpPr>
                <p:cNvPr id="20" name="Straight Arrow Connector 19"/>
                <p:cNvCxnSpPr/>
                <p:nvPr/>
              </p:nvCxnSpPr>
              <p:spPr>
                <a:xfrm flipV="1">
                  <a:off x="7848600" y="2408028"/>
                  <a:ext cx="814920" cy="88007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a:xfrm>
                  <a:off x="7848600" y="3288102"/>
                  <a:ext cx="1066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
            <p:nvSpPr>
              <p:cNvPr id="19" name="TextBox 18"/>
              <p:cNvSpPr txBox="1"/>
              <p:nvPr/>
            </p:nvSpPr>
            <p:spPr>
              <a:xfrm>
                <a:off x="7977554" y="2917765"/>
                <a:ext cx="480646" cy="400110"/>
              </a:xfrm>
              <a:prstGeom prst="rect">
                <a:avLst/>
              </a:prstGeom>
              <a:noFill/>
            </p:spPr>
            <p:txBody>
              <a:bodyPr wrap="square" rtlCol="0">
                <a:spAutoFit/>
              </a:bodyPr>
              <a:lstStyle/>
              <a:p>
                <a:r>
                  <a:rPr lang="en-US" sz="2000" dirty="0" smtClean="0">
                    <a:solidFill>
                      <a:srgbClr val="FF0000"/>
                    </a:solidFill>
                  </a:rPr>
                  <a:t>2.</a:t>
                </a:r>
                <a:endParaRPr lang="en-US" sz="2000" dirty="0">
                  <a:solidFill>
                    <a:srgbClr val="FF0000"/>
                  </a:solidFill>
                </a:endParaRPr>
              </a:p>
            </p:txBody>
          </p:sp>
        </p:grpSp>
        <p:sp>
          <p:nvSpPr>
            <p:cNvPr id="17" name="Arc 16"/>
            <p:cNvSpPr/>
            <p:nvPr/>
          </p:nvSpPr>
          <p:spPr>
            <a:xfrm>
              <a:off x="8198689" y="2848064"/>
              <a:ext cx="145210" cy="1063773"/>
            </a:xfrm>
            <a:prstGeom prst="arc">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 name="Group 21"/>
          <p:cNvGrpSpPr/>
          <p:nvPr/>
        </p:nvGrpSpPr>
        <p:grpSpPr>
          <a:xfrm>
            <a:off x="7682818" y="2736490"/>
            <a:ext cx="1066800" cy="1533824"/>
            <a:chOff x="7608498" y="3579333"/>
            <a:chExt cx="1066800" cy="1533824"/>
          </a:xfrm>
        </p:grpSpPr>
        <p:grpSp>
          <p:nvGrpSpPr>
            <p:cNvPr id="23" name="Group 22"/>
            <p:cNvGrpSpPr/>
            <p:nvPr/>
          </p:nvGrpSpPr>
          <p:grpSpPr>
            <a:xfrm>
              <a:off x="7608498" y="3579333"/>
              <a:ext cx="1066800" cy="863272"/>
              <a:chOff x="7608498" y="3579333"/>
              <a:chExt cx="1066800" cy="863272"/>
            </a:xfrm>
          </p:grpSpPr>
          <p:grpSp>
            <p:nvGrpSpPr>
              <p:cNvPr id="25" name="Group 24"/>
              <p:cNvGrpSpPr/>
              <p:nvPr/>
            </p:nvGrpSpPr>
            <p:grpSpPr>
              <a:xfrm>
                <a:off x="7608498" y="3579333"/>
                <a:ext cx="1066800" cy="863272"/>
                <a:chOff x="7848600" y="2424831"/>
                <a:chExt cx="1066800" cy="863272"/>
              </a:xfrm>
            </p:grpSpPr>
            <p:cxnSp>
              <p:nvCxnSpPr>
                <p:cNvPr id="27" name="Straight Arrow Connector 26"/>
                <p:cNvCxnSpPr/>
                <p:nvPr/>
              </p:nvCxnSpPr>
              <p:spPr>
                <a:xfrm flipV="1">
                  <a:off x="7848600" y="2424831"/>
                  <a:ext cx="775382" cy="86327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a:xfrm>
                  <a:off x="7848600" y="3288102"/>
                  <a:ext cx="1066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
            <p:nvSpPr>
              <p:cNvPr id="26" name="TextBox 25"/>
              <p:cNvSpPr txBox="1"/>
              <p:nvPr/>
            </p:nvSpPr>
            <p:spPr>
              <a:xfrm>
                <a:off x="7748954" y="4042494"/>
                <a:ext cx="480646" cy="400110"/>
              </a:xfrm>
              <a:prstGeom prst="rect">
                <a:avLst/>
              </a:prstGeom>
              <a:noFill/>
            </p:spPr>
            <p:txBody>
              <a:bodyPr wrap="square" rtlCol="0">
                <a:spAutoFit/>
              </a:bodyPr>
              <a:lstStyle/>
              <a:p>
                <a:r>
                  <a:rPr lang="en-US" sz="2000" dirty="0" smtClean="0">
                    <a:solidFill>
                      <a:srgbClr val="FF0000"/>
                    </a:solidFill>
                  </a:rPr>
                  <a:t>4.</a:t>
                </a:r>
                <a:endParaRPr lang="en-US" sz="2000" dirty="0">
                  <a:solidFill>
                    <a:srgbClr val="FF0000"/>
                  </a:solidFill>
                </a:endParaRPr>
              </a:p>
            </p:txBody>
          </p:sp>
        </p:grpSp>
        <p:sp>
          <p:nvSpPr>
            <p:cNvPr id="24" name="Arc 23"/>
            <p:cNvSpPr/>
            <p:nvPr/>
          </p:nvSpPr>
          <p:spPr>
            <a:xfrm>
              <a:off x="7938236" y="3961231"/>
              <a:ext cx="177063" cy="1151926"/>
            </a:xfrm>
            <a:prstGeom prst="arc">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9" name="Rectangle 28"/>
          <p:cNvSpPr/>
          <p:nvPr/>
        </p:nvSpPr>
        <p:spPr>
          <a:xfrm>
            <a:off x="301072" y="3581400"/>
            <a:ext cx="8374226" cy="400110"/>
          </a:xfrm>
          <a:prstGeom prst="rect">
            <a:avLst/>
          </a:prstGeom>
        </p:spPr>
        <p:txBody>
          <a:bodyPr wrap="square">
            <a:spAutoFit/>
          </a:bodyPr>
          <a:lstStyle/>
          <a:p>
            <a:pPr marL="114300" lvl="0"/>
            <a:r>
              <a:rPr lang="en-US" sz="2000" b="1" u="sng" dirty="0">
                <a:latin typeface="Rockwell"/>
              </a:rPr>
              <a:t>Statements	  </a:t>
            </a:r>
            <a:r>
              <a:rPr lang="en-US" sz="2000" b="1" u="sng" dirty="0" smtClean="0">
                <a:latin typeface="Rockwell"/>
              </a:rPr>
              <a:t>________	_________Reasons</a:t>
            </a:r>
            <a:endParaRPr lang="en-US" sz="2000" b="1" u="sng" dirty="0">
              <a:latin typeface="Rockwell"/>
            </a:endParaRPr>
          </a:p>
        </p:txBody>
      </p:sp>
      <mc:AlternateContent xmlns:mc="http://schemas.openxmlformats.org/markup-compatibility/2006" xmlns:a14="http://schemas.microsoft.com/office/drawing/2010/main">
        <mc:Choice Requires="a14">
          <p:sp>
            <p:nvSpPr>
              <p:cNvPr id="31" name="Rectangle 30"/>
              <p:cNvSpPr/>
              <p:nvPr/>
            </p:nvSpPr>
            <p:spPr>
              <a:xfrm>
                <a:off x="312574" y="4495800"/>
                <a:ext cx="3138616" cy="769441"/>
              </a:xfrm>
              <a:prstGeom prst="rect">
                <a:avLst/>
              </a:prstGeom>
            </p:spPr>
            <p:txBody>
              <a:bodyPr wrap="none">
                <a:spAutoFit/>
              </a:bodyPr>
              <a:lstStyle/>
              <a:p>
                <a:r>
                  <a:rPr lang="en-US" sz="2200" dirty="0" smtClean="0"/>
                  <a:t>2. </a:t>
                </a:r>
                <a14:m>
                  <m:oMath xmlns:m="http://schemas.openxmlformats.org/officeDocument/2006/math">
                    <m:r>
                      <a:rPr lang="en-US" sz="2200" b="0" i="1" smtClean="0">
                        <a:latin typeface="Cambria Math"/>
                      </a:rPr>
                      <m:t>𝑚</m:t>
                    </m:r>
                    <m:r>
                      <a:rPr lang="en-US" sz="2200" b="0" i="1" smtClean="0">
                        <a:latin typeface="Cambria Math"/>
                      </a:rPr>
                      <m:t>&lt;1+</m:t>
                    </m:r>
                    <m:r>
                      <a:rPr lang="en-US" sz="2200" b="0" i="1" smtClean="0">
                        <a:latin typeface="Cambria Math"/>
                      </a:rPr>
                      <m:t>𝑚</m:t>
                    </m:r>
                    <m:r>
                      <a:rPr lang="en-US" sz="2200" b="0" i="1" smtClean="0">
                        <a:latin typeface="Cambria Math"/>
                      </a:rPr>
                      <m:t>&lt;2=90°</m:t>
                    </m:r>
                  </m:oMath>
                </a14:m>
                <a:endParaRPr lang="en-US" sz="2200" b="0" dirty="0" smtClean="0"/>
              </a:p>
              <a:p>
                <a:pPr/>
                <a14:m>
                  <m:oMathPara xmlns:m="http://schemas.openxmlformats.org/officeDocument/2006/math">
                    <m:oMathParaPr>
                      <m:jc m:val="centerGroup"/>
                    </m:oMathParaPr>
                    <m:oMath xmlns:m="http://schemas.openxmlformats.org/officeDocument/2006/math">
                      <m:r>
                        <a:rPr lang="en-US" sz="2200" b="0" i="1" smtClean="0">
                          <a:latin typeface="Cambria Math"/>
                        </a:rPr>
                        <m:t>𝑚</m:t>
                      </m:r>
                      <m:r>
                        <a:rPr lang="en-US" sz="2200" b="0" i="1" smtClean="0">
                          <a:latin typeface="Cambria Math"/>
                        </a:rPr>
                        <m:t>&lt;3+</m:t>
                      </m:r>
                      <m:r>
                        <a:rPr lang="en-US" sz="2200" b="0" i="1" smtClean="0">
                          <a:latin typeface="Cambria Math"/>
                        </a:rPr>
                        <m:t>𝑚</m:t>
                      </m:r>
                      <m:r>
                        <a:rPr lang="en-US" sz="2200" b="0" i="1" smtClean="0">
                          <a:latin typeface="Cambria Math"/>
                        </a:rPr>
                        <m:t>&lt;4=90°</m:t>
                      </m:r>
                    </m:oMath>
                  </m:oMathPara>
                </a14:m>
                <a:endParaRPr lang="en-US" sz="2200" dirty="0"/>
              </a:p>
            </p:txBody>
          </p:sp>
        </mc:Choice>
        <mc:Fallback xmlns="">
          <p:sp>
            <p:nvSpPr>
              <p:cNvPr id="31" name="Rectangle 30"/>
              <p:cNvSpPr>
                <a:spLocks noRot="1" noChangeAspect="1" noMove="1" noResize="1" noEditPoints="1" noAdjustHandles="1" noChangeArrowheads="1" noChangeShapeType="1" noTextEdit="1"/>
              </p:cNvSpPr>
              <p:nvPr/>
            </p:nvSpPr>
            <p:spPr>
              <a:xfrm>
                <a:off x="312574" y="4495800"/>
                <a:ext cx="3138616" cy="769441"/>
              </a:xfrm>
              <a:prstGeom prst="rect">
                <a:avLst/>
              </a:prstGeom>
              <a:blipFill rotWithShape="1">
                <a:blip r:embed="rId3"/>
                <a:stretch>
                  <a:fillRect l="-2330" t="-4762" r="-3301" b="-1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Rectangle 31"/>
              <p:cNvSpPr/>
              <p:nvPr/>
            </p:nvSpPr>
            <p:spPr>
              <a:xfrm>
                <a:off x="301072" y="5207913"/>
                <a:ext cx="4556504" cy="430887"/>
              </a:xfrm>
              <a:prstGeom prst="rect">
                <a:avLst/>
              </a:prstGeom>
            </p:spPr>
            <p:txBody>
              <a:bodyPr wrap="none">
                <a:spAutoFit/>
              </a:bodyPr>
              <a:lstStyle/>
              <a:p>
                <a:r>
                  <a:rPr lang="en-US" sz="2200" dirty="0" smtClean="0"/>
                  <a:t>3. </a:t>
                </a:r>
                <a14:m>
                  <m:oMath xmlns:m="http://schemas.openxmlformats.org/officeDocument/2006/math">
                    <m:r>
                      <a:rPr lang="en-US" sz="2200" b="0" i="1" smtClean="0">
                        <a:latin typeface="Cambria Math"/>
                      </a:rPr>
                      <m:t>𝑚</m:t>
                    </m:r>
                    <m:r>
                      <a:rPr lang="en-US" sz="2200" b="0" i="1" smtClean="0">
                        <a:latin typeface="Cambria Math"/>
                      </a:rPr>
                      <m:t>&lt;1+</m:t>
                    </m:r>
                    <m:r>
                      <a:rPr lang="en-US" sz="2200" b="0" i="1" smtClean="0">
                        <a:latin typeface="Cambria Math"/>
                      </a:rPr>
                      <m:t>𝑚</m:t>
                    </m:r>
                    <m:r>
                      <a:rPr lang="en-US" sz="2200" b="0" i="1" smtClean="0">
                        <a:latin typeface="Cambria Math"/>
                      </a:rPr>
                      <m:t>&lt;2=</m:t>
                    </m:r>
                    <m:r>
                      <a:rPr lang="en-US" sz="2200" b="0" i="1" smtClean="0">
                        <a:latin typeface="Cambria Math"/>
                      </a:rPr>
                      <m:t>𝑚</m:t>
                    </m:r>
                    <m:r>
                      <a:rPr lang="en-US" sz="2200" b="0" i="1" smtClean="0">
                        <a:latin typeface="Cambria Math"/>
                      </a:rPr>
                      <m:t>&lt;3+</m:t>
                    </m:r>
                    <m:r>
                      <a:rPr lang="en-US" sz="2200" b="0" i="1" smtClean="0">
                        <a:latin typeface="Cambria Math"/>
                      </a:rPr>
                      <m:t>𝑚</m:t>
                    </m:r>
                    <m:r>
                      <a:rPr lang="en-US" sz="2200" b="0" i="1" smtClean="0">
                        <a:latin typeface="Cambria Math"/>
                      </a:rPr>
                      <m:t>&lt;4</m:t>
                    </m:r>
                  </m:oMath>
                </a14:m>
                <a:endParaRPr lang="en-US" sz="2200" b="0" dirty="0" smtClean="0">
                  <a:ea typeface="Cambria Math"/>
                </a:endParaRPr>
              </a:p>
            </p:txBody>
          </p:sp>
        </mc:Choice>
        <mc:Fallback xmlns="">
          <p:sp>
            <p:nvSpPr>
              <p:cNvPr id="32" name="Rectangle 31"/>
              <p:cNvSpPr>
                <a:spLocks noRot="1" noChangeAspect="1" noMove="1" noResize="1" noEditPoints="1" noAdjustHandles="1" noChangeArrowheads="1" noChangeShapeType="1" noTextEdit="1"/>
              </p:cNvSpPr>
              <p:nvPr/>
            </p:nvSpPr>
            <p:spPr>
              <a:xfrm>
                <a:off x="301072" y="5207913"/>
                <a:ext cx="4556504" cy="430887"/>
              </a:xfrm>
              <a:prstGeom prst="rect">
                <a:avLst/>
              </a:prstGeom>
              <a:blipFill rotWithShape="1">
                <a:blip r:embed="rId4"/>
                <a:stretch>
                  <a:fillRect l="-1604" t="-8451" r="-2406" b="-26761"/>
                </a:stretch>
              </a:blipFill>
            </p:spPr>
            <p:txBody>
              <a:bodyPr/>
              <a:lstStyle/>
              <a:p>
                <a:r>
                  <a:rPr lang="en-US">
                    <a:noFill/>
                  </a:rPr>
                  <a:t> </a:t>
                </a:r>
              </a:p>
            </p:txBody>
          </p:sp>
        </mc:Fallback>
      </mc:AlternateContent>
      <p:sp>
        <p:nvSpPr>
          <p:cNvPr id="33" name="Rectangle 32"/>
          <p:cNvSpPr/>
          <p:nvPr/>
        </p:nvSpPr>
        <p:spPr>
          <a:xfrm>
            <a:off x="5252420" y="3988713"/>
            <a:ext cx="1220206" cy="430887"/>
          </a:xfrm>
          <a:prstGeom prst="rect">
            <a:avLst/>
          </a:prstGeom>
        </p:spPr>
        <p:txBody>
          <a:bodyPr wrap="none">
            <a:spAutoFit/>
          </a:bodyPr>
          <a:lstStyle/>
          <a:p>
            <a:r>
              <a:rPr lang="en-US" sz="2200" dirty="0" smtClean="0"/>
              <a:t>1. Given</a:t>
            </a:r>
            <a:endParaRPr lang="en-US" sz="2200" dirty="0"/>
          </a:p>
        </p:txBody>
      </p:sp>
      <p:sp>
        <p:nvSpPr>
          <p:cNvPr id="34" name="Rectangle 33"/>
          <p:cNvSpPr/>
          <p:nvPr/>
        </p:nvSpPr>
        <p:spPr>
          <a:xfrm>
            <a:off x="5177216" y="4522113"/>
            <a:ext cx="2743201" cy="430887"/>
          </a:xfrm>
          <a:prstGeom prst="rect">
            <a:avLst/>
          </a:prstGeom>
        </p:spPr>
        <p:txBody>
          <a:bodyPr wrap="square">
            <a:spAutoFit/>
          </a:bodyPr>
          <a:lstStyle/>
          <a:p>
            <a:r>
              <a:rPr lang="en-US" sz="2200" dirty="0"/>
              <a:t>2</a:t>
            </a:r>
            <a:r>
              <a:rPr lang="en-US" sz="2200" dirty="0" smtClean="0"/>
              <a:t>. Def. of Comp. &lt;‘s</a:t>
            </a:r>
            <a:endParaRPr lang="en-US" sz="2200" dirty="0"/>
          </a:p>
        </p:txBody>
      </p:sp>
      <p:sp>
        <p:nvSpPr>
          <p:cNvPr id="35" name="Rectangle 34"/>
          <p:cNvSpPr/>
          <p:nvPr/>
        </p:nvSpPr>
        <p:spPr>
          <a:xfrm>
            <a:off x="5178547" y="5207913"/>
            <a:ext cx="1911805" cy="430887"/>
          </a:xfrm>
          <a:prstGeom prst="rect">
            <a:avLst/>
          </a:prstGeom>
        </p:spPr>
        <p:txBody>
          <a:bodyPr wrap="none">
            <a:spAutoFit/>
          </a:bodyPr>
          <a:lstStyle/>
          <a:p>
            <a:r>
              <a:rPr lang="en-US" sz="2200" dirty="0"/>
              <a:t>3</a:t>
            </a:r>
            <a:r>
              <a:rPr lang="en-US" sz="2200" dirty="0" smtClean="0"/>
              <a:t>. Subst. Prop.</a:t>
            </a:r>
            <a:endParaRPr lang="en-US" sz="2200" dirty="0"/>
          </a:p>
        </p:txBody>
      </p:sp>
      <mc:AlternateContent xmlns:mc="http://schemas.openxmlformats.org/markup-compatibility/2006" xmlns:a14="http://schemas.microsoft.com/office/drawing/2010/main">
        <mc:Choice Requires="a14">
          <p:sp>
            <p:nvSpPr>
              <p:cNvPr id="36" name="Rectangle 35"/>
              <p:cNvSpPr/>
              <p:nvPr/>
            </p:nvSpPr>
            <p:spPr>
              <a:xfrm>
                <a:off x="228600" y="5615226"/>
                <a:ext cx="4072974" cy="430887"/>
              </a:xfrm>
              <a:prstGeom prst="rect">
                <a:avLst/>
              </a:prstGeom>
            </p:spPr>
            <p:txBody>
              <a:bodyPr wrap="none">
                <a:spAutoFit/>
              </a:bodyPr>
              <a:lstStyle/>
              <a:p>
                <a:r>
                  <a:rPr lang="en-US" sz="2200" dirty="0" smtClean="0"/>
                  <a:t>4. </a:t>
                </a:r>
                <a14:m>
                  <m:oMath xmlns:m="http://schemas.openxmlformats.org/officeDocument/2006/math">
                    <m:r>
                      <a:rPr lang="en-US" sz="2200" b="0" i="1" smtClean="0">
                        <a:latin typeface="Cambria Math"/>
                      </a:rPr>
                      <m:t>&lt;2</m:t>
                    </m:r>
                    <m:r>
                      <a:rPr lang="en-US" sz="2200" b="0" i="1" smtClean="0">
                        <a:latin typeface="Cambria Math"/>
                        <a:ea typeface="Cambria Math"/>
                      </a:rPr>
                      <m:t>≅ &lt;4</m:t>
                    </m:r>
                  </m:oMath>
                </a14:m>
                <a:r>
                  <a:rPr lang="en-US" sz="2200" dirty="0" smtClean="0"/>
                  <a:t>, or </a:t>
                </a:r>
                <a14:m>
                  <m:oMath xmlns:m="http://schemas.openxmlformats.org/officeDocument/2006/math">
                    <m:r>
                      <a:rPr lang="en-US" sz="2200" b="0" i="1" smtClean="0">
                        <a:latin typeface="Cambria Math"/>
                      </a:rPr>
                      <m:t>𝑚</m:t>
                    </m:r>
                    <m:r>
                      <a:rPr lang="en-US" sz="2200" b="0" i="1" smtClean="0">
                        <a:latin typeface="Cambria Math"/>
                      </a:rPr>
                      <m:t>&lt;2=</m:t>
                    </m:r>
                    <m:r>
                      <a:rPr lang="en-US" sz="2200" b="0" i="1" smtClean="0">
                        <a:latin typeface="Cambria Math"/>
                      </a:rPr>
                      <m:t>𝑚</m:t>
                    </m:r>
                    <m:r>
                      <a:rPr lang="en-US" sz="2200" b="0" i="1" smtClean="0">
                        <a:latin typeface="Cambria Math"/>
                      </a:rPr>
                      <m:t>&lt;4</m:t>
                    </m:r>
                  </m:oMath>
                </a14:m>
                <a:endParaRPr lang="en-US" sz="2200" dirty="0"/>
              </a:p>
            </p:txBody>
          </p:sp>
        </mc:Choice>
        <mc:Fallback xmlns="">
          <p:sp>
            <p:nvSpPr>
              <p:cNvPr id="36" name="Rectangle 35"/>
              <p:cNvSpPr>
                <a:spLocks noRot="1" noChangeAspect="1" noMove="1" noResize="1" noEditPoints="1" noAdjustHandles="1" noChangeArrowheads="1" noChangeShapeType="1" noTextEdit="1"/>
              </p:cNvSpPr>
              <p:nvPr/>
            </p:nvSpPr>
            <p:spPr>
              <a:xfrm>
                <a:off x="228600" y="5615226"/>
                <a:ext cx="4072974" cy="430887"/>
              </a:xfrm>
              <a:prstGeom prst="rect">
                <a:avLst/>
              </a:prstGeom>
              <a:blipFill rotWithShape="1">
                <a:blip r:embed="rId5"/>
                <a:stretch>
                  <a:fillRect l="-1946" t="-8451" r="-2844" b="-26761"/>
                </a:stretch>
              </a:blipFill>
            </p:spPr>
            <p:txBody>
              <a:bodyPr/>
              <a:lstStyle/>
              <a:p>
                <a:r>
                  <a:rPr lang="en-US">
                    <a:noFill/>
                  </a:rPr>
                  <a:t> </a:t>
                </a:r>
              </a:p>
            </p:txBody>
          </p:sp>
        </mc:Fallback>
      </mc:AlternateContent>
      <p:sp>
        <p:nvSpPr>
          <p:cNvPr id="37" name="Rectangle 36"/>
          <p:cNvSpPr/>
          <p:nvPr/>
        </p:nvSpPr>
        <p:spPr>
          <a:xfrm>
            <a:off x="5252420" y="5588913"/>
            <a:ext cx="1178528" cy="430887"/>
          </a:xfrm>
          <a:prstGeom prst="rect">
            <a:avLst/>
          </a:prstGeom>
        </p:spPr>
        <p:txBody>
          <a:bodyPr wrap="none">
            <a:spAutoFit/>
          </a:bodyPr>
          <a:lstStyle/>
          <a:p>
            <a:r>
              <a:rPr lang="en-US" sz="2200" dirty="0" smtClean="0"/>
              <a:t>4. Given</a:t>
            </a:r>
            <a:endParaRPr lang="en-US" sz="2200" dirty="0"/>
          </a:p>
        </p:txBody>
      </p:sp>
      <mc:AlternateContent xmlns:mc="http://schemas.openxmlformats.org/markup-compatibility/2006" xmlns:a14="http://schemas.microsoft.com/office/drawing/2010/main">
        <mc:Choice Requires="a14">
          <p:sp>
            <p:nvSpPr>
              <p:cNvPr id="38" name="Rectangle 37"/>
              <p:cNvSpPr/>
              <p:nvPr/>
            </p:nvSpPr>
            <p:spPr>
              <a:xfrm>
                <a:off x="301072" y="6046113"/>
                <a:ext cx="4058547" cy="430887"/>
              </a:xfrm>
              <a:prstGeom prst="rect">
                <a:avLst/>
              </a:prstGeom>
            </p:spPr>
            <p:txBody>
              <a:bodyPr wrap="none">
                <a:spAutoFit/>
              </a:bodyPr>
              <a:lstStyle/>
              <a:p>
                <a:r>
                  <a:rPr lang="en-US" sz="2200" dirty="0" smtClean="0"/>
                  <a:t>5. </a:t>
                </a:r>
                <a14:m>
                  <m:oMath xmlns:m="http://schemas.openxmlformats.org/officeDocument/2006/math">
                    <m:r>
                      <a:rPr lang="en-US" sz="2200" b="0" i="1" smtClean="0">
                        <a:latin typeface="Cambria Math"/>
                      </a:rPr>
                      <m:t>𝑚</m:t>
                    </m:r>
                    <m:r>
                      <a:rPr lang="en-US" sz="2200" b="0" i="1" smtClean="0">
                        <a:latin typeface="Cambria Math"/>
                      </a:rPr>
                      <m:t>&lt;1=</m:t>
                    </m:r>
                    <m:r>
                      <a:rPr lang="en-US" sz="2200" b="0" i="1" smtClean="0">
                        <a:latin typeface="Cambria Math"/>
                      </a:rPr>
                      <m:t>𝑚</m:t>
                    </m:r>
                    <m:r>
                      <a:rPr lang="en-US" sz="2200" b="0" i="1" smtClean="0">
                        <a:latin typeface="Cambria Math"/>
                      </a:rPr>
                      <m:t>&lt;3</m:t>
                    </m:r>
                  </m:oMath>
                </a14:m>
                <a:r>
                  <a:rPr lang="en-US" sz="2200" dirty="0" smtClean="0"/>
                  <a:t>, or </a:t>
                </a:r>
                <a14:m>
                  <m:oMath xmlns:m="http://schemas.openxmlformats.org/officeDocument/2006/math">
                    <m:r>
                      <a:rPr lang="en-US" sz="2200" b="0" i="1" smtClean="0">
                        <a:latin typeface="Cambria Math"/>
                      </a:rPr>
                      <m:t>&lt;1</m:t>
                    </m:r>
                    <m:r>
                      <a:rPr lang="en-US" sz="2200" b="0" i="1" smtClean="0">
                        <a:latin typeface="Cambria Math"/>
                        <a:ea typeface="Cambria Math"/>
                      </a:rPr>
                      <m:t>≅ &lt;3</m:t>
                    </m:r>
                  </m:oMath>
                </a14:m>
                <a:endParaRPr lang="en-US" sz="2200" dirty="0"/>
              </a:p>
            </p:txBody>
          </p:sp>
        </mc:Choice>
        <mc:Fallback xmlns="">
          <p:sp>
            <p:nvSpPr>
              <p:cNvPr id="38" name="Rectangle 37"/>
              <p:cNvSpPr>
                <a:spLocks noRot="1" noChangeAspect="1" noMove="1" noResize="1" noEditPoints="1" noAdjustHandles="1" noChangeArrowheads="1" noChangeShapeType="1" noTextEdit="1"/>
              </p:cNvSpPr>
              <p:nvPr/>
            </p:nvSpPr>
            <p:spPr>
              <a:xfrm>
                <a:off x="301072" y="6046113"/>
                <a:ext cx="4058547" cy="430887"/>
              </a:xfrm>
              <a:prstGeom prst="rect">
                <a:avLst/>
              </a:prstGeom>
              <a:blipFill rotWithShape="1">
                <a:blip r:embed="rId6"/>
                <a:stretch>
                  <a:fillRect l="-1802" t="-8451" r="-2853" b="-26761"/>
                </a:stretch>
              </a:blipFill>
            </p:spPr>
            <p:txBody>
              <a:bodyPr/>
              <a:lstStyle/>
              <a:p>
                <a:r>
                  <a:rPr lang="en-US">
                    <a:noFill/>
                  </a:rPr>
                  <a:t> </a:t>
                </a:r>
              </a:p>
            </p:txBody>
          </p:sp>
        </mc:Fallback>
      </mc:AlternateContent>
      <p:sp>
        <p:nvSpPr>
          <p:cNvPr id="39" name="Rectangle 38"/>
          <p:cNvSpPr/>
          <p:nvPr/>
        </p:nvSpPr>
        <p:spPr>
          <a:xfrm>
            <a:off x="5153671" y="6041785"/>
            <a:ext cx="1886991" cy="430887"/>
          </a:xfrm>
          <a:prstGeom prst="rect">
            <a:avLst/>
          </a:prstGeom>
        </p:spPr>
        <p:txBody>
          <a:bodyPr wrap="none">
            <a:spAutoFit/>
          </a:bodyPr>
          <a:lstStyle/>
          <a:p>
            <a:r>
              <a:rPr lang="en-US" sz="2200" dirty="0"/>
              <a:t>5</a:t>
            </a:r>
            <a:r>
              <a:rPr lang="en-US" sz="2200" dirty="0" smtClean="0"/>
              <a:t>. Subtr. Prop.</a:t>
            </a:r>
            <a:endParaRPr lang="en-US" sz="2200" dirty="0"/>
          </a:p>
        </p:txBody>
      </p:sp>
      <mc:AlternateContent xmlns:mc="http://schemas.openxmlformats.org/markup-compatibility/2006" xmlns:a14="http://schemas.microsoft.com/office/drawing/2010/main">
        <mc:Choice Requires="a14">
          <p:sp>
            <p:nvSpPr>
              <p:cNvPr id="51" name="Rectangle 50"/>
              <p:cNvSpPr/>
              <p:nvPr/>
            </p:nvSpPr>
            <p:spPr>
              <a:xfrm>
                <a:off x="312574" y="3810000"/>
                <a:ext cx="4609275" cy="769441"/>
              </a:xfrm>
              <a:prstGeom prst="rect">
                <a:avLst/>
              </a:prstGeom>
            </p:spPr>
            <p:txBody>
              <a:bodyPr wrap="none">
                <a:spAutoFit/>
              </a:bodyPr>
              <a:lstStyle/>
              <a:p>
                <a:pPr marL="457200" indent="-457200">
                  <a:buAutoNum type="arabicPeriod"/>
                </a:pPr>
                <a14:m>
                  <m:oMath xmlns:m="http://schemas.openxmlformats.org/officeDocument/2006/math">
                    <m:r>
                      <a:rPr lang="en-US" sz="2200" b="0" i="1" smtClean="0">
                        <a:latin typeface="Cambria Math"/>
                      </a:rPr>
                      <m:t>&lt;1</m:t>
                    </m:r>
                  </m:oMath>
                </a14:m>
                <a:r>
                  <a:rPr lang="en-US" sz="2200" dirty="0" smtClean="0"/>
                  <a:t> and </a:t>
                </a:r>
                <a14:m>
                  <m:oMath xmlns:m="http://schemas.openxmlformats.org/officeDocument/2006/math">
                    <m:r>
                      <a:rPr lang="en-US" sz="2200" b="0" i="1" smtClean="0">
                        <a:latin typeface="Cambria Math"/>
                      </a:rPr>
                      <m:t>&lt;2</m:t>
                    </m:r>
                  </m:oMath>
                </a14:m>
                <a:r>
                  <a:rPr lang="en-US" sz="2200" dirty="0" smtClean="0"/>
                  <a:t> are complementary;</a:t>
                </a:r>
              </a:p>
              <a:p>
                <a:r>
                  <a:rPr lang="en-US" sz="2200" dirty="0"/>
                  <a:t> </a:t>
                </a:r>
                <a:r>
                  <a:rPr lang="en-US" sz="2200" dirty="0" smtClean="0"/>
                  <a:t>      </a:t>
                </a:r>
                <a14:m>
                  <m:oMath xmlns:m="http://schemas.openxmlformats.org/officeDocument/2006/math">
                    <m:r>
                      <a:rPr lang="en-US" sz="2200" b="0" i="1" smtClean="0">
                        <a:latin typeface="Cambria Math"/>
                      </a:rPr>
                      <m:t>&lt;3</m:t>
                    </m:r>
                  </m:oMath>
                </a14:m>
                <a:r>
                  <a:rPr lang="en-US" sz="2200" dirty="0" smtClean="0"/>
                  <a:t> and </a:t>
                </a:r>
                <a14:m>
                  <m:oMath xmlns:m="http://schemas.openxmlformats.org/officeDocument/2006/math">
                    <m:r>
                      <a:rPr lang="en-US" sz="2200" b="0" i="1" smtClean="0">
                        <a:latin typeface="Cambria Math"/>
                      </a:rPr>
                      <m:t>&lt;4</m:t>
                    </m:r>
                  </m:oMath>
                </a14:m>
                <a:r>
                  <a:rPr lang="en-US" sz="2200" dirty="0" smtClean="0"/>
                  <a:t> are complementary</a:t>
                </a:r>
                <a:endParaRPr lang="en-US" sz="2200" dirty="0"/>
              </a:p>
            </p:txBody>
          </p:sp>
        </mc:Choice>
        <mc:Fallback xmlns="">
          <p:sp>
            <p:nvSpPr>
              <p:cNvPr id="51" name="Rectangle 50"/>
              <p:cNvSpPr>
                <a:spLocks noRot="1" noChangeAspect="1" noMove="1" noResize="1" noEditPoints="1" noAdjustHandles="1" noChangeArrowheads="1" noChangeShapeType="1" noTextEdit="1"/>
              </p:cNvSpPr>
              <p:nvPr/>
            </p:nvSpPr>
            <p:spPr>
              <a:xfrm>
                <a:off x="312574" y="3810000"/>
                <a:ext cx="4609275" cy="769441"/>
              </a:xfrm>
              <a:prstGeom prst="rect">
                <a:avLst/>
              </a:prstGeom>
              <a:blipFill rotWithShape="1">
                <a:blip r:embed="rId7"/>
                <a:stretch>
                  <a:fillRect l="-1587" t="-5556" r="-1190" b="-15079"/>
                </a:stretch>
              </a:blipFill>
            </p:spPr>
            <p:txBody>
              <a:bodyPr/>
              <a:lstStyle/>
              <a:p>
                <a:r>
                  <a:rPr lang="en-US">
                    <a:noFill/>
                  </a:rPr>
                  <a:t> </a:t>
                </a:r>
              </a:p>
            </p:txBody>
          </p:sp>
        </mc:Fallback>
      </mc:AlternateContent>
    </p:spTree>
    <p:extLst>
      <p:ext uri="{BB962C8B-B14F-4D97-AF65-F5344CB8AC3E}">
        <p14:creationId xmlns:p14="http://schemas.microsoft.com/office/powerpoint/2010/main" val="3179467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1000"/>
                                        <p:tgtEl>
                                          <p:spTgt spid="51"/>
                                        </p:tgtEl>
                                      </p:cBhvr>
                                    </p:animEffect>
                                    <p:anim calcmode="lin" valueType="num">
                                      <p:cBhvr>
                                        <p:cTn id="8" dur="1000" fill="hold"/>
                                        <p:tgtEl>
                                          <p:spTgt spid="51"/>
                                        </p:tgtEl>
                                        <p:attrNameLst>
                                          <p:attrName>ppt_x</p:attrName>
                                        </p:attrNameLst>
                                      </p:cBhvr>
                                      <p:tavLst>
                                        <p:tav tm="0">
                                          <p:val>
                                            <p:strVal val="#ppt_x"/>
                                          </p:val>
                                        </p:tav>
                                        <p:tav tm="100000">
                                          <p:val>
                                            <p:strVal val="#ppt_x"/>
                                          </p:val>
                                        </p:tav>
                                      </p:tavLst>
                                    </p:anim>
                                    <p:anim calcmode="lin" valueType="num">
                                      <p:cBhvr>
                                        <p:cTn id="9"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fade">
                                      <p:cBhvr>
                                        <p:cTn id="14" dur="1000"/>
                                        <p:tgtEl>
                                          <p:spTgt spid="33"/>
                                        </p:tgtEl>
                                      </p:cBhvr>
                                    </p:animEffect>
                                    <p:anim calcmode="lin" valueType="num">
                                      <p:cBhvr>
                                        <p:cTn id="15" dur="1000" fill="hold"/>
                                        <p:tgtEl>
                                          <p:spTgt spid="33"/>
                                        </p:tgtEl>
                                        <p:attrNameLst>
                                          <p:attrName>ppt_x</p:attrName>
                                        </p:attrNameLst>
                                      </p:cBhvr>
                                      <p:tavLst>
                                        <p:tav tm="0">
                                          <p:val>
                                            <p:strVal val="#ppt_x"/>
                                          </p:val>
                                        </p:tav>
                                        <p:tav tm="100000">
                                          <p:val>
                                            <p:strVal val="#ppt_x"/>
                                          </p:val>
                                        </p:tav>
                                      </p:tavLst>
                                    </p:anim>
                                    <p:anim calcmode="lin" valueType="num">
                                      <p:cBhvr>
                                        <p:cTn id="16"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fade">
                                      <p:cBhvr>
                                        <p:cTn id="28" dur="1000"/>
                                        <p:tgtEl>
                                          <p:spTgt spid="31"/>
                                        </p:tgtEl>
                                      </p:cBhvr>
                                    </p:animEffect>
                                    <p:anim calcmode="lin" valueType="num">
                                      <p:cBhvr>
                                        <p:cTn id="29" dur="1000" fill="hold"/>
                                        <p:tgtEl>
                                          <p:spTgt spid="31"/>
                                        </p:tgtEl>
                                        <p:attrNameLst>
                                          <p:attrName>ppt_x</p:attrName>
                                        </p:attrNameLst>
                                      </p:cBhvr>
                                      <p:tavLst>
                                        <p:tav tm="0">
                                          <p:val>
                                            <p:strVal val="#ppt_x"/>
                                          </p:val>
                                        </p:tav>
                                        <p:tav tm="100000">
                                          <p:val>
                                            <p:strVal val="#ppt_x"/>
                                          </p:val>
                                        </p:tav>
                                      </p:tavLst>
                                    </p:anim>
                                    <p:anim calcmode="lin" valueType="num">
                                      <p:cBhvr>
                                        <p:cTn id="3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1000"/>
                                        <p:tgtEl>
                                          <p:spTgt spid="34"/>
                                        </p:tgtEl>
                                      </p:cBhvr>
                                    </p:animEffect>
                                    <p:anim calcmode="lin" valueType="num">
                                      <p:cBhvr>
                                        <p:cTn id="36" dur="1000" fill="hold"/>
                                        <p:tgtEl>
                                          <p:spTgt spid="34"/>
                                        </p:tgtEl>
                                        <p:attrNameLst>
                                          <p:attrName>ppt_x</p:attrName>
                                        </p:attrNameLst>
                                      </p:cBhvr>
                                      <p:tavLst>
                                        <p:tav tm="0">
                                          <p:val>
                                            <p:strVal val="#ppt_x"/>
                                          </p:val>
                                        </p:tav>
                                        <p:tav tm="100000">
                                          <p:val>
                                            <p:strVal val="#ppt_x"/>
                                          </p:val>
                                        </p:tav>
                                      </p:tavLst>
                                    </p:anim>
                                    <p:anim calcmode="lin" valueType="num">
                                      <p:cBhvr>
                                        <p:cTn id="3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1000"/>
                                        <p:tgtEl>
                                          <p:spTgt spid="32"/>
                                        </p:tgtEl>
                                      </p:cBhvr>
                                    </p:animEffect>
                                    <p:anim calcmode="lin" valueType="num">
                                      <p:cBhvr>
                                        <p:cTn id="43" dur="1000" fill="hold"/>
                                        <p:tgtEl>
                                          <p:spTgt spid="32"/>
                                        </p:tgtEl>
                                        <p:attrNameLst>
                                          <p:attrName>ppt_x</p:attrName>
                                        </p:attrNameLst>
                                      </p:cBhvr>
                                      <p:tavLst>
                                        <p:tav tm="0">
                                          <p:val>
                                            <p:strVal val="#ppt_x"/>
                                          </p:val>
                                        </p:tav>
                                        <p:tav tm="100000">
                                          <p:val>
                                            <p:strVal val="#ppt_x"/>
                                          </p:val>
                                        </p:tav>
                                      </p:tavLst>
                                    </p:anim>
                                    <p:anim calcmode="lin" valueType="num">
                                      <p:cBhvr>
                                        <p:cTn id="44"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fade">
                                      <p:cBhvr>
                                        <p:cTn id="49" dur="1000"/>
                                        <p:tgtEl>
                                          <p:spTgt spid="35"/>
                                        </p:tgtEl>
                                      </p:cBhvr>
                                    </p:animEffect>
                                    <p:anim calcmode="lin" valueType="num">
                                      <p:cBhvr>
                                        <p:cTn id="50" dur="1000" fill="hold"/>
                                        <p:tgtEl>
                                          <p:spTgt spid="35"/>
                                        </p:tgtEl>
                                        <p:attrNameLst>
                                          <p:attrName>ppt_x</p:attrName>
                                        </p:attrNameLst>
                                      </p:cBhvr>
                                      <p:tavLst>
                                        <p:tav tm="0">
                                          <p:val>
                                            <p:strVal val="#ppt_x"/>
                                          </p:val>
                                        </p:tav>
                                        <p:tav tm="100000">
                                          <p:val>
                                            <p:strVal val="#ppt_x"/>
                                          </p:val>
                                        </p:tav>
                                      </p:tavLst>
                                    </p:anim>
                                    <p:anim calcmode="lin" valueType="num">
                                      <p:cBhvr>
                                        <p:cTn id="51"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6"/>
                                        </p:tgtEl>
                                        <p:attrNameLst>
                                          <p:attrName>style.visibility</p:attrName>
                                        </p:attrNameLst>
                                      </p:cBhvr>
                                      <p:to>
                                        <p:strVal val="visible"/>
                                      </p:to>
                                    </p:set>
                                    <p:animEffect transition="in" filter="fade">
                                      <p:cBhvr>
                                        <p:cTn id="56" dur="1000"/>
                                        <p:tgtEl>
                                          <p:spTgt spid="36"/>
                                        </p:tgtEl>
                                      </p:cBhvr>
                                    </p:animEffect>
                                    <p:anim calcmode="lin" valueType="num">
                                      <p:cBhvr>
                                        <p:cTn id="57" dur="1000" fill="hold"/>
                                        <p:tgtEl>
                                          <p:spTgt spid="36"/>
                                        </p:tgtEl>
                                        <p:attrNameLst>
                                          <p:attrName>ppt_x</p:attrName>
                                        </p:attrNameLst>
                                      </p:cBhvr>
                                      <p:tavLst>
                                        <p:tav tm="0">
                                          <p:val>
                                            <p:strVal val="#ppt_x"/>
                                          </p:val>
                                        </p:tav>
                                        <p:tav tm="100000">
                                          <p:val>
                                            <p:strVal val="#ppt_x"/>
                                          </p:val>
                                        </p:tav>
                                      </p:tavLst>
                                    </p:anim>
                                    <p:anim calcmode="lin" valueType="num">
                                      <p:cBhvr>
                                        <p:cTn id="58"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7"/>
                                        </p:tgtEl>
                                        <p:attrNameLst>
                                          <p:attrName>style.visibility</p:attrName>
                                        </p:attrNameLst>
                                      </p:cBhvr>
                                      <p:to>
                                        <p:strVal val="visible"/>
                                      </p:to>
                                    </p:set>
                                    <p:animEffect transition="in" filter="fade">
                                      <p:cBhvr>
                                        <p:cTn id="63" dur="1000"/>
                                        <p:tgtEl>
                                          <p:spTgt spid="37"/>
                                        </p:tgtEl>
                                      </p:cBhvr>
                                    </p:animEffect>
                                    <p:anim calcmode="lin" valueType="num">
                                      <p:cBhvr>
                                        <p:cTn id="64" dur="1000" fill="hold"/>
                                        <p:tgtEl>
                                          <p:spTgt spid="37"/>
                                        </p:tgtEl>
                                        <p:attrNameLst>
                                          <p:attrName>ppt_x</p:attrName>
                                        </p:attrNameLst>
                                      </p:cBhvr>
                                      <p:tavLst>
                                        <p:tav tm="0">
                                          <p:val>
                                            <p:strVal val="#ppt_x"/>
                                          </p:val>
                                        </p:tav>
                                        <p:tav tm="100000">
                                          <p:val>
                                            <p:strVal val="#ppt_x"/>
                                          </p:val>
                                        </p:tav>
                                      </p:tavLst>
                                    </p:anim>
                                    <p:anim calcmode="lin" valueType="num">
                                      <p:cBhvr>
                                        <p:cTn id="65"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9"/>
                                        </p:tgtEl>
                                        <p:attrNameLst>
                                          <p:attrName>style.visibility</p:attrName>
                                        </p:attrNameLst>
                                      </p:cBhvr>
                                      <p:to>
                                        <p:strVal val="visible"/>
                                      </p:to>
                                    </p:set>
                                    <p:animEffect transition="in" filter="fade">
                                      <p:cBhvr>
                                        <p:cTn id="70" dur="1000"/>
                                        <p:tgtEl>
                                          <p:spTgt spid="39"/>
                                        </p:tgtEl>
                                      </p:cBhvr>
                                    </p:animEffect>
                                    <p:anim calcmode="lin" valueType="num">
                                      <p:cBhvr>
                                        <p:cTn id="71" dur="1000" fill="hold"/>
                                        <p:tgtEl>
                                          <p:spTgt spid="39"/>
                                        </p:tgtEl>
                                        <p:attrNameLst>
                                          <p:attrName>ppt_x</p:attrName>
                                        </p:attrNameLst>
                                      </p:cBhvr>
                                      <p:tavLst>
                                        <p:tav tm="0">
                                          <p:val>
                                            <p:strVal val="#ppt_x"/>
                                          </p:val>
                                        </p:tav>
                                        <p:tav tm="100000">
                                          <p:val>
                                            <p:strVal val="#ppt_x"/>
                                          </p:val>
                                        </p:tav>
                                      </p:tavLst>
                                    </p:anim>
                                    <p:anim calcmode="lin" valueType="num">
                                      <p:cBhvr>
                                        <p:cTn id="72"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P spid="35" grpId="0"/>
      <p:bldP spid="36" grpId="0"/>
      <p:bldP spid="37" grpId="0"/>
      <p:bldP spid="38" grpId="0"/>
      <p:bldP spid="39" grpId="0"/>
      <p:bldP spid="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Review Group Activity</a:t>
            </a:r>
            <a:endParaRPr lang="en-US" dirty="0"/>
          </a:p>
        </p:txBody>
      </p:sp>
      <p:sp>
        <p:nvSpPr>
          <p:cNvPr id="3" name="Content Placeholder 2"/>
          <p:cNvSpPr>
            <a:spLocks noGrp="1"/>
          </p:cNvSpPr>
          <p:nvPr>
            <p:ph sz="quarter" idx="1"/>
          </p:nvPr>
        </p:nvSpPr>
        <p:spPr>
          <a:xfrm>
            <a:off x="152400" y="1527048"/>
            <a:ext cx="8839200" cy="4949952"/>
          </a:xfrm>
        </p:spPr>
        <p:txBody>
          <a:bodyPr>
            <a:normAutofit/>
          </a:bodyPr>
          <a:lstStyle/>
          <a:p>
            <a:pPr>
              <a:spcAft>
                <a:spcPts val="1200"/>
              </a:spcAft>
            </a:pPr>
            <a:r>
              <a:rPr lang="en-US" sz="2000" dirty="0" smtClean="0"/>
              <a:t>Directions: Work in your group to complete the following proof. Below are hints to help you proceed in your proof. </a:t>
            </a:r>
          </a:p>
          <a:p>
            <a:pPr>
              <a:spcAft>
                <a:spcPts val="1200"/>
              </a:spcAft>
            </a:pPr>
            <a:r>
              <a:rPr lang="en-US" sz="2000" dirty="0" smtClean="0"/>
              <a:t>Step 1: Copy the given and prove statements onto your work page. Label the diagram.</a:t>
            </a:r>
          </a:p>
          <a:p>
            <a:pPr>
              <a:spcAft>
                <a:spcPts val="1200"/>
              </a:spcAft>
            </a:pPr>
            <a:r>
              <a:rPr lang="en-US" sz="2000" dirty="0" smtClean="0"/>
              <a:t>Step 2: Mark your given information on the diagram, if possible.</a:t>
            </a:r>
          </a:p>
          <a:p>
            <a:pPr>
              <a:spcAft>
                <a:spcPts val="1200"/>
              </a:spcAft>
            </a:pPr>
            <a:r>
              <a:rPr lang="en-US" sz="2000" dirty="0" smtClean="0"/>
              <a:t>Step 3: Begin you proof with given information.</a:t>
            </a:r>
          </a:p>
          <a:p>
            <a:pPr>
              <a:spcAft>
                <a:spcPts val="1200"/>
              </a:spcAft>
            </a:pPr>
            <a:r>
              <a:rPr lang="en-US" sz="2000" dirty="0" smtClean="0"/>
              <a:t>Step 4: Make a statement based on the given information, if possible.</a:t>
            </a:r>
          </a:p>
          <a:p>
            <a:pPr>
              <a:spcAft>
                <a:spcPts val="1200"/>
              </a:spcAft>
            </a:pPr>
            <a:r>
              <a:rPr lang="en-US" sz="2000" dirty="0" smtClean="0"/>
              <a:t>Step 5: Look to the diagram for more information.</a:t>
            </a:r>
          </a:p>
          <a:p>
            <a:pPr>
              <a:spcAft>
                <a:spcPts val="1200"/>
              </a:spcAft>
            </a:pPr>
            <a:r>
              <a:rPr lang="en-US" sz="2000" dirty="0" smtClean="0"/>
              <a:t>Step 6. The last statement of your proof is your “prove Statement.</a:t>
            </a:r>
            <a:endParaRPr lang="en-US" sz="2000" dirty="0"/>
          </a:p>
        </p:txBody>
      </p:sp>
    </p:spTree>
    <p:extLst>
      <p:ext uri="{BB962C8B-B14F-4D97-AF65-F5344CB8AC3E}">
        <p14:creationId xmlns:p14="http://schemas.microsoft.com/office/powerpoint/2010/main" val="41105103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1195</TotalTime>
  <Words>1172</Words>
  <Application>Microsoft Office PowerPoint</Application>
  <PresentationFormat>On-screen Show (4:3)</PresentationFormat>
  <Paragraphs>182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Geometry Unit 3: Proofs</vt:lpstr>
      <vt:lpstr>Warm-up</vt:lpstr>
      <vt:lpstr>Warm-up</vt:lpstr>
      <vt:lpstr>Structure of a Proof</vt:lpstr>
      <vt:lpstr>A Plan for handling a Blank Proof</vt:lpstr>
      <vt:lpstr>Blank Proof Example: </vt:lpstr>
      <vt:lpstr>Blank Proof Example: </vt:lpstr>
      <vt:lpstr>Proving Theorem 2-8</vt:lpstr>
      <vt:lpstr>Proof Review Group Activity</vt:lpstr>
      <vt:lpstr>Proof 2</vt:lpstr>
      <vt:lpstr>Proof 1</vt:lpstr>
      <vt:lpstr>Proof 3</vt:lpstr>
      <vt:lpstr>Proof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Geometry Unit 3: Proofs</dc:title>
  <dc:creator>David Leon</dc:creator>
  <cp:lastModifiedBy>David Leon</cp:lastModifiedBy>
  <cp:revision>25</cp:revision>
  <dcterms:created xsi:type="dcterms:W3CDTF">2015-10-20T04:01:30Z</dcterms:created>
  <dcterms:modified xsi:type="dcterms:W3CDTF">2015-10-21T22:46:55Z</dcterms:modified>
</cp:coreProperties>
</file>