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BF009C-DD12-4819-BBAD-2184F442E9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8A7D89-37EC-4A62-AF51-BA2BFAA07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Congruent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Don’t Ask About the Test…</a:t>
            </a:r>
          </a:p>
          <a:p>
            <a:pPr lvl="1"/>
            <a:r>
              <a:rPr lang="en-US" sz="4000" dirty="0" smtClean="0"/>
              <a:t>Just listen up!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73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use the properties of congruent triangles to gain </a:t>
            </a:r>
            <a:r>
              <a:rPr lang="en-US" sz="3200" dirty="0" smtClean="0"/>
              <a:t>an </a:t>
            </a:r>
            <a:r>
              <a:rPr lang="en-US" sz="3200" dirty="0" smtClean="0"/>
              <a:t>understanding of congruent polygons.</a:t>
            </a:r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write statements of congruent triangles in the appropriate order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22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two figures have the same size and shape, they are called </a:t>
            </a:r>
            <a:r>
              <a:rPr lang="en-US" b="1" dirty="0" smtClean="0"/>
              <a:t>congruent.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be working with congruent triangles in this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Congruent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371600"/>
                <a:ext cx="8839200" cy="5486400"/>
              </a:xfrm>
            </p:spPr>
            <p:txBody>
              <a:bodyPr/>
              <a:lstStyle/>
              <a:p>
                <a:r>
                  <a:rPr lang="en-US" dirty="0" smtClean="0"/>
                  <a:t>I give you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In the diagram, the vertices match up like this</a:t>
                </a:r>
              </a:p>
              <a:p>
                <a:endParaRPr lang="en-US" dirty="0"/>
              </a:p>
              <a:p>
                <a:r>
                  <a:rPr lang="en-US" dirty="0" smtClean="0"/>
                  <a:t>This will cause the sides and angles to match up like so: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371600"/>
                <a:ext cx="8839200" cy="5486400"/>
              </a:xfrm>
              <a:blipFill rotWithShape="1">
                <a:blip r:embed="rId2"/>
                <a:stretch>
                  <a:fillRect l="-621" t="-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1066800" y="1729622"/>
            <a:ext cx="3124200" cy="1920928"/>
            <a:chOff x="1066800" y="1760803"/>
            <a:chExt cx="3124200" cy="1920928"/>
          </a:xfrm>
        </p:grpSpPr>
        <p:grpSp>
          <p:nvGrpSpPr>
            <p:cNvPr id="21" name="Group 20"/>
            <p:cNvGrpSpPr/>
            <p:nvPr/>
          </p:nvGrpSpPr>
          <p:grpSpPr>
            <a:xfrm>
              <a:off x="1371600" y="1760803"/>
              <a:ext cx="2209800" cy="1740405"/>
              <a:chOff x="1371600" y="1760803"/>
              <a:chExt cx="2209800" cy="174040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71600" y="2130135"/>
                <a:ext cx="2209800" cy="1371073"/>
                <a:chOff x="2819400" y="2053936"/>
                <a:chExt cx="1905000" cy="1146464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3372427" y="2053936"/>
                  <a:ext cx="1351973" cy="114646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819400" y="3200400"/>
                  <a:ext cx="190500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2839027" y="2053936"/>
                  <a:ext cx="533400" cy="1143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1866900" y="176080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066800" y="331239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1400" y="3276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67909" y="1750404"/>
            <a:ext cx="3124200" cy="1920928"/>
            <a:chOff x="1066800" y="1760803"/>
            <a:chExt cx="3124200" cy="1920928"/>
          </a:xfrm>
        </p:grpSpPr>
        <p:grpSp>
          <p:nvGrpSpPr>
            <p:cNvPr id="24" name="Group 23"/>
            <p:cNvGrpSpPr/>
            <p:nvPr/>
          </p:nvGrpSpPr>
          <p:grpSpPr>
            <a:xfrm>
              <a:off x="1371600" y="1760803"/>
              <a:ext cx="2209800" cy="1740405"/>
              <a:chOff x="1371600" y="1760803"/>
              <a:chExt cx="2209800" cy="174040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371600" y="2130135"/>
                <a:ext cx="2209800" cy="1371073"/>
                <a:chOff x="2819400" y="2053936"/>
                <a:chExt cx="1905000" cy="1146464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372427" y="2053936"/>
                  <a:ext cx="1351973" cy="114646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819400" y="3200400"/>
                  <a:ext cx="190500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2839027" y="2053936"/>
                  <a:ext cx="533400" cy="1143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1866900" y="176080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066800" y="331239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81400" y="3276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4767" y="4060931"/>
                <a:ext cx="9189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67" y="4060931"/>
                <a:ext cx="918972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71476" y="4060931"/>
                <a:ext cx="9189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476" y="4060931"/>
                <a:ext cx="918972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72809" y="4096327"/>
                <a:ext cx="9189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809" y="4096327"/>
                <a:ext cx="918972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4218" y="4933890"/>
                <a:ext cx="29671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𝐶𝑜𝑟𝑟𝑒𝑠𝑝𝑜𝑛𝑑𝑖𝑛𝑔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𝑎𝑛𝑔𝑙𝑒𝑠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18" y="4933890"/>
                <a:ext cx="2967182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53565" y="4969164"/>
                <a:ext cx="29671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𝐶𝑜𝑟𝑟𝑒𝑠𝑝𝑜𝑛𝑑𝑖𝑛𝑔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𝑠𝑖𝑑𝑒𝑠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565" y="4969164"/>
                <a:ext cx="2967182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6800" y="5363258"/>
                <a:ext cx="167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 &lt;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363258"/>
                <a:ext cx="167640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66800" y="5778431"/>
                <a:ext cx="167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↔ &lt;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778431"/>
                <a:ext cx="16764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07000" y="6175689"/>
                <a:ext cx="167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↔ &lt;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000" y="6175689"/>
                <a:ext cx="167640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06109" y="5379870"/>
                <a:ext cx="1676400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109" y="5379870"/>
                <a:ext cx="1676400" cy="40081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29200" y="5763368"/>
                <a:ext cx="1676400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63368"/>
                <a:ext cx="1676400" cy="40081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29200" y="6096000"/>
                <a:ext cx="1676400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 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1676400" cy="40081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3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r>
              <a:rPr lang="en-US" dirty="0" smtClean="0"/>
              <a:t>Definition of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statements are made true by having congruent triangles: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Since congruent triangles have the same shape, then their corresponding angles are congruent.</a:t>
            </a:r>
          </a:p>
          <a:p>
            <a:pPr>
              <a:spcAft>
                <a:spcPts val="1200"/>
              </a:spcAft>
            </a:pPr>
            <a:r>
              <a:rPr lang="en-US" dirty="0"/>
              <a:t>Since congruent triangles have the same </a:t>
            </a:r>
            <a:r>
              <a:rPr lang="en-US" dirty="0" smtClean="0"/>
              <a:t>size, then their </a:t>
            </a:r>
            <a:r>
              <a:rPr lang="en-US" dirty="0"/>
              <a:t>corresponding </a:t>
            </a:r>
            <a:r>
              <a:rPr lang="en-US" dirty="0" smtClean="0"/>
              <a:t>sides </a:t>
            </a:r>
            <a:r>
              <a:rPr lang="en-US" dirty="0"/>
              <a:t>are congruent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*These statements allow us to develop the following definition for </a:t>
            </a:r>
            <a:r>
              <a:rPr lang="en-US" i="1" dirty="0" smtClean="0"/>
              <a:t>congruent triangles:</a:t>
            </a:r>
            <a:endParaRPr lang="en-US" i="1" dirty="0"/>
          </a:p>
          <a:p>
            <a:r>
              <a:rPr lang="en-US" dirty="0"/>
              <a:t>Two </a:t>
            </a:r>
            <a:r>
              <a:rPr lang="en-US" dirty="0" smtClean="0"/>
              <a:t>triangles </a:t>
            </a:r>
            <a:r>
              <a:rPr lang="en-US" dirty="0"/>
              <a:t>are </a:t>
            </a:r>
            <a:r>
              <a:rPr lang="en-US" b="1" dirty="0"/>
              <a:t>congruent </a:t>
            </a:r>
            <a:r>
              <a:rPr lang="en-US" dirty="0"/>
              <a:t>if and only if their vertices can be matched up so that the </a:t>
            </a:r>
            <a:r>
              <a:rPr lang="en-US" i="1" dirty="0"/>
              <a:t>corresponding parts </a:t>
            </a:r>
            <a:r>
              <a:rPr lang="en-US" dirty="0"/>
              <a:t>(angles and sides) of the triangles are congruent.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dirty="0" smtClean="0"/>
              <a:t>Examples of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8991600" cy="5372099"/>
          </a:xfrm>
        </p:spPr>
        <p:txBody>
          <a:bodyPr/>
          <a:lstStyle/>
          <a:p>
            <a:r>
              <a:rPr lang="en-US" dirty="0" smtClean="0"/>
              <a:t>Use our definition of congruent Triangles to properly name the congruent triangles shown below.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Match the congruent vertices by the marks:</a:t>
            </a:r>
          </a:p>
          <a:p>
            <a:endParaRPr lang="en-US" dirty="0"/>
          </a:p>
          <a:p>
            <a:r>
              <a:rPr lang="en-US" dirty="0" smtClean="0"/>
              <a:t>We name the congruent triangles in order of their matching vertices: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6161" y="2030352"/>
            <a:ext cx="3124200" cy="1984363"/>
            <a:chOff x="451011" y="2505420"/>
            <a:chExt cx="3124200" cy="1984363"/>
          </a:xfrm>
        </p:grpSpPr>
        <p:grpSp>
          <p:nvGrpSpPr>
            <p:cNvPr id="4" name="Group 3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N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M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H="1">
              <a:off x="2008909" y="3365215"/>
              <a:ext cx="124066" cy="2054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20589" y="3657600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61783" y="3546433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587822" y="403859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28800" y="4038600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Arc 21"/>
            <p:cNvSpPr/>
            <p:nvPr/>
          </p:nvSpPr>
          <p:spPr>
            <a:xfrm>
              <a:off x="706397" y="3977441"/>
              <a:ext cx="428383" cy="463947"/>
            </a:xfrm>
            <a:prstGeom prst="arc">
              <a:avLst>
                <a:gd name="adj1" fmla="val 16104840"/>
                <a:gd name="adj2" fmla="val 66628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2438400" y="3962401"/>
              <a:ext cx="428383" cy="463947"/>
            </a:xfrm>
            <a:prstGeom prst="arc">
              <a:avLst>
                <a:gd name="adj1" fmla="val 9899742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2537228" y="4025836"/>
              <a:ext cx="428383" cy="463947"/>
            </a:xfrm>
            <a:prstGeom prst="arc">
              <a:avLst>
                <a:gd name="adj1" fmla="val 10796097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1251111" y="2971800"/>
              <a:ext cx="457200" cy="241015"/>
            </a:xfrm>
            <a:prstGeom prst="arc">
              <a:avLst>
                <a:gd name="adj1" fmla="val 21179330"/>
                <a:gd name="adj2" fmla="val 10425776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1213749" y="2819400"/>
              <a:ext cx="457200" cy="241015"/>
            </a:xfrm>
            <a:prstGeom prst="arc">
              <a:avLst>
                <a:gd name="adj1" fmla="val 1436180"/>
                <a:gd name="adj2" fmla="val 875216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1213749" y="3124200"/>
              <a:ext cx="577689" cy="241015"/>
            </a:xfrm>
            <a:prstGeom prst="arc">
              <a:avLst>
                <a:gd name="adj1" fmla="val 20926049"/>
                <a:gd name="adj2" fmla="val 1086765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173912" y="2190351"/>
            <a:ext cx="3138934" cy="1984364"/>
            <a:chOff x="3947666" y="3343866"/>
            <a:chExt cx="3138934" cy="1984364"/>
          </a:xfrm>
        </p:grpSpPr>
        <p:grpSp>
          <p:nvGrpSpPr>
            <p:cNvPr id="29" name="Group 28"/>
            <p:cNvGrpSpPr/>
            <p:nvPr/>
          </p:nvGrpSpPr>
          <p:grpSpPr>
            <a:xfrm rot="10800000">
              <a:off x="4252467" y="3343866"/>
              <a:ext cx="2259214" cy="1670383"/>
              <a:chOff x="706397" y="2819400"/>
              <a:chExt cx="2259214" cy="167038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55811" y="2874752"/>
                <a:ext cx="2209800" cy="1371073"/>
                <a:chOff x="2819400" y="2053936"/>
                <a:chExt cx="1905000" cy="1146464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372427" y="2053936"/>
                  <a:ext cx="1351973" cy="114646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819400" y="3200400"/>
                  <a:ext cx="190500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839027" y="2053936"/>
                  <a:ext cx="533400" cy="1143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 flipH="1">
                <a:off x="2008909" y="3365215"/>
                <a:ext cx="124066" cy="2054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920589" y="3657600"/>
                <a:ext cx="222411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961783" y="3546433"/>
                <a:ext cx="222411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587822" y="4038599"/>
                <a:ext cx="0" cy="33353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708311" y="4042649"/>
                <a:ext cx="0" cy="33353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828800" y="4038600"/>
                <a:ext cx="0" cy="33353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Arc 36"/>
              <p:cNvSpPr/>
              <p:nvPr/>
            </p:nvSpPr>
            <p:spPr>
              <a:xfrm>
                <a:off x="706397" y="3977441"/>
                <a:ext cx="428383" cy="463947"/>
              </a:xfrm>
              <a:prstGeom prst="arc">
                <a:avLst>
                  <a:gd name="adj1" fmla="val 16104840"/>
                  <a:gd name="adj2" fmla="val 666288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/>
              <p:cNvSpPr/>
              <p:nvPr/>
            </p:nvSpPr>
            <p:spPr>
              <a:xfrm>
                <a:off x="2438400" y="3962401"/>
                <a:ext cx="428383" cy="463947"/>
              </a:xfrm>
              <a:prstGeom prst="arc">
                <a:avLst>
                  <a:gd name="adj1" fmla="val 9899742"/>
                  <a:gd name="adj2" fmla="val 1616807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/>
              <p:cNvSpPr/>
              <p:nvPr/>
            </p:nvSpPr>
            <p:spPr>
              <a:xfrm>
                <a:off x="2537228" y="4025836"/>
                <a:ext cx="428383" cy="463947"/>
              </a:xfrm>
              <a:prstGeom prst="arc">
                <a:avLst>
                  <a:gd name="adj1" fmla="val 10796097"/>
                  <a:gd name="adj2" fmla="val 1616807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Arc 39"/>
              <p:cNvSpPr/>
              <p:nvPr/>
            </p:nvSpPr>
            <p:spPr>
              <a:xfrm>
                <a:off x="1251111" y="2971800"/>
                <a:ext cx="457200" cy="241015"/>
              </a:xfrm>
              <a:prstGeom prst="arc">
                <a:avLst>
                  <a:gd name="adj1" fmla="val 21179330"/>
                  <a:gd name="adj2" fmla="val 10425776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Arc 40"/>
              <p:cNvSpPr/>
              <p:nvPr/>
            </p:nvSpPr>
            <p:spPr>
              <a:xfrm>
                <a:off x="1213749" y="2819400"/>
                <a:ext cx="457200" cy="241015"/>
              </a:xfrm>
              <a:prstGeom prst="arc">
                <a:avLst>
                  <a:gd name="adj1" fmla="val 1436180"/>
                  <a:gd name="adj2" fmla="val 8752162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Arc 41"/>
              <p:cNvSpPr/>
              <p:nvPr/>
            </p:nvSpPr>
            <p:spPr>
              <a:xfrm>
                <a:off x="1213749" y="3124200"/>
                <a:ext cx="577689" cy="241015"/>
              </a:xfrm>
              <a:prstGeom prst="arc">
                <a:avLst>
                  <a:gd name="adj1" fmla="val 20926049"/>
                  <a:gd name="adj2" fmla="val 10867654"/>
                </a:avLst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6477000" y="3415046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47666" y="336019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Y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76591" y="495889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3614" y="4800600"/>
                <a:ext cx="9189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4" y="4800600"/>
                <a:ext cx="918972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763612" y="4779024"/>
                <a:ext cx="11987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612" y="4779024"/>
                <a:ext cx="1198788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17040" y="4757482"/>
                <a:ext cx="14430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𝑁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↔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040" y="4757482"/>
                <a:ext cx="14430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2804277" y="5721927"/>
                <a:ext cx="22209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𝐿𝑀𝑁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277" y="5721927"/>
                <a:ext cx="222095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64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Corresponding Parts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/>
                  <a:t>When using the definition of congruent triangles in a proof, the wording most commonly used is:</a:t>
                </a:r>
              </a:p>
              <a:p>
                <a:r>
                  <a:rPr lang="en-US" b="1" dirty="0" smtClean="0"/>
                  <a:t>Corresponding Parts of Congruent Triangles are Congruent.</a:t>
                </a:r>
              </a:p>
              <a:p>
                <a:r>
                  <a:rPr lang="en-US" dirty="0" smtClean="0"/>
                  <a:t>The Textbook shortens it to this:</a:t>
                </a:r>
              </a:p>
              <a:p>
                <a:pPr lvl="1"/>
                <a:r>
                  <a:rPr lang="en-US" sz="2400" b="1" dirty="0" smtClean="0"/>
                  <a:t>Corr. Parts of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400" b="1" i="1" dirty="0" smtClean="0"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en-US" sz="2400" b="1" dirty="0" smtClean="0"/>
                  <a:t> are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400" b="1" dirty="0"/>
              </a:p>
              <a:p>
                <a:r>
                  <a:rPr lang="en-US" dirty="0" smtClean="0"/>
                  <a:t>I shorten it to this:</a:t>
                </a:r>
              </a:p>
              <a:p>
                <a:pPr lvl="1"/>
                <a:r>
                  <a:rPr lang="en-US" sz="2400" b="1" dirty="0" smtClean="0"/>
                  <a:t>CPCTC</a:t>
                </a:r>
              </a:p>
              <a:p>
                <a:pPr marL="274320" lvl="1" indent="0" algn="ctr">
                  <a:buNone/>
                </a:pPr>
                <a:endParaRPr lang="en-US" b="1" dirty="0"/>
              </a:p>
              <a:p>
                <a:pPr marL="274320" lvl="1" indent="0" algn="ctr">
                  <a:buNone/>
                </a:pPr>
                <a:r>
                  <a:rPr lang="en-US" b="1" dirty="0" smtClean="0"/>
                  <a:t>YOU decide which one you want to use.</a:t>
                </a: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593" t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382000" cy="5105400"/>
              </a:xfrm>
            </p:spPr>
            <p:txBody>
              <a:bodyPr/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𝐵𝐼𝐺</m:t>
                    </m:r>
                    <m:r>
                      <a:rPr lang="en-US" i="1">
                        <a:latin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</a:rPr>
                      <m:t>𝐶𝐴𝑇</m:t>
                    </m:r>
                  </m:oMath>
                </a14:m>
                <a:r>
                  <a:rPr lang="en-US" dirty="0"/>
                  <a:t>. Complete the following statements.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/>
                  <a:t> _______		2. _____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		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𝐵𝐼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_______		4</a:t>
                </a:r>
                <a:r>
                  <a:rPr lang="en-US" dirty="0"/>
                  <a:t>. _____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𝐴𝑇</m:t>
                        </m:r>
                      </m:e>
                    </m:acc>
                  </m:oMath>
                </a14:m>
                <a:r>
                  <a:rPr lang="en-US" dirty="0"/>
                  <a:t>		</a:t>
                </a:r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5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𝐼𝐺𝐵</m:t>
                    </m:r>
                    <m:r>
                      <a:rPr lang="en-US" i="1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/>
                  <a:t> _______	</a:t>
                </a:r>
                <a:r>
                  <a:rPr lang="en-US" dirty="0" smtClean="0"/>
                  <a:t>	6</a:t>
                </a:r>
                <a:r>
                  <a:rPr lang="en-US" dirty="0"/>
                  <a:t>. ______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</a:rPr>
                      <m:t>𝐶𝑇𝐴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382000" cy="5105400"/>
              </a:xfrm>
              <a:blipFill rotWithShape="1">
                <a:blip r:embed="rId2"/>
                <a:stretch>
                  <a:fillRect l="-1091" t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3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810</TotalTime>
  <Words>404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Geometry Unit 5</vt:lpstr>
      <vt:lpstr>Warmup</vt:lpstr>
      <vt:lpstr>Congruent Figures</vt:lpstr>
      <vt:lpstr>Congruent Figures</vt:lpstr>
      <vt:lpstr>Congruent Triangles</vt:lpstr>
      <vt:lpstr>Definition of Congruent Triangles</vt:lpstr>
      <vt:lpstr>Examples of Congruent Triangles</vt:lpstr>
      <vt:lpstr>The Importance of Corresponding Parts</vt:lpstr>
      <vt:lpstr>Exit Ticket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5</dc:title>
  <dc:creator>David Leon</dc:creator>
  <cp:lastModifiedBy>David Leon</cp:lastModifiedBy>
  <cp:revision>22</cp:revision>
  <dcterms:created xsi:type="dcterms:W3CDTF">2015-11-07T22:39:57Z</dcterms:created>
  <dcterms:modified xsi:type="dcterms:W3CDTF">2015-11-09T20:52:01Z</dcterms:modified>
</cp:coreProperties>
</file>