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103" d="100"/>
          <a:sy n="103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09D9BB0-ECA7-4518-9743-77C6025A00B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8C3985-433C-45F5-AACF-58EAEDF2A0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9BB0-ECA7-4518-9743-77C6025A00B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3985-433C-45F5-AACF-58EAEDF2A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9BB0-ECA7-4518-9743-77C6025A00B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3985-433C-45F5-AACF-58EAEDF2A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9D9BB0-ECA7-4518-9743-77C6025A00B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8C3985-433C-45F5-AACF-58EAEDF2A0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09D9BB0-ECA7-4518-9743-77C6025A00B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8C3985-433C-45F5-AACF-58EAEDF2A0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9BB0-ECA7-4518-9743-77C6025A00B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3985-433C-45F5-AACF-58EAEDF2A0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9BB0-ECA7-4518-9743-77C6025A00B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3985-433C-45F5-AACF-58EAEDF2A0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9D9BB0-ECA7-4518-9743-77C6025A00B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8C3985-433C-45F5-AACF-58EAEDF2A0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9BB0-ECA7-4518-9743-77C6025A00B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3985-433C-45F5-AACF-58EAEDF2A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9D9BB0-ECA7-4518-9743-77C6025A00B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8C3985-433C-45F5-AACF-58EAEDF2A07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9D9BB0-ECA7-4518-9743-77C6025A00B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8C3985-433C-45F5-AACF-58EAEDF2A07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9D9BB0-ECA7-4518-9743-77C6025A00B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8C3985-433C-45F5-AACF-58EAEDF2A0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learningmedia.org/resource/muen-math-g-understandingdilations/understanding-dilation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Geometry: Unit 1: Transformations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Dilations – changing the size of shapes.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2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7748095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the Scale Factor and Center from the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08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7948491" cy="56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the Scale Factor and Center from the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4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1"/>
            <a:ext cx="8150596" cy="5943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the Scale Factor and Center from the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5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086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Exit Ticket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533400" y="1295400"/>
                <a:ext cx="7467600" cy="4873752"/>
              </a:xfrm>
            </p:spPr>
            <p:txBody>
              <a:bodyPr>
                <a:normAutofit/>
              </a:bodyPr>
              <a:lstStyle/>
              <a:p>
                <a:pPr>
                  <a:spcBef>
                    <a:spcPct val="20000"/>
                  </a:spcBef>
                  <a:buClr>
                    <a:srgbClr val="F4680B"/>
                  </a:buClr>
                  <a:buSzPct val="75000"/>
                </a:pPr>
                <a:r>
                  <a:rPr lang="en-US" sz="2800" dirty="0" smtClean="0">
                    <a:solidFill>
                      <a:srgbClr val="55554A"/>
                    </a:solidFill>
                    <a:latin typeface="Franklin Gothic Book"/>
                  </a:rPr>
                  <a:t>In words, describe how these transformations (given in their notations) would move each point. </a:t>
                </a:r>
              </a:p>
              <a:p>
                <a:pPr marL="457200" lvl="0" indent="-457200">
                  <a:spcBef>
                    <a:spcPct val="20000"/>
                  </a:spcBef>
                  <a:buClr>
                    <a:srgbClr val="F4680B"/>
                  </a:buClr>
                  <a:buSzPct val="75000"/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55554A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55554A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55554A"/>
                            </a:solidFill>
                            <a:latin typeface="Cambria Math"/>
                          </a:rPr>
                          <m:t>𝑂</m:t>
                        </m:r>
                        <m:r>
                          <a:rPr lang="en-US" sz="2800" b="0" i="1" smtClean="0">
                            <a:solidFill>
                              <a:srgbClr val="55554A"/>
                            </a:solidFill>
                            <a:latin typeface="Cambria Math"/>
                          </a:rPr>
                          <m:t>,2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55554A"/>
                    </a:solidFill>
                    <a:latin typeface="Franklin Gothic Book"/>
                  </a:rPr>
                  <a:t>	Every Point…</a:t>
                </a:r>
              </a:p>
              <a:p>
                <a:pPr marL="457200" lvl="0" indent="-457200">
                  <a:spcBef>
                    <a:spcPct val="20000"/>
                  </a:spcBef>
                  <a:buClr>
                    <a:srgbClr val="F4680B"/>
                  </a:buClr>
                  <a:buSzPct val="75000"/>
                  <a:buFont typeface="+mj-lt"/>
                  <a:buAutoNum type="arabicPeriod"/>
                </a:pPr>
                <a:endParaRPr lang="en-US" sz="2800" dirty="0">
                  <a:solidFill>
                    <a:srgbClr val="55554A"/>
                  </a:solidFill>
                  <a:latin typeface="Franklin Gothic Book"/>
                </a:endParaRPr>
              </a:p>
              <a:p>
                <a:pPr marL="457200" lvl="0" indent="-457200">
                  <a:spcBef>
                    <a:spcPct val="20000"/>
                  </a:spcBef>
                  <a:buClr>
                    <a:srgbClr val="F4680B"/>
                  </a:buClr>
                  <a:buSzPct val="75000"/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55554A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55554A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55554A"/>
                            </a:solidFill>
                            <a:latin typeface="Cambria Math"/>
                          </a:rPr>
                          <m:t>𝑂</m:t>
                        </m:r>
                        <m:r>
                          <a:rPr lang="en-US" sz="2800" b="0" i="1" smtClean="0">
                            <a:solidFill>
                              <a:srgbClr val="55554A"/>
                            </a:solidFill>
                            <a:latin typeface="Cambria Math"/>
                          </a:rPr>
                          <m:t>,−1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55554A"/>
                    </a:solidFill>
                    <a:latin typeface="Franklin Gothic Book"/>
                  </a:rPr>
                  <a:t>	</a:t>
                </a:r>
                <a:r>
                  <a:rPr lang="en-US" sz="2800" dirty="0" smtClean="0">
                    <a:solidFill>
                      <a:srgbClr val="55554A"/>
                    </a:solidFill>
                    <a:latin typeface="Franklin Gothic Book"/>
                  </a:rPr>
                  <a:t>Every </a:t>
                </a:r>
                <a:r>
                  <a:rPr lang="en-US" sz="2800" dirty="0">
                    <a:solidFill>
                      <a:srgbClr val="55554A"/>
                    </a:solidFill>
                    <a:latin typeface="Franklin Gothic Book"/>
                  </a:rPr>
                  <a:t>Point…</a:t>
                </a:r>
              </a:p>
              <a:p>
                <a:pPr marL="457200" lvl="0" indent="-457200">
                  <a:spcBef>
                    <a:spcPct val="20000"/>
                  </a:spcBef>
                  <a:buClr>
                    <a:srgbClr val="F4680B"/>
                  </a:buClr>
                  <a:buSzPct val="75000"/>
                  <a:buFont typeface="+mj-lt"/>
                  <a:buAutoNum type="arabicPeriod"/>
                </a:pPr>
                <a:endParaRPr lang="en-US" sz="2800" dirty="0">
                  <a:solidFill>
                    <a:srgbClr val="55554A"/>
                  </a:solidFill>
                  <a:latin typeface="Franklin Gothic Book"/>
                </a:endParaRPr>
              </a:p>
              <a:p>
                <a:pPr marL="457200" lvl="0" indent="-457200">
                  <a:spcBef>
                    <a:spcPct val="20000"/>
                  </a:spcBef>
                  <a:buClr>
                    <a:srgbClr val="F4680B"/>
                  </a:buClr>
                  <a:buSzPct val="75000"/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55554A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55554A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f>
                          <m:fPr>
                            <m:ctrlPr>
                              <a:rPr lang="en-US" sz="2800" i="1" smtClean="0">
                                <a:solidFill>
                                  <a:srgbClr val="55554A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rgbClr val="55554A"/>
                                </a:solidFill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rgbClr val="55554A"/>
                                </a:solidFill>
                                <a:latin typeface="Cambria Math"/>
                              </a:rPr>
                              <m:t>4</m:t>
                            </m:r>
                          </m:den>
                        </m:f>
                      </m:sub>
                    </m:sSub>
                  </m:oMath>
                </a14:m>
                <a:r>
                  <a:rPr lang="en-US" sz="2800" dirty="0">
                    <a:solidFill>
                      <a:srgbClr val="55554A"/>
                    </a:solidFill>
                    <a:latin typeface="Franklin Gothic Book"/>
                  </a:rPr>
                  <a:t>		Every Point…</a:t>
                </a: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533400" y="1295400"/>
                <a:ext cx="7467600" cy="4873752"/>
              </a:xfrm>
              <a:blipFill rotWithShape="1">
                <a:blip r:embed="rId2"/>
                <a:stretch>
                  <a:fillRect l="-816" t="-1126" r="-82" b="-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54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Watch the following video:</a:t>
            </a:r>
          </a:p>
          <a:p>
            <a:r>
              <a:rPr lang="en-US" dirty="0">
                <a:hlinkClick r:id="rId2"/>
              </a:rPr>
              <a:t>http://www.pbslearningmedia.org/resource/muen-math-g-understandingdilations/understanding-dilations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434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808038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Dilations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b="1" u="sng" dirty="0"/>
              <a:t>Objective</a:t>
            </a:r>
            <a:r>
              <a:rPr lang="en-US" dirty="0"/>
              <a:t>: Students will be able to do the following, regarding geometric transformations.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Write Transformations Symbolically and justify their choice.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Explain the movement of points for a given transformation.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Draw an image under each transformation.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4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Non-Isometry: A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A Non-Isometric </a:t>
            </a:r>
            <a:r>
              <a:rPr lang="en-US" dirty="0"/>
              <a:t>Transformation has the following properties are preserved</a:t>
            </a:r>
            <a:r>
              <a:rPr lang="en-US" dirty="0" smtClean="0"/>
              <a:t>: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/>
              <a:t>Angle measure (All angles stay the same)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Parallelism (All lines that are parallel stay parallel)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Collinearity (All points on a line remain on a line)</a:t>
            </a:r>
          </a:p>
          <a:p>
            <a:endParaRPr lang="en-US" dirty="0"/>
          </a:p>
          <a:p>
            <a:r>
              <a:rPr lang="en-US" dirty="0"/>
              <a:t>In short, the transformed figure (</a:t>
            </a:r>
            <a:r>
              <a:rPr lang="en-US" b="1" dirty="0"/>
              <a:t>Image</a:t>
            </a:r>
            <a:r>
              <a:rPr lang="en-US" dirty="0"/>
              <a:t>) is the same shape </a:t>
            </a:r>
            <a:r>
              <a:rPr lang="en-US" dirty="0" smtClean="0"/>
              <a:t>as the original </a:t>
            </a:r>
            <a:r>
              <a:rPr lang="en-US" dirty="0"/>
              <a:t>figure </a:t>
            </a:r>
            <a:r>
              <a:rPr lang="en-US" b="1" dirty="0"/>
              <a:t>(Pre-Image</a:t>
            </a:r>
            <a:r>
              <a:rPr lang="en-US" dirty="0" smtClean="0"/>
              <a:t>), but not the same size.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9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73183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Dilations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143000"/>
                <a:ext cx="7467600" cy="5330952"/>
              </a:xfrm>
            </p:spPr>
            <p:txBody>
              <a:bodyPr/>
              <a:lstStyle/>
              <a:p>
                <a:pPr>
                  <a:spcAft>
                    <a:spcPts val="1200"/>
                  </a:spcAft>
                </a:pPr>
                <a:r>
                  <a:rPr lang="en-US" dirty="0" smtClean="0"/>
                  <a:t>A dilation is a transformation that affects the size of a point, either making it bigger (expansion) or smaller (contraction). </a:t>
                </a:r>
                <a:endParaRPr lang="en-US" dirty="0"/>
              </a:p>
              <a:p>
                <a:pPr lvl="0">
                  <a:spcAft>
                    <a:spcPts val="1200"/>
                  </a:spcAft>
                  <a:buClr>
                    <a:srgbClr val="FE8637"/>
                  </a:buClr>
                </a:pPr>
                <a:r>
                  <a:rPr lang="en-US" dirty="0">
                    <a:solidFill>
                      <a:prstClr val="black"/>
                    </a:solidFill>
                  </a:rPr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&gt;1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, the dilation is called an expansion.</a:t>
                </a:r>
              </a:p>
              <a:p>
                <a:pPr lvl="0">
                  <a:spcAft>
                    <a:spcPts val="1200"/>
                  </a:spcAft>
                  <a:buClr>
                    <a:srgbClr val="FE8637"/>
                  </a:buClr>
                </a:pPr>
                <a:r>
                  <a:rPr lang="en-US" dirty="0">
                    <a:solidFill>
                      <a:prstClr val="black"/>
                    </a:solidFill>
                  </a:rPr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&lt;1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, the dilation is called a contraction. 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dirty="0" smtClean="0"/>
              </a:p>
              <a:p>
                <a:pPr marL="36576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143000"/>
                <a:ext cx="7467600" cy="5330952"/>
              </a:xfrm>
              <a:blipFill rotWithShape="1">
                <a:blip r:embed="rId2"/>
                <a:stretch>
                  <a:fillRect l="-327" t="-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1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655638"/>
          </a:xfrm>
        </p:spPr>
        <p:txBody>
          <a:bodyPr/>
          <a:lstStyle/>
          <a:p>
            <a:r>
              <a:rPr lang="en-US" dirty="0" smtClean="0"/>
              <a:t>Dilations Continued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lvl="0">
                  <a:spcAft>
                    <a:spcPts val="1200"/>
                  </a:spcAft>
                  <a:buClr>
                    <a:srgbClr val="FE8637"/>
                  </a:buClr>
                </a:pPr>
                <a:r>
                  <a:rPr lang="en-US" dirty="0" smtClean="0">
                    <a:solidFill>
                      <a:prstClr val="black"/>
                    </a:solidFill>
                  </a:rPr>
                  <a:t>Under </a:t>
                </a:r>
                <a:r>
                  <a:rPr lang="en-US" dirty="0">
                    <a:solidFill>
                      <a:prstClr val="black"/>
                    </a:solidFill>
                  </a:rPr>
                  <a:t>the notation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𝑂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, a dilation maps any point </a:t>
                </a:r>
                <a:r>
                  <a:rPr lang="en-US" i="1" dirty="0">
                    <a:solidFill>
                      <a:prstClr val="black"/>
                    </a:solidFill>
                  </a:rPr>
                  <a:t>P </a:t>
                </a:r>
                <a:r>
                  <a:rPr lang="en-US" dirty="0">
                    <a:solidFill>
                      <a:prstClr val="black"/>
                    </a:solidFill>
                  </a:rPr>
                  <a:t>to</a:t>
                </a:r>
                <a:r>
                  <a:rPr lang="en-US" i="1" dirty="0">
                    <a:solidFill>
                      <a:prstClr val="black"/>
                    </a:solidFill>
                  </a:rPr>
                  <a:t> P’ </a:t>
                </a:r>
                <a:r>
                  <a:rPr lang="en-US" dirty="0">
                    <a:solidFill>
                      <a:prstClr val="black"/>
                    </a:solidFill>
                  </a:rPr>
                  <a:t>about a center </a:t>
                </a:r>
                <a:r>
                  <a:rPr lang="en-US" i="1" dirty="0">
                    <a:solidFill>
                      <a:prstClr val="black"/>
                    </a:solidFill>
                  </a:rPr>
                  <a:t>O</a:t>
                </a:r>
                <a:r>
                  <a:rPr lang="en-US" dirty="0">
                    <a:solidFill>
                      <a:prstClr val="black"/>
                    </a:solidFill>
                  </a:rPr>
                  <a:t> under a nonzero scale factor of </a:t>
                </a:r>
                <a:r>
                  <a:rPr lang="en-US" i="1" dirty="0">
                    <a:solidFill>
                      <a:prstClr val="black"/>
                    </a:solidFill>
                  </a:rPr>
                  <a:t>k </a:t>
                </a:r>
                <a:r>
                  <a:rPr lang="en-US" dirty="0">
                    <a:solidFill>
                      <a:prstClr val="black"/>
                    </a:solidFill>
                  </a:rPr>
                  <a:t>in the following ways:</a:t>
                </a:r>
              </a:p>
              <a:p>
                <a:pPr marL="822960" lvl="1" indent="-457200">
                  <a:spcAft>
                    <a:spcPts val="1200"/>
                  </a:spcAft>
                  <a:buClr>
                    <a:srgbClr val="FE8637"/>
                  </a:buClr>
                  <a:buFont typeface="+mj-lt"/>
                  <a:buAutoNum type="arabicParenR"/>
                </a:pPr>
                <a:r>
                  <a:rPr lang="en-US" dirty="0">
                    <a:solidFill>
                      <a:prstClr val="black"/>
                    </a:solidFill>
                  </a:rPr>
                  <a:t>The Center </a:t>
                </a:r>
                <a:r>
                  <a:rPr lang="en-US" i="1" dirty="0">
                    <a:solidFill>
                      <a:prstClr val="black"/>
                    </a:solidFill>
                  </a:rPr>
                  <a:t>O </a:t>
                </a:r>
                <a:r>
                  <a:rPr lang="en-US" dirty="0">
                    <a:solidFill>
                      <a:prstClr val="black"/>
                    </a:solidFill>
                  </a:rPr>
                  <a:t>is its own image.</a:t>
                </a:r>
              </a:p>
              <a:p>
                <a:pPr marL="822960" lvl="1" indent="-457200">
                  <a:spcAft>
                    <a:spcPts val="1200"/>
                  </a:spcAft>
                  <a:buClr>
                    <a:srgbClr val="FE8637"/>
                  </a:buClr>
                  <a:buFont typeface="+mj-lt"/>
                  <a:buAutoNum type="arabicParenR"/>
                </a:pPr>
                <a:r>
                  <a:rPr lang="en-US" dirty="0">
                    <a:solidFill>
                      <a:prstClr val="black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𝑘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, then </a:t>
                </a:r>
                <a:r>
                  <a:rPr lang="en-US" i="1" dirty="0">
                    <a:solidFill>
                      <a:prstClr val="black"/>
                    </a:solidFill>
                  </a:rPr>
                  <a:t>P’</a:t>
                </a:r>
                <a:r>
                  <a:rPr lang="en-US" dirty="0">
                    <a:solidFill>
                      <a:prstClr val="black"/>
                    </a:solidFill>
                  </a:rPr>
                  <a:t> lies on the ray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𝑂𝑃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𝑂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𝑘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𝑂𝑃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.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pPr marL="822960" lvl="1" indent="-457200">
                  <a:spcAft>
                    <a:spcPts val="1200"/>
                  </a:spcAft>
                  <a:buClr>
                    <a:srgbClr val="FE8637"/>
                  </a:buClr>
                  <a:buFont typeface="+mj-lt"/>
                  <a:buAutoNum type="arabicParenR"/>
                </a:pPr>
                <a:r>
                  <a:rPr lang="en-US" dirty="0">
                    <a:solidFill>
                      <a:prstClr val="black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𝑘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&lt;0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, then </a:t>
                </a:r>
                <a:r>
                  <a:rPr lang="en-US" i="1" dirty="0">
                    <a:solidFill>
                      <a:prstClr val="black"/>
                    </a:solidFill>
                  </a:rPr>
                  <a:t>P’</a:t>
                </a:r>
                <a:r>
                  <a:rPr lang="en-US" dirty="0">
                    <a:solidFill>
                      <a:prstClr val="black"/>
                    </a:solidFill>
                  </a:rPr>
                  <a:t> lies on the ray opposite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𝑂𝑃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𝑂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𝑂𝑃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dirty="0">
                  <a:solidFill>
                    <a:prstClr val="black"/>
                  </a:solidFill>
                  <a:ea typeface="Cambria Math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178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4972050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655638"/>
          </a:xfrm>
        </p:spPr>
        <p:txBody>
          <a:bodyPr/>
          <a:lstStyle/>
          <a:p>
            <a:r>
              <a:rPr lang="en-US" dirty="0" smtClean="0"/>
              <a:t>Dilations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143000"/>
                <a:ext cx="7467600" cy="5330952"/>
              </a:xfrm>
            </p:spPr>
            <p:txBody>
              <a:bodyPr/>
              <a:lstStyle/>
              <a:p>
                <a:r>
                  <a:rPr lang="en-US" dirty="0" smtClean="0"/>
                  <a:t>Find the image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dirty="0" smtClean="0"/>
                  <a:t> under the expansion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  <m:r>
                          <a:rPr lang="en-US" b="0" i="1" smtClean="0">
                            <a:latin typeface="Cambria Math"/>
                          </a:rPr>
                          <m:t>,2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Solution: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  <m:r>
                          <a:rPr lang="en-US" b="0" i="1" smtClean="0">
                            <a:latin typeface="Cambria Math"/>
                          </a:rPr>
                          <m:t>,2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→∆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′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′</m:t>
                    </m:r>
                  </m:oMath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𝑂𝐴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𝑂𝐵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𝑂𝐶</m:t>
                      </m:r>
                      <m:r>
                        <a:rPr lang="en-US" b="0" i="1" smtClean="0">
                          <a:latin typeface="Cambria Math"/>
                        </a:rPr>
                        <m:t>′=2∙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𝑂𝐶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143000"/>
                <a:ext cx="7467600" cy="5330952"/>
              </a:xfrm>
              <a:blipFill rotWithShape="1">
                <a:blip r:embed="rId3"/>
                <a:stretch>
                  <a:fillRect l="-1224" t="-1030" r="-1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499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600"/>
            <a:ext cx="6324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143000"/>
                <a:ext cx="7467600" cy="5330952"/>
              </a:xfrm>
            </p:spPr>
            <p:txBody>
              <a:bodyPr/>
              <a:lstStyle/>
              <a:p>
                <a:r>
                  <a:rPr lang="en-US" dirty="0" smtClean="0"/>
                  <a:t>Find the image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dirty="0" smtClean="0"/>
                  <a:t> under the expansion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Solution: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b>
                    </m:sSub>
                    <m:r>
                      <a:rPr lang="en-US" b="0" i="1" smtClean="0">
                        <a:latin typeface="Cambria Math"/>
                      </a:rPr>
                      <m:t>: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→∆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′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′</m:t>
                    </m:r>
                  </m:oMath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𝑂𝐴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𝑂𝐵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𝑂𝐶</m:t>
                      </m:r>
                      <m:r>
                        <a:rPr lang="en-US" b="0" i="1" smtClean="0">
                          <a:latin typeface="Cambria Math"/>
                        </a:rPr>
                        <m:t>′=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𝑂𝐶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143000"/>
                <a:ext cx="7467600" cy="5330952"/>
              </a:xfrm>
              <a:blipFill rotWithShape="1">
                <a:blip r:embed="rId3"/>
                <a:stretch>
                  <a:fillRect l="-1224" t="-1030" r="-1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655638"/>
          </a:xfrm>
        </p:spPr>
        <p:txBody>
          <a:bodyPr/>
          <a:lstStyle/>
          <a:p>
            <a:r>
              <a:rPr lang="en-US" dirty="0" smtClean="0"/>
              <a:t>Dilations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7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815" y="1447800"/>
            <a:ext cx="6322895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143000"/>
                <a:ext cx="7467600" cy="5330952"/>
              </a:xfrm>
            </p:spPr>
            <p:txBody>
              <a:bodyPr/>
              <a:lstStyle/>
              <a:p>
                <a:r>
                  <a:rPr lang="en-US" dirty="0" smtClean="0"/>
                  <a:t>Find the image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dirty="0" smtClean="0"/>
                  <a:t> under the expansion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  <m:r>
                          <a:rPr lang="en-US" b="0" i="1" smtClean="0">
                            <a:latin typeface="Cambria Math"/>
                          </a:rPr>
                          <m:t>,−2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Solution: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  <m:r>
                          <a:rPr lang="en-US" b="0" i="1" smtClean="0">
                            <a:latin typeface="Cambria Math"/>
                          </a:rPr>
                          <m:t>,−2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→∆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′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′</m:t>
                    </m:r>
                  </m:oMath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𝑂𝐴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𝑂𝐵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=2∙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𝑂𝐶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143000"/>
                <a:ext cx="7467600" cy="5330952"/>
              </a:xfrm>
              <a:blipFill rotWithShape="1">
                <a:blip r:embed="rId3"/>
                <a:stretch>
                  <a:fillRect l="-1224" t="-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655638"/>
          </a:xfrm>
        </p:spPr>
        <p:txBody>
          <a:bodyPr/>
          <a:lstStyle/>
          <a:p>
            <a:r>
              <a:rPr lang="en-US" dirty="0" smtClean="0"/>
              <a:t>Dilations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3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192</TotalTime>
  <Words>522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Geometry: Unit 1: Transformations</vt:lpstr>
      <vt:lpstr>Warm-up</vt:lpstr>
      <vt:lpstr>Dilations</vt:lpstr>
      <vt:lpstr>Non-Isometry: A reminder</vt:lpstr>
      <vt:lpstr>Dilations</vt:lpstr>
      <vt:lpstr>Dilations Continued</vt:lpstr>
      <vt:lpstr>Dilations Example</vt:lpstr>
      <vt:lpstr>Dilations Example</vt:lpstr>
      <vt:lpstr>Dilations Example</vt:lpstr>
      <vt:lpstr>Identify the Scale Factor and Center from the picture</vt:lpstr>
      <vt:lpstr>Identify the Scale Factor and Center from the picture</vt:lpstr>
      <vt:lpstr>Identify the Scale Factor and Center from the picture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Geometry: Unit 1: Transformations</dc:title>
  <dc:creator>David Leon</dc:creator>
  <cp:lastModifiedBy>David Leon</cp:lastModifiedBy>
  <cp:revision>19</cp:revision>
  <dcterms:created xsi:type="dcterms:W3CDTF">2015-09-03T04:05:30Z</dcterms:created>
  <dcterms:modified xsi:type="dcterms:W3CDTF">2015-09-09T22:12:57Z</dcterms:modified>
</cp:coreProperties>
</file>