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2" r:id="rId5"/>
    <p:sldId id="259" r:id="rId6"/>
    <p:sldId id="263" r:id="rId7"/>
    <p:sldId id="264" r:id="rId8"/>
    <p:sldId id="265" r:id="rId9"/>
    <p:sldId id="267" r:id="rId10"/>
    <p:sldId id="266" r:id="rId11"/>
    <p:sldId id="271" r:id="rId12"/>
    <p:sldId id="272" r:id="rId13"/>
    <p:sldId id="273" r:id="rId14"/>
    <p:sldId id="274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029AD9-E453-4AD1-83C8-5391D6BE4F8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7661F9-2DE6-40E7-B0A1-EC54769FD3C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893136"/>
          </a:xfrm>
        </p:spPr>
        <p:txBody>
          <a:bodyPr/>
          <a:lstStyle/>
          <a:p>
            <a:r>
              <a:rPr lang="en-US" dirty="0" smtClean="0"/>
              <a:t>Distance and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581399"/>
            <a:ext cx="2886803" cy="288680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4845417" y="4191000"/>
            <a:ext cx="0" cy="833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024965" y="5031652"/>
            <a:ext cx="8068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890235" y="5024800"/>
            <a:ext cx="8068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855598" y="5031652"/>
            <a:ext cx="0" cy="833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98080" cy="731838"/>
          </a:xfrm>
        </p:spPr>
        <p:txBody>
          <a:bodyPr>
            <a:noAutofit/>
          </a:bodyPr>
          <a:lstStyle/>
          <a:p>
            <a:r>
              <a:rPr lang="en-US" sz="3000" dirty="0" smtClean="0"/>
              <a:t>Finding Center and Radius</a:t>
            </a:r>
            <a:endParaRPr lang="en-US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914400"/>
                <a:ext cx="7498080" cy="2514600"/>
              </a:xfrm>
            </p:spPr>
            <p:txBody>
              <a:bodyPr>
                <a:normAutofit lnSpcReduction="10000"/>
              </a:bodyPr>
              <a:lstStyle/>
              <a:p>
                <a:pPr marL="82296" indent="0">
                  <a:buNone/>
                </a:pPr>
                <a:r>
                  <a:rPr lang="en-US" sz="2400" b="1" dirty="0" smtClean="0"/>
                  <a:t>Find the center and radius of the circle with the given equation. Sketch the graph.</a:t>
                </a:r>
                <a:endParaRPr lang="en-US" sz="2400" b="1" dirty="0" smtClean="0"/>
              </a:p>
              <a:p>
                <a:pPr marL="82296" indent="0">
                  <a:buNone/>
                </a:pPr>
                <a:endParaRPr lang="en-US" sz="24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b="1" dirty="0" smtClean="0"/>
              </a:p>
              <a:p>
                <a:pPr marL="82296" indent="0">
                  <a:buNone/>
                </a:pPr>
                <a:endParaRPr lang="en-US" sz="2400" b="1" dirty="0"/>
              </a:p>
              <a:p>
                <a:pPr marL="82296" indent="0">
                  <a:buNone/>
                </a:pPr>
                <a:r>
                  <a:rPr lang="en-US" sz="2400" b="1" dirty="0" smtClean="0"/>
                  <a:t>Center: </a:t>
                </a:r>
                <a:r>
                  <a:rPr lang="en-US" sz="2400" dirty="0"/>
                  <a:t>	</a:t>
                </a:r>
                <a:r>
                  <a:rPr lang="en-US" sz="2400" dirty="0" smtClean="0"/>
                  <a:t>		</a:t>
                </a:r>
                <a:r>
                  <a:rPr lang="en-US" sz="2400" b="1" dirty="0" smtClean="0"/>
                  <a:t>Radius: </a:t>
                </a:r>
                <a:endParaRPr lang="en-US" sz="24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914400"/>
                <a:ext cx="7498080" cy="2514600"/>
              </a:xfrm>
              <a:blipFill rotWithShape="1">
                <a:blip r:embed="rId3"/>
                <a:stretch>
                  <a:fillRect l="-81" t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0416" y="2819400"/>
                <a:ext cx="114858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(</m:t>
                      </m:r>
                      <m:r>
                        <a:rPr lang="en-US" sz="2200" b="1" i="1" smtClean="0">
                          <a:latin typeface="Cambria Math"/>
                        </a:rPr>
                        <m:t>𝟏</m:t>
                      </m:r>
                      <m:r>
                        <a:rPr lang="en-US" sz="2200" b="1" i="1" smtClean="0">
                          <a:latin typeface="Cambria Math"/>
                        </a:rPr>
                        <m:t>, −</m:t>
                      </m:r>
                      <m:r>
                        <a:rPr lang="en-US" sz="2200" b="1" i="1" smtClean="0">
                          <a:latin typeface="Cambria Math"/>
                        </a:rPr>
                        <m:t>𝟐</m:t>
                      </m:r>
                      <m:r>
                        <a:rPr lang="en-US" sz="2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416" y="2819400"/>
                <a:ext cx="1148584" cy="430887"/>
              </a:xfrm>
              <a:prstGeom prst="rect">
                <a:avLst/>
              </a:prstGeom>
              <a:blipFill rotWithShape="1">
                <a:blip r:embed="rId4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835069" y="2819400"/>
                <a:ext cx="1669240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𝒓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𝟗</m:t>
                          </m:r>
                        </m:e>
                      </m:rad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5069" y="2819400"/>
                <a:ext cx="1669240" cy="4708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4800600" y="4994488"/>
            <a:ext cx="89635" cy="606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24965" y="4191000"/>
            <a:ext cx="1672088" cy="1674452"/>
          </a:xfrm>
          <a:prstGeom prst="ellipse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4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-76200"/>
            <a:ext cx="7498080" cy="655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- Circles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143000" y="1295400"/>
                <a:ext cx="5486400" cy="762000"/>
              </a:xfrm>
            </p:spPr>
            <p:txBody>
              <a:bodyPr>
                <a:normAutofit/>
              </a:bodyPr>
              <a:lstStyle/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1.) </a:t>
                </a:r>
                <a:r>
                  <a:rPr lang="en-US" sz="2400" b="1" dirty="0" smtClean="0"/>
                  <a:t>Center</a:t>
                </a:r>
                <a:r>
                  <a:rPr lang="en-US" sz="2400" b="1" dirty="0"/>
                  <a:t>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</a:rPr>
                      <m:t>𝟗</m:t>
                    </m:r>
                    <m:r>
                      <a:rPr lang="en-US" sz="2400" b="1" i="1"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/>
                      </a:rPr>
                      <m:t>𝟏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1" dirty="0" smtClean="0"/>
                  <a:t>        Diameter: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𝟒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143000" y="1295400"/>
                <a:ext cx="5486400" cy="762000"/>
              </a:xfrm>
              <a:blipFill rotWithShape="1">
                <a:blip r:embed="rId2"/>
                <a:stretch>
                  <a:fillRect l="-222" t="-6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0600" y="685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2400" dirty="0"/>
              <a:t>Write the equation of a circle with the </a:t>
            </a:r>
            <a:r>
              <a:rPr lang="en-US" sz="2400" dirty="0" smtClean="0"/>
              <a:t>given information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419600" y="1731971"/>
                <a:ext cx="19600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Radius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𝒓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𝟐</m:t>
                    </m:r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731971"/>
                <a:ext cx="196008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65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004291" y="2667000"/>
                <a:ext cx="4572000" cy="2441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Equation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>
                              <a:latin typeface="Cambria Math"/>
                            </a:rPr>
                            <m:t>−9)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  <m:r>
                            <a:rPr lang="en-US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291" y="2667000"/>
                <a:ext cx="4572000" cy="2441053"/>
              </a:xfrm>
              <a:prstGeom prst="rect">
                <a:avLst/>
              </a:prstGeom>
              <a:blipFill rotWithShape="1">
                <a:blip r:embed="rId4"/>
                <a:stretch>
                  <a:fillRect l="-2133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1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-76200"/>
            <a:ext cx="7498080" cy="655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- Circles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143000" y="1295400"/>
                <a:ext cx="7239000" cy="762000"/>
              </a:xfrm>
            </p:spPr>
            <p:txBody>
              <a:bodyPr>
                <a:normAutofit/>
              </a:bodyPr>
              <a:lstStyle/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2.) </a:t>
                </a:r>
                <a:r>
                  <a:rPr lang="en-US" sz="2400" b="1" dirty="0" smtClean="0"/>
                  <a:t>Diameter with endpoints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  <m:r>
                          <a:rPr lang="en-US" sz="2400" b="1" i="1">
                            <a:latin typeface="Cambria Math"/>
                          </a:rPr>
                          <m:t>,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𝟖</m:t>
                        </m:r>
                        <m:r>
                          <a:rPr lang="en-US" sz="2400" b="1" i="1">
                            <a:latin typeface="Cambria Math"/>
                          </a:rPr>
                          <m:t>,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𝟖</m:t>
                        </m:r>
                      </m:e>
                    </m:d>
                  </m:oMath>
                </a14:m>
                <a:r>
                  <a:rPr lang="en-US" sz="2400" b="1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143000" y="1295400"/>
                <a:ext cx="7239000" cy="762000"/>
              </a:xfrm>
              <a:blipFill rotWithShape="1">
                <a:blip r:embed="rId2"/>
                <a:stretch>
                  <a:fillRect l="-168" t="-6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0600" y="685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2400" dirty="0"/>
              <a:t>Write the equation of a circle with the </a:t>
            </a:r>
            <a:r>
              <a:rPr lang="en-US" sz="2400" dirty="0" smtClean="0"/>
              <a:t>given information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81200"/>
            <a:ext cx="8153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/>
              <a:t>To solve this problem, you must use:</a:t>
            </a:r>
          </a:p>
          <a:p>
            <a:pPr>
              <a:spcAft>
                <a:spcPts val="1800"/>
              </a:spcAft>
            </a:pPr>
            <a:r>
              <a:rPr lang="en-US" sz="2400" u="sng" dirty="0" smtClean="0"/>
              <a:t>Midpoint</a:t>
            </a:r>
            <a:r>
              <a:rPr lang="en-US" sz="2400" dirty="0" smtClean="0"/>
              <a:t>: The </a:t>
            </a:r>
            <a:r>
              <a:rPr lang="en-US" sz="2400" b="1" dirty="0" smtClean="0"/>
              <a:t>center</a:t>
            </a:r>
            <a:r>
              <a:rPr lang="en-US" sz="2400" dirty="0" smtClean="0"/>
              <a:t> would be the midpoint of the given points:</a:t>
            </a:r>
          </a:p>
          <a:p>
            <a:pPr>
              <a:spcAft>
                <a:spcPts val="1800"/>
              </a:spcAft>
            </a:pPr>
            <a:r>
              <a:rPr lang="en-US" sz="2400" u="sng" dirty="0" smtClean="0"/>
              <a:t>Distance</a:t>
            </a:r>
            <a:r>
              <a:rPr lang="en-US" sz="2400" dirty="0" smtClean="0"/>
              <a:t>: The distance from the center to either of these points would be the </a:t>
            </a:r>
            <a:r>
              <a:rPr lang="en-US" sz="2400" b="1" dirty="0" smtClean="0"/>
              <a:t>radius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77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-76200"/>
            <a:ext cx="7498080" cy="655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- Circles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69109" y="1166602"/>
                <a:ext cx="7239000" cy="762000"/>
              </a:xfrm>
            </p:spPr>
            <p:txBody>
              <a:bodyPr>
                <a:normAutofit/>
              </a:bodyPr>
              <a:lstStyle/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2.) </a:t>
                </a:r>
                <a:r>
                  <a:rPr lang="en-US" sz="2400" b="1" dirty="0" smtClean="0"/>
                  <a:t>Diameter with endpoints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  <m:r>
                          <a:rPr lang="en-US" sz="2400" b="1" i="1">
                            <a:latin typeface="Cambria Math"/>
                          </a:rPr>
                          <m:t>,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𝟖</m:t>
                        </m:r>
                        <m:r>
                          <a:rPr lang="en-US" sz="2400" b="1" i="1">
                            <a:latin typeface="Cambria Math"/>
                          </a:rPr>
                          <m:t>,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𝟖</m:t>
                        </m:r>
                      </m:e>
                    </m:d>
                  </m:oMath>
                </a14:m>
                <a:r>
                  <a:rPr lang="en-US" sz="2400" b="1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69109" y="1166602"/>
                <a:ext cx="7239000" cy="762000"/>
              </a:xfrm>
              <a:blipFill rotWithShape="1">
                <a:blip r:embed="rId2"/>
                <a:stretch>
                  <a:fillRect l="-84" t="-6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0600" y="685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2400" dirty="0"/>
              <a:t>Write the equation of a circle with the </a:t>
            </a:r>
            <a:r>
              <a:rPr lang="en-US" sz="2400" dirty="0" smtClean="0"/>
              <a:t>given information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66800" y="1905000"/>
                <a:ext cx="3352800" cy="4015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Center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𝒎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/>
                                </a:rPr>
                                <m:t>𝟖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2400" b="1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/>
                                </a:rPr>
                                <m:t>𝟏𝟎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=(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  <m:r>
                        <a:rPr lang="en-US" sz="2400" b="1" i="1" smtClean="0">
                          <a:latin typeface="Cambria Math"/>
                        </a:rPr>
                        <m:t>,</m:t>
                      </m:r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05000"/>
                <a:ext cx="3352800" cy="4015779"/>
              </a:xfrm>
              <a:prstGeom prst="rect">
                <a:avLst/>
              </a:prstGeom>
              <a:blipFill rotWithShape="1">
                <a:blip r:embed="rId3"/>
                <a:stretch>
                  <a:fillRect l="-2727" t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19600" y="1828800"/>
                <a:ext cx="4572000" cy="4243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Radius</a:t>
                </a:r>
                <a:r>
                  <a:rPr lang="en-US" sz="2400" dirty="0" smtClean="0"/>
                  <a:t>: use distance formula with (4, 5) and one of your given endpoints: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𝑟</m:t>
                      </m:r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b="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𝒓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𝟏𝟔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𝟗</m:t>
                          </m:r>
                        </m:e>
                      </m:rad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𝟐𝟓</m:t>
                          </m:r>
                        </m:e>
                      </m:rad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828800"/>
                <a:ext cx="4572000" cy="4243598"/>
              </a:xfrm>
              <a:prstGeom prst="rect">
                <a:avLst/>
              </a:prstGeom>
              <a:blipFill rotWithShape="1">
                <a:blip r:embed="rId4"/>
                <a:stretch>
                  <a:fillRect l="-2000" t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14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-76200"/>
            <a:ext cx="7498080" cy="655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- Circles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69109" y="1166602"/>
                <a:ext cx="7239000" cy="762000"/>
              </a:xfrm>
            </p:spPr>
            <p:txBody>
              <a:bodyPr>
                <a:normAutofit/>
              </a:bodyPr>
              <a:lstStyle/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2.) </a:t>
                </a:r>
                <a:r>
                  <a:rPr lang="en-US" sz="2400" b="1" dirty="0" smtClean="0"/>
                  <a:t>Diameter with endpoints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  <m:r>
                          <a:rPr lang="en-US" sz="2400" b="1" i="1">
                            <a:latin typeface="Cambria Math"/>
                          </a:rPr>
                          <m:t>,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r>
                  <a:rPr lang="en-US" sz="2400" b="1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𝟖</m:t>
                        </m:r>
                        <m:r>
                          <a:rPr lang="en-US" sz="2400" b="1" i="1">
                            <a:latin typeface="Cambria Math"/>
                          </a:rPr>
                          <m:t>, 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𝟖</m:t>
                        </m:r>
                      </m:e>
                    </m:d>
                  </m:oMath>
                </a14:m>
                <a:r>
                  <a:rPr lang="en-US" sz="2400" b="1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69109" y="1166602"/>
                <a:ext cx="7239000" cy="762000"/>
              </a:xfrm>
              <a:blipFill rotWithShape="1">
                <a:blip r:embed="rId2"/>
                <a:stretch>
                  <a:fillRect l="-84" t="-6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0600" y="685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2400" dirty="0"/>
              <a:t>Write the equation of a circle with the </a:t>
            </a:r>
            <a:r>
              <a:rPr lang="en-US" sz="2400" dirty="0" smtClean="0"/>
              <a:t>given information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38927" y="2743200"/>
                <a:ext cx="4572000" cy="2441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Equation</a:t>
                </a:r>
                <a:r>
                  <a:rPr lang="en-US" sz="2400" dirty="0" smtClean="0"/>
                  <a:t>: </a:t>
                </a:r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>
                              <a:latin typeface="Cambria Math"/>
                            </a:rPr>
                            <m:t>−4)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𝟐𝟓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927" y="2743200"/>
                <a:ext cx="4572000" cy="2441053"/>
              </a:xfrm>
              <a:prstGeom prst="rect">
                <a:avLst/>
              </a:prstGeom>
              <a:blipFill rotWithShape="1">
                <a:blip r:embed="rId3"/>
                <a:stretch>
                  <a:fillRect l="-2000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19200" y="1752600"/>
                <a:ext cx="20646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Center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𝟒</m:t>
                    </m:r>
                    <m:r>
                      <a:rPr lang="en-US" sz="2400" b="1" i="1">
                        <a:latin typeface="Cambria Math"/>
                      </a:rPr>
                      <m:t>,</m:t>
                    </m:r>
                    <m:r>
                      <a:rPr lang="en-US" sz="2400" b="1" i="1">
                        <a:latin typeface="Cambria Math"/>
                      </a:rPr>
                      <m:t>𝟓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752600"/>
                <a:ext cx="206466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425" t="-10667" r="-1475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114800" y="1731971"/>
                <a:ext cx="19600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Radius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𝒓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𝟓</m:t>
                    </m:r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731971"/>
                <a:ext cx="1960088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65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7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655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- Circles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990600" y="1600200"/>
                <a:ext cx="3886200" cy="4267200"/>
              </a:xfrm>
            </p:spPr>
            <p:txBody>
              <a:bodyPr>
                <a:normAutofit/>
              </a:bodyPr>
              <a:lstStyle/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3.)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𝟐𝟓</m:t>
                    </m:r>
                  </m:oMath>
                </a14:m>
                <a:endParaRPr lang="en-US" sz="2400" b="1" dirty="0"/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b="1" dirty="0"/>
                  <a:t>Center: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/>
                      </a:rPr>
                      <m:t>𝟑</m:t>
                    </m:r>
                    <m:r>
                      <a:rPr lang="en-US" sz="2400" b="1" i="1">
                        <a:latin typeface="Cambria Math"/>
                      </a:rPr>
                      <m:t>, 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	</a:t>
                </a:r>
                <a:endParaRPr lang="en-US" sz="2400" dirty="0" smtClean="0"/>
              </a:p>
              <a:p>
                <a:pPr marL="82296" indent="0">
                  <a:buNone/>
                </a:pPr>
                <a:r>
                  <a:rPr lang="en-US" sz="2400" b="1" dirty="0" smtClean="0"/>
                  <a:t>Radius: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𝒓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𝟓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90600" y="1600200"/>
                <a:ext cx="3886200" cy="4267200"/>
              </a:xfrm>
              <a:blipFill rotWithShape="1">
                <a:blip r:embed="rId2"/>
                <a:stretch>
                  <a:fillRect l="-314" t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0600" y="685800"/>
            <a:ext cx="77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Find the center and radius of the circle with the given equation. Sketch the graph.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2133599"/>
            <a:ext cx="4562475" cy="4379595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flipV="1">
            <a:off x="5741619" y="2849712"/>
            <a:ext cx="0" cy="106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41619" y="3886200"/>
            <a:ext cx="0" cy="1143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86438" y="3916512"/>
            <a:ext cx="995362" cy="2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648200" y="3916512"/>
            <a:ext cx="1048603" cy="2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648200" y="2849712"/>
            <a:ext cx="2133600" cy="2179488"/>
          </a:xfrm>
          <a:prstGeom prst="ellipse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96802" y="3886200"/>
            <a:ext cx="89635" cy="606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741" y="2081240"/>
            <a:ext cx="4562475" cy="4379595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flipV="1">
            <a:off x="6526579" y="4419600"/>
            <a:ext cx="0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526579" y="5334000"/>
            <a:ext cx="0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71397" y="5364530"/>
            <a:ext cx="8962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585559" y="5364530"/>
            <a:ext cx="8962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585560" y="4419600"/>
            <a:ext cx="1882040" cy="1828800"/>
          </a:xfrm>
          <a:prstGeom prst="ellipse">
            <a:avLst/>
          </a:prstGeom>
          <a:noFill/>
          <a:ln w="603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836" y="0"/>
            <a:ext cx="7498080" cy="655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- Circles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066800" y="1636931"/>
                <a:ext cx="3886200" cy="4306669"/>
              </a:xfrm>
            </p:spPr>
            <p:txBody>
              <a:bodyPr>
                <a:normAutofit/>
              </a:bodyPr>
              <a:lstStyle/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4.)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𝟏𝟕</m:t>
                    </m:r>
                  </m:oMath>
                </a14:m>
                <a:endParaRPr lang="en-US" sz="2400" b="1" dirty="0"/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b="1" dirty="0"/>
                  <a:t>Center: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</a:rPr>
                      <m:t>𝟎</m:t>
                    </m:r>
                    <m:r>
                      <a:rPr lang="en-US" sz="2400" b="1" i="1">
                        <a:latin typeface="Cambria Math"/>
                      </a:rPr>
                      <m:t>, −</m:t>
                    </m:r>
                    <m:r>
                      <a:rPr lang="en-US" sz="2400" b="1" i="1" smtClean="0">
                        <a:latin typeface="Cambria Math"/>
                      </a:rPr>
                      <m:t>𝟓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	</a:t>
                </a:r>
              </a:p>
              <a:p>
                <a:pPr marL="82296" indent="0">
                  <a:buNone/>
                </a:pPr>
                <a:r>
                  <a:rPr lang="en-US" sz="2400" b="1" dirty="0"/>
                  <a:t>Radius</a:t>
                </a:r>
                <a:r>
                  <a:rPr lang="en-US" sz="2400" b="1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𝒓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/>
                          </a:rPr>
                          <m:t>𝟏𝟕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𝟏𝟐𝟑𝟏</m:t>
                      </m:r>
                    </m:oMath>
                  </m:oMathPara>
                </a14:m>
                <a:endParaRPr lang="en-US" sz="2400" b="1" dirty="0"/>
              </a:p>
              <a:p>
                <a:pPr marL="82296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66800" y="1636931"/>
                <a:ext cx="3886200" cy="4306669"/>
              </a:xfrm>
              <a:blipFill rotWithShape="1">
                <a:blip r:embed="rId3"/>
                <a:stretch>
                  <a:fillRect l="-157" t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90600" y="685800"/>
            <a:ext cx="77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Find the center and radius of the circle with the given equation. Sketch the graph.</a:t>
            </a:r>
          </a:p>
        </p:txBody>
      </p:sp>
      <p:sp>
        <p:nvSpPr>
          <p:cNvPr id="8" name="Oval 7"/>
          <p:cNvSpPr/>
          <p:nvPr/>
        </p:nvSpPr>
        <p:spPr>
          <a:xfrm>
            <a:off x="6481762" y="5334000"/>
            <a:ext cx="89635" cy="606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8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14488" cy="914400"/>
          </a:xfrm>
        </p:spPr>
        <p:txBody>
          <a:bodyPr/>
          <a:lstStyle/>
          <a:p>
            <a:r>
              <a:rPr lang="en-US" dirty="0" smtClean="0"/>
              <a:t>Distance and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181600"/>
          </a:xfrm>
        </p:spPr>
        <p:txBody>
          <a:bodyPr/>
          <a:lstStyle/>
          <a:p>
            <a:r>
              <a:rPr lang="en-US" b="1" u="sng" dirty="0"/>
              <a:t>Content Objective</a:t>
            </a:r>
            <a:r>
              <a:rPr lang="en-US" dirty="0"/>
              <a:t>: Students will be able </a:t>
            </a:r>
            <a:r>
              <a:rPr lang="en-US" dirty="0" smtClean="0"/>
              <a:t>to identify distances between points, using them to make the equations of circles.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b="1" u="sng" dirty="0"/>
              <a:t>Language Objective</a:t>
            </a:r>
            <a:r>
              <a:rPr lang="en-US" dirty="0"/>
              <a:t>: Students will be able to </a:t>
            </a:r>
            <a:r>
              <a:rPr lang="en-US" dirty="0" smtClean="0"/>
              <a:t>graph circles whose equation was given or discovered by calculating distances between points.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0688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914400"/>
                <a:ext cx="7790688" cy="5867400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 smtClean="0"/>
                  <a:t>As a reminder, the distance between two points is the measure of line segment that connects them.</a:t>
                </a:r>
              </a:p>
              <a:p>
                <a:endParaRPr lang="en-US" sz="2600" dirty="0"/>
              </a:p>
              <a:p>
                <a:endParaRPr lang="en-US" sz="2600" dirty="0" smtClean="0"/>
              </a:p>
              <a:p>
                <a:r>
                  <a:rPr lang="en-US" sz="2600" u="sng" dirty="0"/>
                  <a:t>Ex</a:t>
                </a:r>
                <a:r>
                  <a:rPr lang="en-US" sz="2600" dirty="0"/>
                  <a:t>: If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𝐴</m:t>
                    </m:r>
                    <m:r>
                      <a:rPr lang="en-US" sz="26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00" dirty="0"/>
                  <a:t> and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𝐵</m:t>
                    </m:r>
                    <m:r>
                      <a:rPr lang="en-US" sz="26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/>
                  <a:t>, </a:t>
                </a:r>
                <a:r>
                  <a:rPr lang="en-US" sz="2600" dirty="0" smtClean="0"/>
                  <a:t>then the distance (</a:t>
                </a:r>
                <a:r>
                  <a:rPr lang="en-US" sz="2600" i="1" dirty="0" smtClean="0"/>
                  <a:t>d</a:t>
                </a:r>
                <a:r>
                  <a:rPr lang="en-US" sz="2600" dirty="0" smtClean="0"/>
                  <a:t>) between points </a:t>
                </a:r>
                <a:r>
                  <a:rPr lang="en-US" sz="2600" i="1" dirty="0" smtClean="0"/>
                  <a:t>A</a:t>
                </a:r>
                <a:r>
                  <a:rPr lang="en-US" sz="2600" dirty="0" smtClean="0"/>
                  <a:t> and </a:t>
                </a:r>
                <a:r>
                  <a:rPr lang="en-US" sz="2600" i="1" dirty="0" smtClean="0"/>
                  <a:t>B </a:t>
                </a:r>
                <a:r>
                  <a:rPr lang="en-US" sz="2600" dirty="0" smtClean="0"/>
                  <a:t>can be found by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𝒅</m:t>
                      </m:r>
                      <m:r>
                        <a:rPr lang="en-US" sz="26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600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6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6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6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6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600" b="1" dirty="0" smtClean="0"/>
              </a:p>
              <a:p>
                <a:pPr marL="82296" indent="0">
                  <a:buNone/>
                </a:pPr>
                <a:endParaRPr lang="en-US" sz="2600" dirty="0"/>
              </a:p>
              <a:p>
                <a:pPr marL="82296" indent="0">
                  <a:buNone/>
                </a:pPr>
                <a:r>
                  <a:rPr lang="en-US" sz="2600" u="sng" dirty="0"/>
                  <a:t>Key Question</a:t>
                </a:r>
                <a:r>
                  <a:rPr lang="en-US" sz="2600" dirty="0"/>
                  <a:t>: Could this idea also be used to find the midpoint of two points on the (x</a:t>
                </a:r>
                <a:r>
                  <a:rPr lang="en-US" sz="2600" dirty="0" smtClean="0"/>
                  <a:t>, y</a:t>
                </a:r>
                <a:r>
                  <a:rPr lang="en-US" sz="2600" dirty="0"/>
                  <a:t>) – coordinate plane?</a:t>
                </a:r>
              </a:p>
              <a:p>
                <a:pPr marL="82296" indent="0">
                  <a:buNone/>
                </a:pPr>
                <a:endParaRPr lang="en-US" sz="2600" dirty="0"/>
              </a:p>
              <a:p>
                <a:pPr marL="82296" indent="0">
                  <a:buNone/>
                </a:pPr>
                <a:endParaRPr lang="en-US" sz="2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914400"/>
                <a:ext cx="7790688" cy="5867400"/>
              </a:xfrm>
              <a:blipFill rotWithShape="1">
                <a:blip r:embed="rId2"/>
                <a:stretch>
                  <a:fillRect l="-313" t="-935" r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828800" y="2123767"/>
            <a:ext cx="5701122" cy="478842"/>
            <a:chOff x="845127" y="4800600"/>
            <a:chExt cx="6296891" cy="523220"/>
          </a:xfrm>
        </p:grpSpPr>
        <p:grpSp>
          <p:nvGrpSpPr>
            <p:cNvPr id="5" name="Group 4"/>
            <p:cNvGrpSpPr/>
            <p:nvPr/>
          </p:nvGrpSpPr>
          <p:grpSpPr>
            <a:xfrm>
              <a:off x="1198418" y="4800600"/>
              <a:ext cx="5943600" cy="76200"/>
              <a:chOff x="1257300" y="2171700"/>
              <a:chExt cx="5943600" cy="762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295400" y="2209801"/>
                <a:ext cx="5905500" cy="0"/>
              </a:xfrm>
              <a:prstGeom prst="line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>
                <a:off x="6743700" y="21717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257300" y="2171700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845127" y="4800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84818" y="4800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155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492927"/>
            <a:ext cx="2781539" cy="3337847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flipV="1">
            <a:off x="6515100" y="2848070"/>
            <a:ext cx="1398541" cy="111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863609" y="2895600"/>
            <a:ext cx="11159" cy="9549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4"/>
            <a:endCxn id="9" idx="4"/>
          </p:cNvCxnSpPr>
          <p:nvPr/>
        </p:nvCxnSpPr>
        <p:spPr>
          <a:xfrm>
            <a:off x="6515100" y="2895600"/>
            <a:ext cx="1348509" cy="10286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618"/>
            <a:ext cx="749808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685800"/>
                <a:ext cx="7498080" cy="2362200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 smtClean="0"/>
                  <a:t>Ex: Find the distance between the set of points given (label all points and segments connecting each pair of points on the same graph)</a:t>
                </a:r>
              </a:p>
              <a:p>
                <a:pPr marL="82296" indent="0">
                  <a:buNone/>
                </a:pPr>
                <a:endParaRPr lang="en-US" sz="2600" dirty="0" smtClean="0"/>
              </a:p>
              <a:p>
                <a:pPr marL="82296" indent="0">
                  <a:buNone/>
                </a:pPr>
                <a:r>
                  <a:rPr lang="en-US" sz="2600" dirty="0" smtClean="0"/>
                  <a:t>1.) A: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(−1, 4)</m:t>
                    </m:r>
                  </m:oMath>
                </a14:m>
                <a:r>
                  <a:rPr lang="en-US" sz="2600" dirty="0" smtClean="0"/>
                  <a:t> and B: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(3, 4)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685800"/>
                <a:ext cx="7498080" cy="2362200"/>
              </a:xfrm>
              <a:blipFill rotWithShape="1">
                <a:blip r:embed="rId3"/>
                <a:stretch>
                  <a:fillRect l="-325" t="-2326" r="-2358" b="-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477000" y="2819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48600" y="2819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990600" y="3828453"/>
                <a:ext cx="360175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:r>
                  <a:rPr lang="en-US" sz="2600" dirty="0" smtClean="0"/>
                  <a:t>2.) B: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(</m:t>
                    </m:r>
                    <m:r>
                      <a:rPr lang="en-US" sz="2600" b="0" i="1" smtClean="0">
                        <a:latin typeface="Cambria Math"/>
                      </a:rPr>
                      <m:t>3</m:t>
                    </m:r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i="1">
                        <a:latin typeface="Cambria Math"/>
                      </a:rPr>
                      <m:t>4)</m:t>
                    </m:r>
                  </m:oMath>
                </a14:m>
                <a:r>
                  <a:rPr lang="en-US" sz="2600" dirty="0"/>
                  <a:t> and C</a:t>
                </a:r>
                <a:r>
                  <a:rPr lang="en-US" sz="2600" dirty="0" smtClean="0"/>
                  <a:t>: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(</m:t>
                    </m:r>
                    <m:r>
                      <a:rPr lang="en-US" sz="2600" b="0" i="1" smtClean="0">
                        <a:latin typeface="Cambria Math"/>
                      </a:rPr>
                      <m:t>3</m:t>
                    </m:r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a:rPr lang="en-US" sz="2600" b="0" i="1" smtClean="0">
                        <a:latin typeface="Cambria Math"/>
                      </a:rPr>
                      <m:t> 1</m:t>
                    </m:r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28453"/>
                <a:ext cx="3601755" cy="492443"/>
              </a:xfrm>
              <a:prstGeom prst="rect">
                <a:avLst/>
              </a:prstGeom>
              <a:blipFill rotWithShape="1">
                <a:blip r:embed="rId4"/>
                <a:stretch>
                  <a:fillRect l="-678" t="-11111" b="-2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7825509" y="384808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912091" y="5181600"/>
                <a:ext cx="385208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:r>
                  <a:rPr lang="en-US" sz="2600" dirty="0" smtClean="0"/>
                  <a:t>3.) A: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(</m:t>
                    </m:r>
                    <m:r>
                      <a:rPr lang="en-US" sz="2600" b="0" i="1" smtClean="0">
                        <a:latin typeface="Cambria Math"/>
                      </a:rPr>
                      <m:t>−1</m:t>
                    </m:r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i="1">
                        <a:latin typeface="Cambria Math"/>
                      </a:rPr>
                      <m:t>4)</m:t>
                    </m:r>
                  </m:oMath>
                </a14:m>
                <a:r>
                  <a:rPr lang="en-US" sz="2600" dirty="0"/>
                  <a:t> and C</a:t>
                </a:r>
                <a:r>
                  <a:rPr lang="en-US" sz="2600" dirty="0" smtClean="0"/>
                  <a:t>: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(</m:t>
                    </m:r>
                    <m:r>
                      <a:rPr lang="en-US" sz="2600" b="0" i="1" smtClean="0">
                        <a:latin typeface="Cambria Math"/>
                      </a:rPr>
                      <m:t>3</m:t>
                    </m:r>
                    <m:r>
                      <a:rPr lang="en-US" sz="2600" i="1">
                        <a:latin typeface="Cambria Math"/>
                      </a:rPr>
                      <m:t>,</m:t>
                    </m:r>
                    <m:r>
                      <a:rPr lang="en-US" sz="2600" b="0" i="1" smtClean="0">
                        <a:latin typeface="Cambria Math"/>
                      </a:rPr>
                      <m:t> 1</m:t>
                    </m:r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endParaRPr lang="en-US" sz="26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91" y="5181600"/>
                <a:ext cx="3852080" cy="492443"/>
              </a:xfrm>
              <a:prstGeom prst="rect">
                <a:avLst/>
              </a:prstGeom>
              <a:blipFill rotWithShape="1">
                <a:blip r:embed="rId5"/>
                <a:stretch>
                  <a:fillRect l="-633" t="-11111" b="-2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053324" y="3057236"/>
                <a:ext cx="118352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𝑑</m:t>
                      </m:r>
                      <m:r>
                        <a:rPr lang="en-US" sz="2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324" y="3057236"/>
                <a:ext cx="1183529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1894912" y="4495797"/>
                <a:ext cx="118352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𝑑</m:t>
                      </m:r>
                      <m:r>
                        <a:rPr lang="en-US" sz="26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912" y="4495797"/>
                <a:ext cx="1183529" cy="4924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581400" y="3048000"/>
                <a:ext cx="112492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𝑤h𝑦</m:t>
                      </m:r>
                      <m:r>
                        <a:rPr lang="en-US" sz="26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124923" cy="4924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505200" y="4495798"/>
                <a:ext cx="112492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𝑤h𝑦</m:t>
                      </m:r>
                      <m:r>
                        <a:rPr lang="en-US" sz="26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95798"/>
                <a:ext cx="1124923" cy="4924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1887771" y="5694824"/>
                <a:ext cx="118352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𝑑</m:t>
                      </m:r>
                      <m:r>
                        <a:rPr lang="en-US" sz="26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771" y="5694824"/>
                <a:ext cx="1183529" cy="49244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3523277" y="5715000"/>
                <a:ext cx="112492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𝑤h𝑦</m:t>
                      </m:r>
                      <m:r>
                        <a:rPr lang="en-US" sz="2600" b="0" i="1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277" y="5715000"/>
                <a:ext cx="1124923" cy="49244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6053538" y="2438400"/>
                <a:ext cx="57586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2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538" y="2438400"/>
                <a:ext cx="575862" cy="49244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7772400" y="2417012"/>
                <a:ext cx="58958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2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417012"/>
                <a:ext cx="589585" cy="49244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7772400" y="3774757"/>
                <a:ext cx="57586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774757"/>
                <a:ext cx="575862" cy="49244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80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3" grpId="0"/>
      <p:bldP spid="14" grpId="0"/>
      <p:bldP spid="15" grpId="0"/>
      <p:bldP spid="16" grpId="0"/>
      <p:bldP spid="17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9808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838200"/>
                <a:ext cx="7696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sz="2600" b="1" u="sng" dirty="0" smtClean="0"/>
                  <a:t>Theorem 13-1</a:t>
                </a:r>
                <a:r>
                  <a:rPr lang="en-US" sz="2600" dirty="0" smtClean="0"/>
                  <a:t>: The distance d between points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 smtClean="0"/>
                  <a:t> and </a:t>
                </a:r>
                <a:r>
                  <a:rPr lang="en-US" sz="26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600" dirty="0"/>
                  <a:t> </a:t>
                </a:r>
                <a:r>
                  <a:rPr lang="en-US" sz="2600" dirty="0" smtClean="0"/>
                  <a:t>is given by </a:t>
                </a:r>
              </a:p>
              <a:p>
                <a:pPr marL="82296" indent="0">
                  <a:buNone/>
                </a:pPr>
                <a:endParaRPr lang="en-US" sz="26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𝒅</m:t>
                      </m:r>
                      <m:r>
                        <a:rPr lang="en-US" sz="26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6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600" b="1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6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600" b="1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6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6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1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1" i="1" smtClean="0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6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600" b="1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6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1" i="1" smtClean="0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6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600" b="1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6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600" b="1" dirty="0" smtClean="0"/>
              </a:p>
              <a:p>
                <a:pPr marL="82296" indent="0">
                  <a:buNone/>
                </a:pPr>
                <a:endParaRPr lang="en-US" dirty="0"/>
              </a:p>
              <a:p>
                <a:pPr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200" dirty="0" smtClean="0"/>
                  <a:t>This equation works best if the segment made by the points is a diagonal line.</a:t>
                </a:r>
              </a:p>
              <a:p>
                <a:pPr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200" dirty="0" smtClean="0"/>
                  <a:t>If the segment between the points is vertical or horizontal, you can find the distance by taking the </a:t>
                </a:r>
                <a:r>
                  <a:rPr lang="en-US" sz="2200" smtClean="0"/>
                  <a:t>absolute value of</a:t>
                </a:r>
                <a:r>
                  <a:rPr lang="en-US" sz="2200" dirty="0" smtClean="0"/>
                  <a:t>: </a:t>
                </a:r>
              </a:p>
              <a:p>
                <a:pPr lvl="1"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200" dirty="0" smtClean="0"/>
                  <a:t>For vertical: the y-values</a:t>
                </a:r>
              </a:p>
              <a:p>
                <a:pPr lvl="1"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200" dirty="0" smtClean="0"/>
                  <a:t>For Horizontal: the x-values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2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838200"/>
                <a:ext cx="7696200" cy="5943600"/>
              </a:xfrm>
              <a:blipFill rotWithShape="1">
                <a:blip r:embed="rId2"/>
                <a:stretch>
                  <a:fillRect t="-923" r="-1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81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9808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– Distance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14003"/>
            <a:ext cx="765048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distance between the given points</a:t>
            </a:r>
            <a:endParaRPr lang="en-US" sz="2800" dirty="0" smtClean="0"/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endParaRPr lang="en-US" sz="2800" b="1" dirty="0" smtClean="0"/>
          </a:p>
          <a:p>
            <a:pPr marL="82296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86873" y="1502112"/>
                <a:ext cx="3429000" cy="5178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1.)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−4, 2)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(2, 1)</m:t>
                    </m:r>
                  </m:oMath>
                </a14:m>
                <a:endParaRPr lang="en-US" sz="2200" dirty="0" smtClean="0"/>
              </a:p>
              <a:p>
                <a:r>
                  <a:rPr lang="en-US" sz="2200" u="sng" dirty="0" smtClean="0"/>
                  <a:t>Solution</a:t>
                </a:r>
                <a:r>
                  <a:rPr lang="en-US" sz="22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𝒅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𝒅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))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200" b="1" dirty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𝒅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𝒅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𝟑𝟔</m:t>
                          </m:r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𝒅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𝟑𝟕</m:t>
                          </m:r>
                        </m:e>
                      </m:rad>
                    </m:oMath>
                  </m:oMathPara>
                </a14:m>
                <a:endParaRPr lang="en-US" sz="22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873" y="1502112"/>
                <a:ext cx="3429000" cy="5178149"/>
              </a:xfrm>
              <a:prstGeom prst="rect">
                <a:avLst/>
              </a:prstGeom>
              <a:blipFill rotWithShape="1">
                <a:blip r:embed="rId2"/>
                <a:stretch>
                  <a:fillRect l="-2313" t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81600" y="1502112"/>
                <a:ext cx="3529445" cy="55167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2.)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4, 4)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(−3, −3)</m:t>
                    </m:r>
                  </m:oMath>
                </a14:m>
                <a:endParaRPr lang="en-US" sz="2200" dirty="0" smtClean="0"/>
              </a:p>
              <a:p>
                <a:r>
                  <a:rPr lang="en-US" sz="2200" u="sng" dirty="0" smtClean="0"/>
                  <a:t>Solution</a:t>
                </a:r>
                <a:r>
                  <a:rPr lang="en-US" sz="22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𝒅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𝒅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200" b="1" dirty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𝒅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𝟕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1" i="1" smtClean="0">
                                  <a:latin typeface="Cambria Math"/>
                                </a:rPr>
                                <m:t>𝟕</m:t>
                              </m:r>
                              <m:r>
                                <a:rPr lang="en-US" sz="22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𝒅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𝟒𝟗</m:t>
                          </m:r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𝟒𝟗</m:t>
                          </m:r>
                        </m:e>
                      </m:ra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𝒅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𝟕</m:t>
                      </m:r>
                      <m:rad>
                        <m:radPr>
                          <m:degHide m:val="on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:endParaRPr lang="en-US" sz="22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502112"/>
                <a:ext cx="3529445" cy="5516703"/>
              </a:xfrm>
              <a:prstGeom prst="rect">
                <a:avLst/>
              </a:prstGeom>
              <a:blipFill rotWithShape="1">
                <a:blip r:embed="rId3"/>
                <a:stretch>
                  <a:fillRect l="-2073" t="-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121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9808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Distance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14003"/>
            <a:ext cx="765048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distance between the given points</a:t>
            </a:r>
            <a:endParaRPr lang="en-US" sz="2800" dirty="0" smtClean="0"/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endParaRPr lang="en-US" sz="2800" b="1" dirty="0" smtClean="0"/>
          </a:p>
          <a:p>
            <a:pPr marL="82296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86873" y="1502112"/>
                <a:ext cx="3429000" cy="4062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3.)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3, −2)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(−5, −2)</m:t>
                    </m:r>
                  </m:oMath>
                </a14:m>
                <a:endParaRPr lang="en-US" sz="2200" dirty="0" smtClean="0"/>
              </a:p>
              <a:p>
                <a:r>
                  <a:rPr lang="en-US" sz="2200" u="sng" dirty="0" smtClean="0"/>
                  <a:t>Solution</a:t>
                </a:r>
                <a:r>
                  <a:rPr lang="en-US" sz="2200" dirty="0" smtClean="0"/>
                  <a:t>: 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These points make a horizontal line (Why?)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Thus, the distance can be found with 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𝒅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𝒅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𝟖</m:t>
                          </m:r>
                        </m:e>
                      </m: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𝒅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873" y="1502112"/>
                <a:ext cx="3429000" cy="4062651"/>
              </a:xfrm>
              <a:prstGeom prst="rect">
                <a:avLst/>
              </a:prstGeom>
              <a:blipFill rotWithShape="1">
                <a:blip r:embed="rId2"/>
                <a:stretch>
                  <a:fillRect l="-2313" t="-900" r="-2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107709" y="1502112"/>
                <a:ext cx="3429000" cy="4062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4.)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5,  3)</m:t>
                    </m:r>
                  </m:oMath>
                </a14:m>
                <a:r>
                  <a:rPr lang="en-US" sz="22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(5, 10)</m:t>
                    </m:r>
                  </m:oMath>
                </a14:m>
                <a:endParaRPr lang="en-US" sz="2200" dirty="0" smtClean="0"/>
              </a:p>
              <a:p>
                <a:r>
                  <a:rPr lang="en-US" sz="2200" u="sng" dirty="0" smtClean="0"/>
                  <a:t>Solution</a:t>
                </a:r>
                <a:r>
                  <a:rPr lang="en-US" sz="2200" dirty="0" smtClean="0"/>
                  <a:t>: 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These points make a vertical line (Why?)</a:t>
                </a: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 smtClean="0"/>
                  <a:t>Thus, the distance can be found with 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𝒅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𝟏𝟎</m:t>
                          </m:r>
                        </m:e>
                      </m: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𝒅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𝒅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22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709" y="1502112"/>
                <a:ext cx="3429000" cy="4062651"/>
              </a:xfrm>
              <a:prstGeom prst="rect">
                <a:avLst/>
              </a:prstGeom>
              <a:blipFill rotWithShape="1">
                <a:blip r:embed="rId3"/>
                <a:stretch>
                  <a:fillRect l="-2313" t="-900" r="-2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5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4000" y="3744633"/>
            <a:ext cx="2743200" cy="2658362"/>
            <a:chOff x="3779044" y="4022726"/>
            <a:chExt cx="2332037" cy="2332037"/>
          </a:xfrm>
        </p:grpSpPr>
        <p:grpSp>
          <p:nvGrpSpPr>
            <p:cNvPr id="6" name="Group 5"/>
            <p:cNvGrpSpPr/>
            <p:nvPr/>
          </p:nvGrpSpPr>
          <p:grpSpPr>
            <a:xfrm>
              <a:off x="3779044" y="4022726"/>
              <a:ext cx="2332037" cy="2332037"/>
              <a:chOff x="3124200" y="2819400"/>
              <a:chExt cx="2332037" cy="233203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4200" y="2819400"/>
                <a:ext cx="2332037" cy="23320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Oval 4"/>
              <p:cNvSpPr/>
              <p:nvPr/>
            </p:nvSpPr>
            <p:spPr>
              <a:xfrm>
                <a:off x="4267200" y="3962400"/>
                <a:ext cx="76200" cy="531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4960144" y="4777000"/>
              <a:ext cx="1066800" cy="41531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762000"/>
            <a:ext cx="7498080" cy="3200400"/>
          </a:xfrm>
        </p:spPr>
        <p:txBody>
          <a:bodyPr>
            <a:normAutofit/>
          </a:bodyPr>
          <a:lstStyle/>
          <a:p>
            <a:r>
              <a:rPr lang="en-US" sz="2400" dirty="0"/>
              <a:t>Recall that for a circle</a:t>
            </a:r>
            <a:r>
              <a:rPr lang="en-US" sz="2400" dirty="0" smtClean="0"/>
              <a:t>…</a:t>
            </a:r>
          </a:p>
          <a:p>
            <a:r>
              <a:rPr lang="en-US" sz="2400" b="1" u="sng" dirty="0" smtClean="0"/>
              <a:t>Center</a:t>
            </a:r>
            <a:r>
              <a:rPr lang="en-US" sz="2400" dirty="0"/>
              <a:t>: The point in the plane that all points of the circle are equidistant to</a:t>
            </a:r>
            <a:r>
              <a:rPr lang="en-US" sz="2400" dirty="0" smtClean="0"/>
              <a:t>.</a:t>
            </a:r>
          </a:p>
          <a:p>
            <a:r>
              <a:rPr lang="en-US" sz="2400" b="1" u="sng" dirty="0"/>
              <a:t>Radius</a:t>
            </a:r>
            <a:r>
              <a:rPr lang="en-US" sz="2400" dirty="0"/>
              <a:t>: The line that represents the </a:t>
            </a:r>
            <a:r>
              <a:rPr lang="en-US" sz="2400" b="1" dirty="0"/>
              <a:t>distance</a:t>
            </a:r>
            <a:r>
              <a:rPr lang="en-US" sz="2400" dirty="0"/>
              <a:t> from any given point on the circle to the center.</a:t>
            </a:r>
          </a:p>
          <a:p>
            <a:endParaRPr lang="en-US" sz="2400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808038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Circles – </a:t>
            </a:r>
            <a:r>
              <a:rPr lang="en-US" sz="3800" dirty="0" smtClean="0"/>
              <a:t>Review</a:t>
            </a:r>
            <a:endParaRPr lang="en-US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65281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429000" y="4796556"/>
                <a:ext cx="514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796556"/>
                <a:ext cx="51435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800600" y="3596486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the radius can be expressed as the distance between the center and all points around it, we can use the distance formula to make an equation for the circle…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8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98080" cy="731838"/>
          </a:xfrm>
        </p:spPr>
        <p:txBody>
          <a:bodyPr>
            <a:noAutofit/>
          </a:bodyPr>
          <a:lstStyle/>
          <a:p>
            <a:r>
              <a:rPr lang="en-US" sz="3200" dirty="0" smtClean="0"/>
              <a:t>Equation of a </a:t>
            </a:r>
            <a:r>
              <a:rPr lang="en-US" sz="3200" dirty="0" smtClean="0"/>
              <a:t>Circle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914400"/>
                <a:ext cx="7498080" cy="57912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b="1" u="sng" dirty="0" smtClean="0"/>
                  <a:t>Theorem 13-2</a:t>
                </a:r>
                <a:r>
                  <a:rPr lang="en-US" sz="2400" dirty="0" smtClean="0"/>
                  <a:t>:  An equation of a circle with center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and radius r is </a:t>
                </a:r>
              </a:p>
              <a:p>
                <a:pPr marL="82296" indent="0">
                  <a:buNone/>
                </a:pPr>
                <a:endParaRPr lang="en-US" sz="24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 smtClean="0"/>
              </a:p>
              <a:p>
                <a:pPr marL="82296" indent="0">
                  <a:buNone/>
                </a:pPr>
                <a:endParaRPr lang="en-US" sz="2400" b="1" dirty="0"/>
              </a:p>
              <a:p>
                <a:pPr marL="82296" indent="0">
                  <a:buNone/>
                </a:pPr>
                <a:r>
                  <a:rPr lang="en-US" sz="2400" b="1" dirty="0" smtClean="0"/>
                  <a:t>Ex: </a:t>
                </a:r>
                <a:r>
                  <a:rPr lang="en-US" sz="2400" dirty="0" smtClean="0"/>
                  <a:t>Write the equation of a circle with the given center and radius</a:t>
                </a:r>
              </a:p>
              <a:p>
                <a:pPr marL="82296" indent="0">
                  <a:buNone/>
                </a:pPr>
                <a:r>
                  <a:rPr lang="en-US" sz="2400" dirty="0" smtClean="0"/>
                  <a:t>C: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2, 5</m:t>
                        </m:r>
                      </m:e>
                    </m:d>
                  </m:oMath>
                </a14:m>
                <a:r>
                  <a:rPr lang="en-US" sz="2400" dirty="0" smtClean="0"/>
                  <a:t>;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𝑟</m:t>
                    </m:r>
                    <m:r>
                      <a:rPr lang="en-US" sz="2400" b="0" i="1" dirty="0" smtClean="0">
                        <a:latin typeface="Cambria Math"/>
                      </a:rPr>
                      <m:t>=3</m:t>
                    </m:r>
                  </m:oMath>
                </a14:m>
                <a:endParaRPr lang="en-US" sz="2400" b="0" dirty="0" smtClean="0"/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Solution: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𝒂</m:t>
                        </m:r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𝒃</m:t>
                        </m:r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82296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4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914400"/>
                <a:ext cx="7498080" cy="5791200"/>
              </a:xfrm>
              <a:blipFill rotWithShape="1">
                <a:blip r:embed="rId2"/>
                <a:stretch>
                  <a:fillRect l="-81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6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>
        <a:ln w="28575">
          <a:solidFill>
            <a:srgbClr val="FFFF00"/>
          </a:solidFill>
        </a:ln>
      </a:spPr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</TotalTime>
  <Words>1360</Words>
  <Application>Microsoft Office PowerPoint</Application>
  <PresentationFormat>On-screen Show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Geometry Unit 12</vt:lpstr>
      <vt:lpstr>Distance and Circles</vt:lpstr>
      <vt:lpstr>Distance</vt:lpstr>
      <vt:lpstr>Distance</vt:lpstr>
      <vt:lpstr>The Distance Formula</vt:lpstr>
      <vt:lpstr>Practice – Distance </vt:lpstr>
      <vt:lpstr>Distance Examples</vt:lpstr>
      <vt:lpstr>Circles – Review</vt:lpstr>
      <vt:lpstr>Equation of a Circle</vt:lpstr>
      <vt:lpstr>Finding Center and Radius</vt:lpstr>
      <vt:lpstr>Practice - Circles</vt:lpstr>
      <vt:lpstr>Practice - Circles</vt:lpstr>
      <vt:lpstr>Practice - Circles</vt:lpstr>
      <vt:lpstr>Practice - Circles</vt:lpstr>
      <vt:lpstr>Practice - Circles</vt:lpstr>
      <vt:lpstr>Practice - Circles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12</dc:title>
  <dc:creator>David Leon</dc:creator>
  <cp:lastModifiedBy>David Leon</cp:lastModifiedBy>
  <cp:revision>48</cp:revision>
  <dcterms:created xsi:type="dcterms:W3CDTF">2016-04-21T00:57:00Z</dcterms:created>
  <dcterms:modified xsi:type="dcterms:W3CDTF">2016-05-01T21:33:36Z</dcterms:modified>
</cp:coreProperties>
</file>