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3B72-0EED-46DD-8F1B-A64F61F43A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8982CBF-267C-49DB-BC2A-652C158AED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3B72-0EED-46DD-8F1B-A64F61F43A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2CBF-267C-49DB-BC2A-652C158AE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3B72-0EED-46DD-8F1B-A64F61F43A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2CBF-267C-49DB-BC2A-652C158AE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3B72-0EED-46DD-8F1B-A64F61F43A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2CBF-267C-49DB-BC2A-652C158AED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3B72-0EED-46DD-8F1B-A64F61F43A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982CBF-267C-49DB-BC2A-652C158AED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3B72-0EED-46DD-8F1B-A64F61F43A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2CBF-267C-49DB-BC2A-652C158AED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3B72-0EED-46DD-8F1B-A64F61F43A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2CBF-267C-49DB-BC2A-652C158AED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3B72-0EED-46DD-8F1B-A64F61F43A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2CBF-267C-49DB-BC2A-652C158AE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3B72-0EED-46DD-8F1B-A64F61F43A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2CBF-267C-49DB-BC2A-652C158AE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3B72-0EED-46DD-8F1B-A64F61F43A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2CBF-267C-49DB-BC2A-652C158AED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3B72-0EED-46DD-8F1B-A64F61F43A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982CBF-267C-49DB-BC2A-652C158AED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343B72-0EED-46DD-8F1B-A64F61F43A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8982CBF-267C-49DB-BC2A-652C158AED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Equation of a Line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Geometry Unit 12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6964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3" y="1565564"/>
            <a:ext cx="4267200" cy="410180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505364" y="3085714"/>
            <a:ext cx="847436" cy="0"/>
          </a:xfrm>
          <a:prstGeom prst="line">
            <a:avLst/>
          </a:prstGeom>
          <a:ln w="28575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494973" y="2445328"/>
            <a:ext cx="10391" cy="640386"/>
          </a:xfrm>
          <a:prstGeom prst="line">
            <a:avLst/>
          </a:prstGeom>
          <a:ln w="28575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524000" y="1676400"/>
            <a:ext cx="2971800" cy="236220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– Slope-Intercept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914400"/>
            <a:ext cx="3810000" cy="5638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To graph the line, follow these steps: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1.) Plot the y-intercept you found.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2.) Use the motion of the slope to find another point going from y-intercept.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3.) Where the slope landed you will be your second point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4.) You can use the slope to get even more points, but two is enough to get your line.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5.) Finally, connect the points to make your line.</a:t>
            </a:r>
            <a:endParaRPr lang="en-US" sz="2000" dirty="0"/>
          </a:p>
        </p:txBody>
      </p:sp>
      <p:sp>
        <p:nvSpPr>
          <p:cNvPr id="12" name="Oval 11"/>
          <p:cNvSpPr/>
          <p:nvPr/>
        </p:nvSpPr>
        <p:spPr>
          <a:xfrm>
            <a:off x="3276600" y="3047614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56873" y="2418773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5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808038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Group Practice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610600" cy="53340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sz="3200" dirty="0">
                <a:latin typeface="Comic Sans MS" panose="030F0702030302020204" pitchFamily="66" charset="0"/>
              </a:rPr>
              <a:t>On a separate piece of paper (that I will provide), graph the following lines given their equation.</a:t>
            </a:r>
          </a:p>
          <a:p>
            <a:pPr lvl="1">
              <a:spcAft>
                <a:spcPts val="2400"/>
              </a:spcAft>
            </a:pPr>
            <a:r>
              <a:rPr lang="en-US" sz="3200" dirty="0">
                <a:latin typeface="Comic Sans MS" panose="030F0702030302020204" pitchFamily="66" charset="0"/>
              </a:rPr>
              <a:t>For equations in Standard Form, give the intercepts</a:t>
            </a:r>
          </a:p>
          <a:p>
            <a:pPr lvl="1">
              <a:spcAft>
                <a:spcPts val="2400"/>
              </a:spcAft>
            </a:pPr>
            <a:r>
              <a:rPr lang="en-US" sz="3200" dirty="0">
                <a:latin typeface="Comic Sans MS" panose="030F0702030302020204" pitchFamily="66" charset="0"/>
              </a:rPr>
              <a:t>For equations in Slope-Intercept Form, give the slope and y-intercept</a:t>
            </a:r>
          </a:p>
          <a:p>
            <a:pPr>
              <a:spcAft>
                <a:spcPts val="24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6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81200"/>
            <a:ext cx="4267200" cy="410180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1219200" y="3505200"/>
            <a:ext cx="3429000" cy="198120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808038"/>
          </a:xfrm>
        </p:spPr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143000"/>
                <a:ext cx="8610600" cy="762000"/>
              </a:xfrm>
            </p:spPr>
            <p:txBody>
              <a:bodyPr/>
              <a:lstStyle/>
              <a:p>
                <a:pPr>
                  <a:spcAft>
                    <a:spcPts val="2400"/>
                  </a:spcAft>
                </a:pPr>
                <a:r>
                  <a:rPr lang="en-US" dirty="0" smtClean="0"/>
                  <a:t>1.)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=15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143000"/>
                <a:ext cx="8610600" cy="762000"/>
              </a:xfrm>
              <a:blipFill rotWithShape="1">
                <a:blip r:embed="rId3"/>
                <a:stretch>
                  <a:fillRect l="-637" t="-5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410200" y="15240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x-intercept: </a:t>
            </a:r>
            <a:r>
              <a:rPr lang="en-US" sz="2800" b="1" i="0" dirty="0" smtClean="0">
                <a:latin typeface="+mj-lt"/>
              </a:rPr>
              <a:t>(5,0)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28194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y-intercept: </a:t>
            </a:r>
            <a:r>
              <a:rPr lang="en-US" sz="2800" b="1" i="0" dirty="0" smtClean="0">
                <a:latin typeface="+mj-lt"/>
              </a:rPr>
              <a:t>(0,-3)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667000" y="4622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57600" y="40386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5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4267200" cy="410180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1219200" y="2133600"/>
            <a:ext cx="1905000" cy="3949405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808038"/>
          </a:xfrm>
        </p:spPr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143000"/>
                <a:ext cx="8610600" cy="762000"/>
              </a:xfrm>
            </p:spPr>
            <p:txBody>
              <a:bodyPr/>
              <a:lstStyle/>
              <a:p>
                <a:pPr>
                  <a:spcAft>
                    <a:spcPts val="2400"/>
                  </a:spcAft>
                </a:pPr>
                <a:r>
                  <a:rPr lang="en-US" dirty="0" smtClean="0"/>
                  <a:t>2.)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143000"/>
                <a:ext cx="8610600" cy="762000"/>
              </a:xfrm>
              <a:blipFill rotWithShape="1">
                <a:blip r:embed="rId3"/>
                <a:stretch>
                  <a:fillRect l="-637" t="-5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181600" y="12954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y-intercept: </a:t>
            </a:r>
            <a:r>
              <a:rPr lang="en-US" sz="2800" b="1" i="0" dirty="0" smtClean="0">
                <a:latin typeface="+mj-lt"/>
              </a:rPr>
              <a:t>(0,5)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590800" y="3048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19400" y="2665845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105400" y="2244225"/>
                <a:ext cx="3276600" cy="1797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anose="030F0702030302020204" pitchFamily="66" charset="0"/>
                  </a:rPr>
                  <a:t>Slope: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𝒎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US" sz="2800" b="1" dirty="0" smtClean="0">
                    <a:latin typeface="Comic Sans MS" panose="030F0702030302020204" pitchFamily="66" charset="0"/>
                  </a:rPr>
                  <a:t> </a:t>
                </a:r>
              </a:p>
              <a:p>
                <a:pPr algn="ctr"/>
                <a:r>
                  <a:rPr lang="en-US" sz="2800" b="1" dirty="0" smtClean="0">
                    <a:latin typeface="Comic Sans MS" panose="030F0702030302020204" pitchFamily="66" charset="0"/>
                  </a:rPr>
                  <a:t>Or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244225"/>
                <a:ext cx="3276600" cy="1797928"/>
              </a:xfrm>
              <a:prstGeom prst="rect">
                <a:avLst/>
              </a:prstGeom>
              <a:blipFill rotWithShape="1">
                <a:blip r:embed="rId4"/>
                <a:stretch>
                  <a:fillRect l="-3911" t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906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09" y="1981198"/>
            <a:ext cx="4267200" cy="410180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838200" y="2047220"/>
            <a:ext cx="2133600" cy="275338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808038"/>
          </a:xfrm>
        </p:spPr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143000"/>
                <a:ext cx="8610600" cy="609600"/>
              </a:xfrm>
            </p:spPr>
            <p:txBody>
              <a:bodyPr/>
              <a:lstStyle/>
              <a:p>
                <a:pPr>
                  <a:spcAft>
                    <a:spcPts val="2400"/>
                  </a:spcAft>
                </a:pPr>
                <a:r>
                  <a:rPr lang="en-US" dirty="0" smtClean="0"/>
                  <a:t>3.)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=24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143000"/>
                <a:ext cx="8610600" cy="609600"/>
              </a:xfrm>
              <a:blipFill rotWithShape="1">
                <a:blip r:embed="rId3"/>
                <a:stretch>
                  <a:fillRect l="-637" t="-7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410200" y="15240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x-intercept: </a:t>
            </a:r>
            <a:r>
              <a:rPr lang="en-US" sz="2800" b="1" i="0" dirty="0" smtClean="0">
                <a:latin typeface="+mj-lt"/>
              </a:rPr>
              <a:t>(-6,0)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28194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y-intercept: </a:t>
            </a:r>
            <a:r>
              <a:rPr lang="en-US" sz="2800" b="1" i="0" dirty="0" smtClean="0">
                <a:latin typeface="+mj-lt"/>
              </a:rPr>
              <a:t>(0,8)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371600" y="40321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80409" y="2438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6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4267200" cy="410180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1447800" y="2057400"/>
            <a:ext cx="2438400" cy="381000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808038"/>
          </a:xfrm>
        </p:spPr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066800"/>
                <a:ext cx="8610600" cy="99060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2400"/>
                  </a:spcAft>
                </a:pPr>
                <a:r>
                  <a:rPr lang="en-US" dirty="0" smtClean="0"/>
                  <a:t>4.)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066800"/>
                <a:ext cx="8610600" cy="990600"/>
              </a:xfrm>
              <a:blipFill rotWithShape="1">
                <a:blip r:embed="rId3"/>
                <a:stretch>
                  <a:fillRect l="-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181600" y="12954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y-intercept: </a:t>
            </a:r>
            <a:r>
              <a:rPr lang="en-US" sz="2800" b="1" i="0" dirty="0" smtClean="0">
                <a:latin typeface="+mj-lt"/>
              </a:rPr>
              <a:t>(0,-2)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105400" y="2362200"/>
                <a:ext cx="3276600" cy="1329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anose="030F0702030302020204" pitchFamily="66" charset="0"/>
                  </a:rPr>
                  <a:t>Slope:</a:t>
                </a:r>
                <a:endParaRPr lang="en-US" sz="2800" b="1" dirty="0" smtClean="0">
                  <a:latin typeface="Comic Sans MS" panose="030F0702030302020204" pitchFamily="66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3276600" cy="1329851"/>
              </a:xfrm>
              <a:prstGeom prst="rect">
                <a:avLst/>
              </a:prstGeom>
              <a:blipFill rotWithShape="1">
                <a:blip r:embed="rId4"/>
                <a:stretch>
                  <a:fillRect l="-3911" t="-4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2362200" y="4343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71800" y="3352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6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52600"/>
            <a:ext cx="4267200" cy="410180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1752600" y="1905000"/>
            <a:ext cx="3124200" cy="205740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808038"/>
          </a:xfrm>
        </p:spPr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143000"/>
                <a:ext cx="8610600" cy="609600"/>
              </a:xfrm>
            </p:spPr>
            <p:txBody>
              <a:bodyPr/>
              <a:lstStyle/>
              <a:p>
                <a:pPr>
                  <a:spcAft>
                    <a:spcPts val="2400"/>
                  </a:spcAft>
                </a:pPr>
                <a:r>
                  <a:rPr lang="en-US" dirty="0" smtClean="0"/>
                  <a:t>5.)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4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</a:rPr>
                      <m:t>+6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=36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143000"/>
                <a:ext cx="8610600" cy="609600"/>
              </a:xfrm>
              <a:blipFill rotWithShape="1">
                <a:blip r:embed="rId3"/>
                <a:stretch>
                  <a:fillRect l="-637" t="-7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410200" y="15240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x-intercept: </a:t>
            </a:r>
            <a:r>
              <a:rPr lang="en-US" sz="2800" b="1" i="0" dirty="0" smtClean="0">
                <a:latin typeface="+mj-lt"/>
              </a:rPr>
              <a:t>(9,0)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28194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y-intercept: </a:t>
            </a:r>
            <a:r>
              <a:rPr lang="en-US" sz="2800" b="1" i="0" dirty="0" smtClean="0">
                <a:latin typeface="+mj-lt"/>
              </a:rPr>
              <a:t>(0,6)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10100" y="3803502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29791" y="2590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6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73228"/>
            <a:ext cx="4267200" cy="410180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609600" y="2362200"/>
            <a:ext cx="3733800" cy="289560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808038"/>
          </a:xfrm>
        </p:spPr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066800"/>
                <a:ext cx="8610600" cy="99060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2400"/>
                  </a:spcAft>
                </a:pPr>
                <a:r>
                  <a:rPr lang="en-US" dirty="0" smtClean="0"/>
                  <a:t>6.)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066800"/>
                <a:ext cx="8610600" cy="990600"/>
              </a:xfrm>
              <a:blipFill rotWithShape="1">
                <a:blip r:embed="rId3"/>
                <a:stretch>
                  <a:fillRect l="-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181600" y="12954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y-intercept: </a:t>
            </a:r>
            <a:r>
              <a:rPr lang="en-US" sz="2800" b="1" i="0" dirty="0" smtClean="0">
                <a:latin typeface="+mj-lt"/>
              </a:rPr>
              <a:t>(0,1)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105400" y="2362200"/>
                <a:ext cx="3276600" cy="1329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anose="030F0702030302020204" pitchFamily="66" charset="0"/>
                  </a:rPr>
                  <a:t>Slope:</a:t>
                </a:r>
                <a:endParaRPr lang="en-US" sz="2800" b="1" dirty="0" smtClean="0">
                  <a:latin typeface="Comic Sans MS" panose="030F0702030302020204" pitchFamily="66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3276600" cy="1329851"/>
              </a:xfrm>
              <a:prstGeom prst="rect">
                <a:avLst/>
              </a:prstGeom>
              <a:blipFill rotWithShape="1">
                <a:blip r:embed="rId4"/>
                <a:stretch>
                  <a:fillRect l="-3911" t="-4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2380673" y="3810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918" y="3217719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6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6556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Equation of a Line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638800"/>
          </a:xfrm>
        </p:spPr>
        <p:txBody>
          <a:bodyPr/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Content Objective</a:t>
            </a:r>
            <a:r>
              <a:rPr lang="en-US" sz="2800" dirty="0">
                <a:latin typeface="Comic Sans MS" panose="030F0702030302020204" pitchFamily="66" charset="0"/>
              </a:rPr>
              <a:t>: Students will be able </a:t>
            </a:r>
            <a:r>
              <a:rPr lang="en-US" sz="2800" dirty="0" smtClean="0">
                <a:latin typeface="Comic Sans MS" panose="030F0702030302020204" pitchFamily="66" charset="0"/>
              </a:rPr>
              <a:t>to identify parts of linear equations in Standard and Slope-Intercept Form.</a:t>
            </a:r>
          </a:p>
          <a:p>
            <a:pPr marL="0" indent="0">
              <a:buNone/>
            </a:pPr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b="1" u="sng" dirty="0">
                <a:latin typeface="Comic Sans MS" panose="030F0702030302020204" pitchFamily="66" charset="0"/>
              </a:rPr>
              <a:t>Language Objective</a:t>
            </a:r>
            <a:r>
              <a:rPr lang="en-US" sz="2800" dirty="0">
                <a:latin typeface="Comic Sans MS" panose="030F0702030302020204" pitchFamily="66" charset="0"/>
              </a:rPr>
              <a:t>: Students will be able </a:t>
            </a:r>
            <a:r>
              <a:rPr lang="en-US" sz="2800" dirty="0" smtClean="0">
                <a:latin typeface="Comic Sans MS" panose="030F0702030302020204" pitchFamily="66" charset="0"/>
              </a:rPr>
              <a:t>to graph linear equations in Standard and Slope-Intercept Form.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6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10600" cy="533400"/>
          </a:xfrm>
        </p:spPr>
        <p:txBody>
          <a:bodyPr/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A </a:t>
            </a:r>
            <a:r>
              <a:rPr lang="en-US" sz="2400" b="1" dirty="0" smtClean="0">
                <a:latin typeface="Comic Sans MS" panose="030F0702030302020204" pitchFamily="66" charset="0"/>
              </a:rPr>
              <a:t>linear Equation </a:t>
            </a:r>
            <a:r>
              <a:rPr lang="en-US" sz="2400" dirty="0" smtClean="0">
                <a:latin typeface="Comic Sans MS" panose="030F0702030302020204" pitchFamily="66" charset="0"/>
              </a:rPr>
              <a:t>is an equation whose graph is a line.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64342" y="1630815"/>
            <a:ext cx="3581401" cy="3271900"/>
            <a:chOff x="-658718" y="1499056"/>
            <a:chExt cx="4141884" cy="3526501"/>
          </a:xfrm>
        </p:grpSpPr>
        <p:grpSp>
          <p:nvGrpSpPr>
            <p:cNvPr id="5" name="Group 4"/>
            <p:cNvGrpSpPr/>
            <p:nvPr/>
          </p:nvGrpSpPr>
          <p:grpSpPr>
            <a:xfrm>
              <a:off x="-658718" y="1499056"/>
              <a:ext cx="4141884" cy="3526501"/>
              <a:chOff x="-227752" y="1702713"/>
              <a:chExt cx="3481027" cy="2801626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-227752" y="1905001"/>
                <a:ext cx="3138056" cy="2599338"/>
                <a:chOff x="-227752" y="1905001"/>
                <a:chExt cx="3138056" cy="2599338"/>
              </a:xfrm>
            </p:grpSpPr>
            <p:cxnSp>
              <p:nvCxnSpPr>
                <p:cNvPr id="19" name="Straight Arrow Connector 18"/>
                <p:cNvCxnSpPr/>
                <p:nvPr/>
              </p:nvCxnSpPr>
              <p:spPr>
                <a:xfrm flipV="1">
                  <a:off x="1295400" y="1905001"/>
                  <a:ext cx="0" cy="2599338"/>
                </a:xfrm>
                <a:prstGeom prst="straightConnector1">
                  <a:avLst/>
                </a:prstGeom>
                <a:ln w="28575">
                  <a:headEnd type="triangle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-227752" y="3429000"/>
                  <a:ext cx="3138056" cy="0"/>
                </a:xfrm>
                <a:prstGeom prst="straightConnector1">
                  <a:avLst/>
                </a:prstGeom>
                <a:ln w="28575">
                  <a:headEnd type="triangle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1281545" y="1702713"/>
                    <a:ext cx="471055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b="1" i="1" dirty="0" smtClean="0">
                              <a:latin typeface="Cambria Math"/>
                            </a:rPr>
                            <m:t>𝒚</m:t>
                          </m:r>
                        </m:oMath>
                      </m:oMathPara>
                    </a14:m>
                    <a:endParaRPr lang="en-US" sz="2200" b="1" dirty="0"/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81545" y="1702713"/>
                    <a:ext cx="471055" cy="43088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b="-985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2782220" y="3286471"/>
                    <a:ext cx="471055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b="1" i="1" dirty="0" smtClean="0">
                              <a:latin typeface="Cambria Math"/>
                            </a:rPr>
                            <m:t>𝒙</m:t>
                          </m:r>
                        </m:oMath>
                      </m:oMathPara>
                    </a14:m>
                    <a:endParaRPr lang="en-US" sz="2200" b="1" dirty="0"/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82220" y="3286471"/>
                    <a:ext cx="471055" cy="430887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0" name="Straight Connector 9"/>
            <p:cNvCxnSpPr/>
            <p:nvPr/>
          </p:nvCxnSpPr>
          <p:spPr>
            <a:xfrm flipV="1">
              <a:off x="27083" y="1770242"/>
              <a:ext cx="1969952" cy="2844344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Content Placeholder 2"/>
          <p:cNvSpPr txBox="1">
            <a:spLocks/>
          </p:cNvSpPr>
          <p:nvPr/>
        </p:nvSpPr>
        <p:spPr>
          <a:xfrm>
            <a:off x="3810000" y="1588126"/>
            <a:ext cx="5105399" cy="48888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Wingdings 2"/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A line on a graph has the following properties: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>
                <a:latin typeface="Comic Sans MS" panose="030F0702030302020204" pitchFamily="66" charset="0"/>
              </a:rPr>
              <a:t>Slope</a:t>
            </a:r>
            <a:r>
              <a:rPr lang="en-US" sz="2000" b="1" i="1" dirty="0" smtClean="0">
                <a:latin typeface="Comic Sans MS" panose="030F0702030302020204" pitchFamily="66" charset="0"/>
              </a:rPr>
              <a:t> (m): </a:t>
            </a:r>
            <a:r>
              <a:rPr lang="en-US" sz="2000" dirty="0">
                <a:latin typeface="Comic Sans MS"/>
                <a:ea typeface="Times New Roman"/>
                <a:cs typeface="Times New Roman"/>
              </a:rPr>
              <a:t>ratio of change </a:t>
            </a:r>
            <a:r>
              <a:rPr lang="en-US" sz="2000" dirty="0" smtClean="0">
                <a:latin typeface="Comic Sans MS"/>
                <a:ea typeface="Times New Roman"/>
                <a:cs typeface="Times New Roman"/>
              </a:rPr>
              <a:t>from y to </a:t>
            </a:r>
            <a:r>
              <a:rPr lang="en-US" sz="2000" dirty="0">
                <a:latin typeface="Comic Sans MS"/>
                <a:ea typeface="Times New Roman"/>
                <a:cs typeface="Times New Roman"/>
              </a:rPr>
              <a:t>change in </a:t>
            </a:r>
            <a:r>
              <a:rPr lang="en-US" sz="2000" dirty="0" smtClean="0">
                <a:latin typeface="Comic Sans MS"/>
                <a:ea typeface="Times New Roman"/>
                <a:cs typeface="Times New Roman"/>
              </a:rPr>
              <a:t>x</a:t>
            </a:r>
          </a:p>
          <a:p>
            <a:pPr>
              <a:spcAft>
                <a:spcPts val="1200"/>
              </a:spcAft>
            </a:pPr>
            <a:r>
              <a:rPr lang="en-US" sz="2000" b="1" i="1" dirty="0" smtClean="0">
                <a:latin typeface="Comic Sans MS" panose="030F0702030302020204" pitchFamily="66" charset="0"/>
              </a:rPr>
              <a:t>x – intercept: </a:t>
            </a:r>
            <a:r>
              <a:rPr lang="en-US" sz="2000" dirty="0" smtClean="0">
                <a:latin typeface="Comic Sans MS" panose="030F0702030302020204" pitchFamily="66" charset="0"/>
              </a:rPr>
              <a:t>the part of the line that intersects the x-axis. Written as the point (x,0)</a:t>
            </a:r>
            <a:endParaRPr lang="en-US" sz="2000" b="1" i="1" dirty="0" smtClean="0">
              <a:latin typeface="Comic Sans MS" panose="030F0702030302020204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000" b="1" i="1" dirty="0" smtClean="0">
                <a:latin typeface="Comic Sans MS" panose="030F0702030302020204" pitchFamily="66" charset="0"/>
              </a:rPr>
              <a:t>y – intercept: </a:t>
            </a:r>
            <a:r>
              <a:rPr lang="en-US" sz="2000" dirty="0">
                <a:latin typeface="Comic Sans MS" panose="030F0702030302020204" pitchFamily="66" charset="0"/>
              </a:rPr>
              <a:t>the part of the line that intersects the </a:t>
            </a:r>
            <a:r>
              <a:rPr lang="en-US" sz="2000" dirty="0" smtClean="0">
                <a:latin typeface="Comic Sans MS" panose="030F0702030302020204" pitchFamily="66" charset="0"/>
              </a:rPr>
              <a:t>y-axis</a:t>
            </a:r>
            <a:r>
              <a:rPr lang="en-US" sz="2000" dirty="0">
                <a:latin typeface="Comic Sans MS" panose="030F0702030302020204" pitchFamily="66" charset="0"/>
              </a:rPr>
              <a:t>. Written as the point </a:t>
            </a:r>
            <a:r>
              <a:rPr lang="en-US" sz="2000" dirty="0" smtClean="0">
                <a:latin typeface="Comic Sans MS" panose="030F0702030302020204" pitchFamily="66" charset="0"/>
              </a:rPr>
              <a:t>(0,y)</a:t>
            </a:r>
            <a:endParaRPr lang="en-US" sz="2000" b="1" i="1" dirty="0">
              <a:latin typeface="Comic Sans MS" panose="030F0702030302020204" pitchFamily="66" charset="0"/>
            </a:endParaRPr>
          </a:p>
          <a:p>
            <a:endParaRPr lang="en-US" sz="2000" b="1" i="1" dirty="0" smtClean="0"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57340" y="3265995"/>
            <a:ext cx="696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Comic Sans MS" panose="030F0702030302020204" pitchFamily="66" charset="0"/>
              </a:rPr>
              <a:t>(x,0)</a:t>
            </a:r>
            <a:endParaRPr lang="en-US" b="1" i="1" dirty="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26076" y="2847504"/>
            <a:ext cx="696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Comic Sans MS" panose="030F0702030302020204" pitchFamily="66" charset="0"/>
              </a:rPr>
              <a:t>(0,y)</a:t>
            </a:r>
            <a:endParaRPr lang="en-US" b="1" i="1" dirty="0">
              <a:latin typeface="Comic Sans MS" panose="030F0702030302020204" pitchFamily="66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793314" y="2971800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371600" y="3615362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5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Forms of a Linear 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990600"/>
                <a:ext cx="8686800" cy="56388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Comic Sans MS" panose="030F0702030302020204" pitchFamily="66" charset="0"/>
                  </a:rPr>
                  <a:t>A linear equation can be written in the following forms: </a:t>
                </a:r>
              </a:p>
              <a:p>
                <a:pPr marL="0" indent="0">
                  <a:buNone/>
                </a:pPr>
                <a:endParaRPr lang="en-US" dirty="0" smtClean="0">
                  <a:latin typeface="Comic Sans MS" panose="030F0702030302020204" pitchFamily="66" charset="0"/>
                </a:endParaRPr>
              </a:p>
              <a:p>
                <a:r>
                  <a:rPr lang="en-US" b="1" u="sng" dirty="0" smtClean="0">
                    <a:latin typeface="Comic Sans MS" panose="030F0702030302020204" pitchFamily="66" charset="0"/>
                  </a:rPr>
                  <a:t>Standard Form:</a:t>
                </a:r>
              </a:p>
              <a:p>
                <a:pPr lvl="1"/>
                <a:r>
                  <a:rPr lang="en-US" dirty="0" smtClean="0">
                    <a:latin typeface="Comic Sans MS" panose="030F0702030302020204" pitchFamily="66" charset="0"/>
                  </a:rPr>
                  <a:t>The equation of a line can be written in the form </a:t>
                </a:r>
              </a:p>
              <a:p>
                <a:pPr marL="32004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𝑨𝒙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𝑩𝒚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b="1" dirty="0" smtClean="0">
                  <a:latin typeface="Comic Sans MS" panose="030F0702030302020204" pitchFamily="66" charset="0"/>
                </a:endParaRPr>
              </a:p>
              <a:p>
                <a:pPr marL="320040" lvl="1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w</a:t>
                </a:r>
                <a:r>
                  <a:rPr lang="en-US" dirty="0" smtClean="0">
                    <a:latin typeface="Comic Sans MS" panose="030F0702030302020204" pitchFamily="66" charset="0"/>
                  </a:rPr>
                  <a:t>here </a:t>
                </a:r>
                <a:r>
                  <a:rPr lang="en-US" b="1" i="1" dirty="0" smtClean="0">
                    <a:latin typeface="Comic Sans MS" panose="030F0702030302020204" pitchFamily="66" charset="0"/>
                  </a:rPr>
                  <a:t>A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and </a:t>
                </a:r>
                <a:r>
                  <a:rPr lang="en-US" b="1" i="1" dirty="0" smtClean="0">
                    <a:latin typeface="Comic Sans MS" panose="030F0702030302020204" pitchFamily="66" charset="0"/>
                  </a:rPr>
                  <a:t>B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are not both zero </a:t>
                </a:r>
              </a:p>
              <a:p>
                <a:pPr marL="0" indent="0">
                  <a:buNone/>
                </a:pPr>
                <a:endParaRPr lang="en-US" b="1" u="sng" dirty="0" smtClean="0"/>
              </a:p>
              <a:p>
                <a:r>
                  <a:rPr lang="en-US" b="1" u="sng" dirty="0" smtClean="0">
                    <a:latin typeface="Comic Sans MS" panose="030F0702030302020204" pitchFamily="66" charset="0"/>
                  </a:rPr>
                  <a:t>Slope – Intercept From:</a:t>
                </a:r>
              </a:p>
              <a:p>
                <a:pPr lvl="1" algn="ctr"/>
                <a:r>
                  <a:rPr lang="en-US" dirty="0" smtClean="0">
                    <a:latin typeface="Comic Sans MS" panose="030F0702030302020204" pitchFamily="66" charset="0"/>
                  </a:rPr>
                  <a:t>A line with slope </a:t>
                </a:r>
                <a:r>
                  <a:rPr lang="en-US" b="1" i="1" dirty="0" smtClean="0">
                    <a:latin typeface="Comic Sans MS" panose="030F0702030302020204" pitchFamily="66" charset="0"/>
                  </a:rPr>
                  <a:t>m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and y-intercept </a:t>
                </a:r>
                <a:r>
                  <a:rPr lang="en-US" b="1" i="1" dirty="0" smtClean="0">
                    <a:latin typeface="Comic Sans MS" panose="030F0702030302020204" pitchFamily="66" charset="0"/>
                  </a:rPr>
                  <a:t>b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has the equation</a:t>
                </a:r>
              </a:p>
              <a:p>
                <a:pPr marL="32004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𝒎𝒙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US" b="1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b="1" u="sng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990600"/>
                <a:ext cx="8686800" cy="5638800"/>
              </a:xfrm>
              <a:blipFill rotWithShape="1">
                <a:blip r:embed="rId2"/>
                <a:stretch>
                  <a:fillRect l="-632" t="-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014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Graphing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86800" cy="5638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Comic Sans MS" panose="030F0702030302020204" pitchFamily="66" charset="0"/>
              </a:rPr>
              <a:t>To graph a linear equation, you need at least two points.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Comic Sans MS" panose="030F0702030302020204" pitchFamily="66" charset="0"/>
              </a:rPr>
              <a:t>Linear equations, in either form, can be used to find points that can help you graph the line.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Comic Sans MS" panose="030F0702030302020204" pitchFamily="66" charset="0"/>
              </a:rPr>
              <a:t>Standard Form can give you both the x – intercept and the y – intercept.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Comic Sans MS" panose="030F0702030302020204" pitchFamily="66" charset="0"/>
              </a:rPr>
              <a:t>Slope-Intercept Form can give you both the y-intercept and the slope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latin typeface="Comic Sans MS" panose="030F0702030302020204" pitchFamily="66" charset="0"/>
              </a:rPr>
              <a:t>The slope can then be used to get a second point by applying it to the y-intercept.</a:t>
            </a:r>
          </a:p>
          <a:p>
            <a:pPr marL="0" indent="0">
              <a:buNone/>
            </a:pPr>
            <a:endParaRPr lang="en-US" b="1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1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–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990600"/>
                <a:ext cx="8686800" cy="563880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dirty="0" smtClean="0">
                    <a:latin typeface="Comic Sans MS" panose="030F0702030302020204" pitchFamily="66" charset="0"/>
                  </a:rPr>
                  <a:t>Graph the line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𝟐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𝟏𝟐</m:t>
                    </m:r>
                  </m:oMath>
                </a14:m>
                <a:endParaRPr lang="en-US" b="1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u="sng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u="sng" dirty="0" smtClean="0">
                    <a:latin typeface="Comic Sans MS" panose="030F0702030302020204" pitchFamily="66" charset="0"/>
                  </a:rPr>
                  <a:t>Solution</a:t>
                </a:r>
                <a:r>
                  <a:rPr lang="en-US" dirty="0" smtClean="0">
                    <a:latin typeface="Comic Sans MS" panose="030F0702030302020204" pitchFamily="66" charset="0"/>
                  </a:rPr>
                  <a:t>: Since the equation is in standard form, we can use it to find intercepts.</a:t>
                </a:r>
              </a:p>
              <a:p>
                <a:pPr marL="0" indent="0">
                  <a:buNone/>
                </a:pPr>
                <a:endParaRPr lang="en-US" dirty="0" smtClean="0">
                  <a:latin typeface="Comic Sans MS" panose="030F0702030302020204" pitchFamily="66" charset="0"/>
                </a:endParaRP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To find the x-intercept, we let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US" b="1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and solve for x: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Thus, the x-intercept is the point (6,0)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990600"/>
                <a:ext cx="8686800" cy="5638800"/>
              </a:xfrm>
              <a:blipFill rotWithShape="1">
                <a:blip r:embed="rId2"/>
                <a:stretch>
                  <a:fillRect l="-1193" t="-973" r="-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076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–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990600"/>
                <a:ext cx="8686800" cy="50292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Comic Sans MS" panose="030F0702030302020204" pitchFamily="66" charset="0"/>
                  </a:rPr>
                  <a:t>Next, to find the y-intercept, we let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and solve for y: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2(0)−3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Thus, the y-intercept is the point (0,-4)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990600"/>
                <a:ext cx="8686800" cy="5029200"/>
              </a:xfrm>
              <a:blipFill rotWithShape="1">
                <a:blip r:embed="rId2"/>
                <a:stretch>
                  <a:fillRect l="-1263" t="-1091" r="-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263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81200"/>
            <a:ext cx="4267200" cy="410180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flipV="1">
            <a:off x="1549400" y="3657600"/>
            <a:ext cx="3657600" cy="228600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– Standard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868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Finally</a:t>
            </a:r>
            <a:r>
              <a:rPr lang="en-US" dirty="0">
                <a:latin typeface="Comic Sans MS" panose="030F0702030302020204" pitchFamily="66" charset="0"/>
              </a:rPr>
              <a:t>, you plot both points, then connect them to make the line.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276600" y="48006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95800" y="40386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6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– Slope-Intercept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990600"/>
                <a:ext cx="8686800" cy="556260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dirty="0" smtClean="0">
                    <a:latin typeface="Comic Sans MS" panose="030F0702030302020204" pitchFamily="66" charset="0"/>
                  </a:rPr>
                  <a:t>Graph the line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𝟔</m:t>
                    </m:r>
                  </m:oMath>
                </a14:m>
                <a:endParaRPr lang="en-US" b="1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u="sng" dirty="0" smtClean="0">
                    <a:latin typeface="Comic Sans MS" panose="030F0702030302020204" pitchFamily="66" charset="0"/>
                  </a:rPr>
                  <a:t>Solution</a:t>
                </a:r>
                <a:r>
                  <a:rPr lang="en-US" dirty="0" smtClean="0">
                    <a:latin typeface="Comic Sans MS" panose="030F0702030302020204" pitchFamily="66" charset="0"/>
                  </a:rPr>
                  <a:t>: Since the equation is in slope-intercept form, we can quickly identify the slope and y-intercept, and then use the slope to find a second point:</a:t>
                </a:r>
              </a:p>
              <a:p>
                <a:pPr marL="0" indent="0">
                  <a:buNone/>
                </a:pPr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y-intercept: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𝒃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𝟔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			</a:t>
                </a:r>
              </a:p>
              <a:p>
                <a:pPr marL="0" indent="0">
                  <a:buNone/>
                </a:pPr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slope: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𝒎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2800" b="1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8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990600"/>
                <a:ext cx="8686800" cy="5562600"/>
              </a:xfrm>
              <a:blipFill rotWithShape="1">
                <a:blip r:embed="rId2"/>
                <a:stretch>
                  <a:fillRect l="-1193" r="-1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3733800" y="3810000"/>
            <a:ext cx="1447800" cy="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86400" y="3502162"/>
            <a:ext cx="9284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Comic Sans MS" panose="030F0702030302020204" pitchFamily="66" charset="0"/>
              </a:rPr>
              <a:t>(0,6)</a:t>
            </a:r>
          </a:p>
        </p:txBody>
      </p:sp>
    </p:spTree>
    <p:extLst>
      <p:ext uri="{BB962C8B-B14F-4D97-AF65-F5344CB8AC3E}">
        <p14:creationId xmlns:p14="http://schemas.microsoft.com/office/powerpoint/2010/main" val="102554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lnDef>
      <a:spPr>
        <a:ln w="28575">
          <a:solidFill>
            <a:srgbClr val="0070C0"/>
          </a:solidFill>
          <a:headEnd type="arrow"/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765</TotalTime>
  <Words>743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Geometry Unit 12</vt:lpstr>
      <vt:lpstr>Equation of a Line</vt:lpstr>
      <vt:lpstr>Linear Equations</vt:lpstr>
      <vt:lpstr>Forms of a Linear Equation</vt:lpstr>
      <vt:lpstr>Graphing a Line</vt:lpstr>
      <vt:lpstr>Example – Standard Form</vt:lpstr>
      <vt:lpstr>Examples – Standard Form</vt:lpstr>
      <vt:lpstr>Examples – Standard Form</vt:lpstr>
      <vt:lpstr>Examples – Slope-Intercept Form</vt:lpstr>
      <vt:lpstr>Examples – Slope-Intercept Form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12</dc:title>
  <dc:creator>David Leon</dc:creator>
  <cp:lastModifiedBy>David Leon</cp:lastModifiedBy>
  <cp:revision>29</cp:revision>
  <dcterms:created xsi:type="dcterms:W3CDTF">2016-04-21T00:54:12Z</dcterms:created>
  <dcterms:modified xsi:type="dcterms:W3CDTF">2016-04-28T00:44:26Z</dcterms:modified>
</cp:coreProperties>
</file>