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73" r:id="rId6"/>
    <p:sldId id="260" r:id="rId7"/>
    <p:sldId id="261" r:id="rId8"/>
    <p:sldId id="269" r:id="rId9"/>
    <p:sldId id="263" r:id="rId10"/>
    <p:sldId id="274" r:id="rId11"/>
    <p:sldId id="262" r:id="rId12"/>
    <p:sldId id="264" r:id="rId13"/>
    <p:sldId id="265" r:id="rId14"/>
    <p:sldId id="275" r:id="rId15"/>
    <p:sldId id="266" r:id="rId16"/>
    <p:sldId id="267" r:id="rId17"/>
    <p:sldId id="268" r:id="rId18"/>
    <p:sldId id="270" r:id="rId19"/>
    <p:sldId id="271" r:id="rId20"/>
    <p:sldId id="272"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421"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024ED95-CD14-4F0D-8F37-49B630155EC5}" type="datetimeFigureOut">
              <a:rPr lang="en-US" smtClean="0"/>
              <a:t>9/12/2015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6F485-4130-4E82-8567-B50BB08A8C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F485-4130-4E82-8567-B50BB08A8C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F485-4130-4E82-8567-B50BB08A8C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F485-4130-4E82-8567-B50BB08A8C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4ED95-CD14-4F0D-8F37-49B630155EC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F485-4130-4E82-8567-B50BB08A8C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6F485-4130-4E82-8567-B50BB08A8C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024ED95-CD14-4F0D-8F37-49B630155EC5}" type="datetimeFigureOut">
              <a:rPr lang="en-US" smtClean="0"/>
              <a:t>9/12/2015</a:t>
            </a:fld>
            <a:endParaRPr lang="en-US"/>
          </a:p>
        </p:txBody>
      </p:sp>
      <p:sp>
        <p:nvSpPr>
          <p:cNvPr id="27" name="Slide Number Placeholder 26"/>
          <p:cNvSpPr>
            <a:spLocks noGrp="1"/>
          </p:cNvSpPr>
          <p:nvPr>
            <p:ph type="sldNum" sz="quarter" idx="11"/>
          </p:nvPr>
        </p:nvSpPr>
        <p:spPr/>
        <p:txBody>
          <a:bodyPr rtlCol="0"/>
          <a:lstStyle/>
          <a:p>
            <a:fld id="{BEA6F485-4130-4E82-8567-B50BB08A8C2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024ED95-CD14-4F0D-8F37-49B630155EC5}" type="datetimeFigureOut">
              <a:rPr lang="en-US" smtClean="0"/>
              <a:t>9/12/2015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EA6F485-4130-4E82-8567-B50BB08A8C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4ED95-CD14-4F0D-8F37-49B630155EC5}" type="datetimeFigureOut">
              <a:rPr lang="en-US" smtClean="0"/>
              <a:t>9/12/2015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6F485-4130-4E82-8567-B50BB08A8C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6F485-4130-4E82-8567-B50BB08A8C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4ED95-CD14-4F0D-8F37-49B630155EC5}"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6F485-4130-4E82-8567-B50BB08A8C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024ED95-CD14-4F0D-8F37-49B630155EC5}" type="datetimeFigureOut">
              <a:rPr lang="en-US" smtClean="0"/>
              <a:t>9/12/2015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6F485-4130-4E82-8567-B50BB08A8C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9.png"/></Relationships>
</file>

<file path=ppt/slides/_rels/slide2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34.png"/></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36.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81200"/>
            <a:ext cx="8763000" cy="1470025"/>
          </a:xfrm>
        </p:spPr>
        <p:txBody>
          <a:bodyPr/>
          <a:lstStyle/>
          <a:p>
            <a:r>
              <a:rPr lang="en-US" dirty="0" smtClean="0"/>
              <a:t>Geometry Unit 1: Transformations</a:t>
            </a:r>
            <a:endParaRPr lang="en-US" dirty="0"/>
          </a:p>
        </p:txBody>
      </p:sp>
      <p:sp>
        <p:nvSpPr>
          <p:cNvPr id="3" name="Subtitle 2"/>
          <p:cNvSpPr>
            <a:spLocks noGrp="1"/>
          </p:cNvSpPr>
          <p:nvPr>
            <p:ph type="subTitle" idx="1"/>
          </p:nvPr>
        </p:nvSpPr>
        <p:spPr>
          <a:xfrm>
            <a:off x="457200" y="3886200"/>
            <a:ext cx="4953000" cy="1752600"/>
          </a:xfrm>
        </p:spPr>
        <p:txBody>
          <a:bodyPr>
            <a:normAutofit/>
          </a:bodyPr>
          <a:lstStyle/>
          <a:p>
            <a:r>
              <a:rPr lang="en-US" sz="3200" dirty="0" smtClean="0"/>
              <a:t>Quiz/Test Review</a:t>
            </a:r>
            <a:endParaRPr lang="en-US" sz="3200" dirty="0"/>
          </a:p>
        </p:txBody>
      </p:sp>
    </p:spTree>
    <p:extLst>
      <p:ext uri="{BB962C8B-B14F-4D97-AF65-F5344CB8AC3E}">
        <p14:creationId xmlns:p14="http://schemas.microsoft.com/office/powerpoint/2010/main" val="1384971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1447800"/>
          </a:xfrm>
        </p:spPr>
        <p:txBody>
          <a:bodyPr>
            <a:normAutofit/>
          </a:bodyPr>
          <a:lstStyle/>
          <a:p>
            <a:r>
              <a:rPr lang="en-US" sz="3200" dirty="0" smtClean="0"/>
              <a:t>                       Translation: </a:t>
            </a:r>
            <a:br>
              <a:rPr lang="en-US" sz="3200" dirty="0" smtClean="0"/>
            </a:br>
            <a:r>
              <a:rPr lang="en-US" sz="3200" dirty="0" smtClean="0"/>
              <a:t>From Pre-Image to Image, and Vice versa</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752600"/>
                <a:ext cx="8610600" cy="4724399"/>
              </a:xfrm>
            </p:spPr>
            <p:txBody>
              <a:bodyPr>
                <a:noAutofit/>
              </a:bodyPr>
              <a:lstStyle/>
              <a:p>
                <a:r>
                  <a:rPr lang="en-US" sz="2200" dirty="0" smtClean="0"/>
                  <a:t>Use the same translation [</a:t>
                </a:r>
                <a14:m>
                  <m:oMath xmlns:m="http://schemas.openxmlformats.org/officeDocument/2006/math">
                    <m:r>
                      <a:rPr lang="en-US" sz="2200" i="1">
                        <a:latin typeface="Cambria Math"/>
                      </a:rPr>
                      <m:t>𝑇</m:t>
                    </m:r>
                    <m:r>
                      <a:rPr lang="en-US" sz="2200" i="1">
                        <a:latin typeface="Cambria Math"/>
                      </a:rPr>
                      <m:t>:(</m:t>
                    </m:r>
                    <m:r>
                      <a:rPr lang="en-US" sz="2200" i="1">
                        <a:latin typeface="Cambria Math"/>
                      </a:rPr>
                      <m:t>𝑥</m:t>
                    </m:r>
                    <m:r>
                      <a:rPr lang="en-US" sz="2200" i="1">
                        <a:latin typeface="Cambria Math"/>
                      </a:rPr>
                      <m:t>,</m:t>
                    </m:r>
                    <m:r>
                      <a:rPr lang="en-US" sz="2200" i="1">
                        <a:latin typeface="Cambria Math"/>
                      </a:rPr>
                      <m:t>𝑦</m:t>
                    </m:r>
                    <m:r>
                      <a:rPr lang="en-US" sz="2200" i="1">
                        <a:latin typeface="Cambria Math"/>
                      </a:rPr>
                      <m:t>)→(</m:t>
                    </m:r>
                    <m:r>
                      <a:rPr lang="en-US" sz="2200" i="1">
                        <a:latin typeface="Cambria Math"/>
                        <a:ea typeface="Cambria Math"/>
                      </a:rPr>
                      <m:t>𝑥</m:t>
                    </m:r>
                    <m:r>
                      <a:rPr lang="en-US" sz="2200" b="0" i="1" smtClean="0">
                        <a:latin typeface="Cambria Math"/>
                        <a:ea typeface="Cambria Math"/>
                      </a:rPr>
                      <m:t>+3</m:t>
                    </m:r>
                    <m:r>
                      <a:rPr lang="en-US" sz="2200" i="1">
                        <a:latin typeface="Cambria Math"/>
                        <a:ea typeface="Cambria Math"/>
                      </a:rPr>
                      <m:t>,</m:t>
                    </m:r>
                    <m:r>
                      <a:rPr lang="en-US" sz="2200" i="1">
                        <a:latin typeface="Cambria Math"/>
                        <a:ea typeface="Cambria Math"/>
                      </a:rPr>
                      <m:t>𝑦</m:t>
                    </m:r>
                    <m:r>
                      <a:rPr lang="en-US" sz="2200" b="0" i="1" smtClean="0">
                        <a:latin typeface="Cambria Math"/>
                        <a:ea typeface="Cambria Math"/>
                      </a:rPr>
                      <m:t>−2</m:t>
                    </m:r>
                    <m:r>
                      <a:rPr lang="en-US" sz="2200" i="1">
                        <a:latin typeface="Cambria Math"/>
                        <a:ea typeface="Cambria Math"/>
                      </a:rPr>
                      <m:t>)</m:t>
                    </m:r>
                  </m:oMath>
                </a14:m>
                <a:r>
                  <a:rPr lang="en-US" sz="2200" dirty="0" smtClean="0"/>
                  <a:t>] to solve the next problem:</a:t>
                </a:r>
              </a:p>
              <a:p>
                <a:pPr>
                  <a:spcAft>
                    <a:spcPts val="1200"/>
                  </a:spcAft>
                </a:pPr>
                <a:r>
                  <a:rPr lang="en-US" sz="2200" dirty="0" smtClean="0"/>
                  <a:t>Find the Pre-Image of  (6,0)</a:t>
                </a:r>
                <a:endParaRPr lang="en-US" sz="2200" dirty="0"/>
              </a:p>
              <a:p>
                <a:pPr marL="109728" indent="0">
                  <a:spcAft>
                    <a:spcPts val="1200"/>
                  </a:spcAft>
                  <a:buNone/>
                </a:pPr>
                <a:r>
                  <a:rPr lang="en-US" sz="2200" dirty="0" smtClean="0"/>
                  <a:t>To find the Pre-Image, you do the opposite on each point from what </a:t>
                </a:r>
                <a:r>
                  <a:rPr lang="en-US" sz="2200" dirty="0"/>
                  <a:t>i</a:t>
                </a:r>
                <a:r>
                  <a:rPr lang="en-US" sz="2200" dirty="0" smtClean="0"/>
                  <a:t>s in the notation (You are going in reverse).  On way to do this is to set the parts on the end of the notation equal to their respective parts from the given image (in this case, the point (6,0)):</a:t>
                </a:r>
              </a:p>
              <a:p>
                <a:pPr marL="109728" indent="0" algn="ctr">
                  <a:spcAft>
                    <a:spcPts val="1200"/>
                  </a:spcAft>
                  <a:buNone/>
                </a:pPr>
                <a14:m>
                  <m:oMath xmlns:m="http://schemas.openxmlformats.org/officeDocument/2006/math">
                    <m:r>
                      <a:rPr lang="en-US" sz="2200" b="0" i="1" smtClean="0">
                        <a:latin typeface="Cambria Math"/>
                      </a:rPr>
                      <m:t>𝑥</m:t>
                    </m:r>
                    <m:r>
                      <a:rPr lang="en-US" sz="2200" b="0" i="1" smtClean="0">
                        <a:latin typeface="Cambria Math"/>
                      </a:rPr>
                      <m:t>+3=6</m:t>
                    </m:r>
                  </m:oMath>
                </a14:m>
                <a:r>
                  <a:rPr lang="en-US" sz="2200" dirty="0" smtClean="0"/>
                  <a:t>			</a:t>
                </a:r>
                <a14:m>
                  <m:oMath xmlns:m="http://schemas.openxmlformats.org/officeDocument/2006/math">
                    <m:r>
                      <a:rPr lang="en-US" sz="2200" b="0" i="1" smtClean="0">
                        <a:latin typeface="Cambria Math"/>
                      </a:rPr>
                      <m:t>𝑦</m:t>
                    </m:r>
                    <m:r>
                      <a:rPr lang="en-US" sz="2200" b="0" i="1" smtClean="0">
                        <a:latin typeface="Cambria Math"/>
                      </a:rPr>
                      <m:t>−2=0</m:t>
                    </m:r>
                  </m:oMath>
                </a14:m>
                <a:endParaRPr lang="en-US" sz="2200" dirty="0" smtClean="0"/>
              </a:p>
              <a:p>
                <a:pPr marL="109728" indent="0">
                  <a:spcAft>
                    <a:spcPts val="1200"/>
                  </a:spcAft>
                  <a:buNone/>
                </a:pPr>
                <a:r>
                  <a:rPr lang="en-US" sz="2200" b="0" dirty="0" smtClean="0"/>
                  <a:t>		 </a:t>
                </a:r>
                <a14:m>
                  <m:oMath xmlns:m="http://schemas.openxmlformats.org/officeDocument/2006/math">
                    <m:r>
                      <a:rPr lang="en-US" sz="2200" b="0" i="1" smtClean="0">
                        <a:latin typeface="Cambria Math"/>
                      </a:rPr>
                      <m:t>𝑥</m:t>
                    </m:r>
                    <m:r>
                      <a:rPr lang="en-US" sz="2200" b="0" i="1" smtClean="0">
                        <a:latin typeface="Cambria Math"/>
                      </a:rPr>
                      <m:t>=−3</m:t>
                    </m:r>
                  </m:oMath>
                </a14:m>
                <a:r>
                  <a:rPr lang="en-US" sz="2200" dirty="0" smtClean="0"/>
                  <a:t>  			</a:t>
                </a:r>
                <a14:m>
                  <m:oMath xmlns:m="http://schemas.openxmlformats.org/officeDocument/2006/math">
                    <m:r>
                      <a:rPr lang="en-US" sz="2200" b="0" i="1" smtClean="0">
                        <a:latin typeface="Cambria Math"/>
                      </a:rPr>
                      <m:t>𝑦</m:t>
                    </m:r>
                    <m:r>
                      <a:rPr lang="en-US" sz="2200" b="0" i="1" smtClean="0">
                        <a:latin typeface="Cambria Math"/>
                      </a:rPr>
                      <m:t>=2</m:t>
                    </m:r>
                  </m:oMath>
                </a14:m>
                <a:endParaRPr lang="en-US" sz="2200" dirty="0" smtClean="0"/>
              </a:p>
              <a:p>
                <a:pPr marL="109728" indent="0">
                  <a:spcAft>
                    <a:spcPts val="1200"/>
                  </a:spcAft>
                  <a:buNone/>
                </a:pPr>
                <a:endParaRPr lang="en-US" sz="2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752600"/>
                <a:ext cx="8610600" cy="4724399"/>
              </a:xfrm>
              <a:blipFill rotWithShape="1">
                <a:blip r:embed="rId2"/>
                <a:stretch>
                  <a:fillRect t="-775" r="-1203"/>
                </a:stretch>
              </a:blipFill>
            </p:spPr>
            <p:txBody>
              <a:bodyPr/>
              <a:lstStyle/>
              <a:p>
                <a:r>
                  <a:rPr lang="en-US">
                    <a:noFill/>
                  </a:rPr>
                  <a:t> </a:t>
                </a:r>
              </a:p>
            </p:txBody>
          </p:sp>
        </mc:Fallback>
      </mc:AlternateContent>
      <p:sp>
        <p:nvSpPr>
          <p:cNvPr id="11" name="TextBox 10"/>
          <p:cNvSpPr txBox="1"/>
          <p:nvPr/>
        </p:nvSpPr>
        <p:spPr>
          <a:xfrm>
            <a:off x="2819400" y="5714999"/>
            <a:ext cx="2971800" cy="430887"/>
          </a:xfrm>
          <a:prstGeom prst="rect">
            <a:avLst/>
          </a:prstGeom>
          <a:noFill/>
        </p:spPr>
        <p:txBody>
          <a:bodyPr wrap="square" rtlCol="0">
            <a:spAutoFit/>
          </a:bodyPr>
          <a:lstStyle/>
          <a:p>
            <a:r>
              <a:rPr lang="en-US" sz="2200" dirty="0" smtClean="0"/>
              <a:t>Pre-Image: (-3,2)</a:t>
            </a:r>
            <a:endParaRPr lang="en-US" sz="2200" dirty="0"/>
          </a:p>
        </p:txBody>
      </p:sp>
    </p:spTree>
    <p:extLst>
      <p:ext uri="{BB962C8B-B14F-4D97-AF65-F5344CB8AC3E}">
        <p14:creationId xmlns:p14="http://schemas.microsoft.com/office/powerpoint/2010/main" val="312938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r>
              <a:rPr lang="en-US" dirty="0" smtClean="0"/>
              <a:t>Rules For the Transformations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76400"/>
                <a:ext cx="8229600" cy="4898136"/>
              </a:xfrm>
            </p:spPr>
            <p:txBody>
              <a:bodyPr>
                <a:normAutofit/>
              </a:bodyPr>
              <a:lstStyle/>
              <a:p>
                <a:r>
                  <a:rPr lang="en-US" dirty="0" smtClean="0"/>
                  <a:t>Reflections:</a:t>
                </a:r>
              </a:p>
              <a:p>
                <a:pPr lvl="1"/>
                <a:r>
                  <a:rPr lang="en-US" sz="2400" dirty="0" smtClean="0">
                    <a:solidFill>
                      <a:schemeClr val="tx1"/>
                    </a:solidFill>
                  </a:rPr>
                  <a:t>Reflect across y-axis: change the sign on the x-coordinate.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a:rPr>
                          <m:t>𝑅</m:t>
                        </m:r>
                      </m:e>
                      <m:sub>
                        <m:r>
                          <a:rPr lang="en-US" sz="2400" b="0" i="1" smtClean="0">
                            <a:solidFill>
                              <a:schemeClr val="tx1"/>
                            </a:solidFill>
                            <a:latin typeface="Cambria Math"/>
                          </a:rPr>
                          <m:t>𝑦</m:t>
                        </m:r>
                      </m:sub>
                    </m:sSub>
                    <m:r>
                      <a:rPr lang="en-US" sz="2400" b="0" i="1" smtClean="0">
                        <a:solidFill>
                          <a:schemeClr val="tx1"/>
                        </a:solidFill>
                        <a:latin typeface="Cambria Math"/>
                      </a:rPr>
                      <m:t>:(</m:t>
                    </m:r>
                    <m:r>
                      <a:rPr lang="en-US" sz="2400" b="0" i="1" smtClean="0">
                        <a:solidFill>
                          <a:schemeClr val="tx1"/>
                        </a:solidFill>
                        <a:latin typeface="Cambria Math"/>
                      </a:rPr>
                      <m:t>𝑥</m:t>
                    </m:r>
                    <m:r>
                      <a:rPr lang="en-US" sz="2400" b="0" i="1" smtClean="0">
                        <a:solidFill>
                          <a:schemeClr val="tx1"/>
                        </a:solidFill>
                        <a:latin typeface="Cambria Math"/>
                      </a:rPr>
                      <m:t>,</m:t>
                    </m:r>
                    <m:r>
                      <a:rPr lang="en-US" sz="2400" b="0" i="1" smtClean="0">
                        <a:solidFill>
                          <a:schemeClr val="tx1"/>
                        </a:solidFill>
                        <a:latin typeface="Cambria Math"/>
                      </a:rPr>
                      <m:t>𝑦</m:t>
                    </m:r>
                    <m:r>
                      <a:rPr lang="en-US" sz="2400" b="0" i="1" smtClean="0">
                        <a:solidFill>
                          <a:schemeClr val="tx1"/>
                        </a:solidFill>
                        <a:latin typeface="Cambria Math"/>
                      </a:rPr>
                      <m:t>)→(−</m:t>
                    </m:r>
                    <m:r>
                      <a:rPr lang="en-US" sz="2400" b="0" i="1" smtClean="0">
                        <a:solidFill>
                          <a:schemeClr val="tx1"/>
                        </a:solidFill>
                        <a:latin typeface="Cambria Math"/>
                        <a:ea typeface="Cambria Math"/>
                      </a:rPr>
                      <m:t>𝑥</m:t>
                    </m:r>
                    <m:r>
                      <a:rPr lang="en-US" sz="2400" b="0" i="1" smtClean="0">
                        <a:solidFill>
                          <a:schemeClr val="tx1"/>
                        </a:solidFill>
                        <a:latin typeface="Cambria Math"/>
                        <a:ea typeface="Cambria Math"/>
                      </a:rPr>
                      <m:t>,</m:t>
                    </m:r>
                    <m:r>
                      <a:rPr lang="en-US" sz="2400" b="0" i="1" smtClean="0">
                        <a:solidFill>
                          <a:schemeClr val="tx1"/>
                        </a:solidFill>
                        <a:latin typeface="Cambria Math"/>
                        <a:ea typeface="Cambria Math"/>
                      </a:rPr>
                      <m:t>𝑦</m:t>
                    </m:r>
                    <m:r>
                      <a:rPr lang="en-US" sz="2400" b="0" i="1" smtClean="0">
                        <a:solidFill>
                          <a:schemeClr val="tx1"/>
                        </a:solidFill>
                        <a:latin typeface="Cambria Math"/>
                        <a:ea typeface="Cambria Math"/>
                      </a:rPr>
                      <m:t>)</m:t>
                    </m:r>
                    <m:r>
                      <a:rPr lang="en-US" sz="2400" b="0" i="0" smtClean="0">
                        <a:solidFill>
                          <a:schemeClr val="tx1"/>
                        </a:solidFill>
                        <a:latin typeface="Cambria Math"/>
                        <a:ea typeface="Cambria Math"/>
                      </a:rPr>
                      <m:t>]</m:t>
                    </m:r>
                  </m:oMath>
                </a14:m>
                <a:endParaRPr lang="en-US" sz="2400" dirty="0" smtClean="0">
                  <a:solidFill>
                    <a:schemeClr val="tx1"/>
                  </a:solidFill>
                </a:endParaRPr>
              </a:p>
              <a:p>
                <a:pPr lvl="1"/>
                <a:r>
                  <a:rPr lang="en-US" sz="2400" dirty="0" smtClean="0">
                    <a:solidFill>
                      <a:schemeClr val="tx1"/>
                    </a:solidFill>
                  </a:rPr>
                  <a:t>Reflect across the x-axis: change the sign on the y-coordinate.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a:rPr>
                          <m:t>𝑅</m:t>
                        </m:r>
                      </m:e>
                      <m:sub>
                        <m:r>
                          <a:rPr lang="en-US" sz="2400" b="0" i="1" smtClean="0">
                            <a:solidFill>
                              <a:schemeClr val="tx1"/>
                            </a:solidFill>
                            <a:latin typeface="Cambria Math"/>
                          </a:rPr>
                          <m:t>𝑥</m:t>
                        </m:r>
                      </m:sub>
                    </m:sSub>
                    <m:r>
                      <a:rPr lang="en-US" sz="2400" b="0" i="1" smtClean="0">
                        <a:solidFill>
                          <a:schemeClr val="tx1"/>
                        </a:solidFill>
                        <a:latin typeface="Cambria Math"/>
                      </a:rPr>
                      <m:t>:(</m:t>
                    </m:r>
                    <m:r>
                      <a:rPr lang="en-US" sz="2400" b="0" i="1" smtClean="0">
                        <a:solidFill>
                          <a:schemeClr val="tx1"/>
                        </a:solidFill>
                        <a:latin typeface="Cambria Math"/>
                      </a:rPr>
                      <m:t>𝑥</m:t>
                    </m:r>
                    <m:r>
                      <a:rPr lang="en-US" sz="2400" b="0" i="1" smtClean="0">
                        <a:solidFill>
                          <a:schemeClr val="tx1"/>
                        </a:solidFill>
                        <a:latin typeface="Cambria Math"/>
                      </a:rPr>
                      <m:t>,</m:t>
                    </m:r>
                    <m:r>
                      <a:rPr lang="en-US" sz="2400" b="0" i="1" smtClean="0">
                        <a:solidFill>
                          <a:schemeClr val="tx1"/>
                        </a:solidFill>
                        <a:latin typeface="Cambria Math"/>
                      </a:rPr>
                      <m:t>𝑦</m:t>
                    </m:r>
                    <m:r>
                      <a:rPr lang="en-US" sz="2400" b="0" i="1" smtClean="0">
                        <a:solidFill>
                          <a:schemeClr val="tx1"/>
                        </a:solidFill>
                        <a:latin typeface="Cambria Math"/>
                      </a:rPr>
                      <m:t>)→(</m:t>
                    </m:r>
                    <m:r>
                      <a:rPr lang="en-US" sz="2400" b="0" i="1" smtClean="0">
                        <a:solidFill>
                          <a:schemeClr val="tx1"/>
                        </a:solidFill>
                        <a:latin typeface="Cambria Math"/>
                        <a:ea typeface="Cambria Math"/>
                      </a:rPr>
                      <m:t>𝑥</m:t>
                    </m:r>
                    <m:r>
                      <a:rPr lang="en-US" sz="2400" b="0" i="1" smtClean="0">
                        <a:solidFill>
                          <a:schemeClr val="tx1"/>
                        </a:solidFill>
                        <a:latin typeface="Cambria Math"/>
                        <a:ea typeface="Cambria Math"/>
                      </a:rPr>
                      <m:t>,−</m:t>
                    </m:r>
                    <m:r>
                      <a:rPr lang="en-US" sz="2400" b="0" i="1" smtClean="0">
                        <a:solidFill>
                          <a:schemeClr val="tx1"/>
                        </a:solidFill>
                        <a:latin typeface="Cambria Math"/>
                        <a:ea typeface="Cambria Math"/>
                      </a:rPr>
                      <m:t>𝑦</m:t>
                    </m:r>
                    <m:r>
                      <a:rPr lang="en-US" sz="2400" b="0" i="1" smtClean="0">
                        <a:solidFill>
                          <a:schemeClr val="tx1"/>
                        </a:solidFill>
                        <a:latin typeface="Cambria Math"/>
                        <a:ea typeface="Cambria Math"/>
                      </a:rPr>
                      <m:t>)]</m:t>
                    </m:r>
                  </m:oMath>
                </a14:m>
                <a:endParaRPr lang="en-US" sz="2400" dirty="0" smtClean="0"/>
              </a:p>
              <a:p>
                <a:pPr lvl="1"/>
                <a:r>
                  <a:rPr lang="en-US" sz="2400" dirty="0" smtClean="0">
                    <a:solidFill>
                      <a:schemeClr val="tx1"/>
                    </a:solidFill>
                  </a:rPr>
                  <a:t>Reflect across the line </a:t>
                </a:r>
                <a14:m>
                  <m:oMath xmlns:m="http://schemas.openxmlformats.org/officeDocument/2006/math">
                    <m:r>
                      <a:rPr lang="en-US" sz="2400" b="0" i="1" smtClean="0">
                        <a:solidFill>
                          <a:schemeClr val="tx1"/>
                        </a:solidFill>
                        <a:latin typeface="Cambria Math"/>
                      </a:rPr>
                      <m:t>𝑦</m:t>
                    </m:r>
                    <m:r>
                      <a:rPr lang="en-US" sz="2400" b="0" i="1" smtClean="0">
                        <a:solidFill>
                          <a:schemeClr val="tx1"/>
                        </a:solidFill>
                        <a:latin typeface="Cambria Math"/>
                      </a:rPr>
                      <m:t>=</m:t>
                    </m:r>
                    <m:r>
                      <a:rPr lang="en-US" sz="2400" b="0" i="1" smtClean="0">
                        <a:solidFill>
                          <a:schemeClr val="tx1"/>
                        </a:solidFill>
                        <a:latin typeface="Cambria Math"/>
                      </a:rPr>
                      <m:t>𝑥</m:t>
                    </m:r>
                  </m:oMath>
                </a14:m>
                <a:r>
                  <a:rPr lang="en-US" sz="2400" dirty="0" smtClean="0">
                    <a:solidFill>
                      <a:schemeClr val="tx1"/>
                    </a:solidFill>
                  </a:rPr>
                  <a:t>: switch the x and y values.</a:t>
                </a:r>
              </a:p>
              <a:p>
                <a:pPr marL="411480" lvl="1" indent="0">
                  <a:buNone/>
                </a:pPr>
                <a:r>
                  <a:rPr lang="en-US" sz="2400" dirty="0" smtClean="0">
                    <a:solidFill>
                      <a:schemeClr val="tx1"/>
                    </a:solidFill>
                  </a:rPr>
                  <a:t>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a:rPr>
                          <m:t>𝑅</m:t>
                        </m:r>
                      </m:e>
                      <m:sub>
                        <m:r>
                          <a:rPr lang="en-US" sz="2400" b="0" i="1" smtClean="0">
                            <a:solidFill>
                              <a:schemeClr val="tx1"/>
                            </a:solidFill>
                            <a:latin typeface="Cambria Math"/>
                          </a:rPr>
                          <m:t>𝑦</m:t>
                        </m:r>
                        <m:r>
                          <a:rPr lang="en-US" sz="2400" b="0" i="1" smtClean="0">
                            <a:solidFill>
                              <a:schemeClr val="tx1"/>
                            </a:solidFill>
                            <a:latin typeface="Cambria Math"/>
                          </a:rPr>
                          <m:t>=</m:t>
                        </m:r>
                        <m:r>
                          <a:rPr lang="en-US" sz="2400" b="0" i="1" smtClean="0">
                            <a:solidFill>
                              <a:schemeClr val="tx1"/>
                            </a:solidFill>
                            <a:latin typeface="Cambria Math"/>
                          </a:rPr>
                          <m:t>𝑥</m:t>
                        </m:r>
                      </m:sub>
                    </m:sSub>
                    <m:r>
                      <a:rPr lang="en-US" sz="2400" b="0" i="1" smtClean="0">
                        <a:solidFill>
                          <a:schemeClr val="tx1"/>
                        </a:solidFill>
                        <a:latin typeface="Cambria Math"/>
                      </a:rPr>
                      <m:t>:</m:t>
                    </m:r>
                    <m:d>
                      <m:dPr>
                        <m:ctrlPr>
                          <a:rPr lang="en-US" sz="2400" b="0" i="1" smtClean="0">
                            <a:solidFill>
                              <a:schemeClr val="tx1"/>
                            </a:solidFill>
                            <a:latin typeface="Cambria Math"/>
                          </a:rPr>
                        </m:ctrlPr>
                      </m:dPr>
                      <m:e>
                        <m:r>
                          <a:rPr lang="en-US" sz="2400" b="0" i="1" smtClean="0">
                            <a:solidFill>
                              <a:schemeClr val="tx1"/>
                            </a:solidFill>
                            <a:latin typeface="Cambria Math"/>
                          </a:rPr>
                          <m:t>𝑥</m:t>
                        </m:r>
                        <m:r>
                          <a:rPr lang="en-US" sz="2400" b="0" i="1" smtClean="0">
                            <a:solidFill>
                              <a:schemeClr val="tx1"/>
                            </a:solidFill>
                            <a:latin typeface="Cambria Math"/>
                          </a:rPr>
                          <m:t>,</m:t>
                        </m:r>
                        <m:r>
                          <a:rPr lang="en-US" sz="2400" b="0" i="1" smtClean="0">
                            <a:solidFill>
                              <a:schemeClr val="tx1"/>
                            </a:solidFill>
                            <a:latin typeface="Cambria Math"/>
                          </a:rPr>
                          <m:t>𝑦</m:t>
                        </m:r>
                      </m:e>
                    </m:d>
                    <m:r>
                      <a:rPr lang="en-US" sz="2400" b="0" i="1" smtClean="0">
                        <a:solidFill>
                          <a:schemeClr val="tx1"/>
                        </a:solidFill>
                        <a:latin typeface="Cambria Math"/>
                        <a:ea typeface="Cambria Math"/>
                      </a:rPr>
                      <m:t>→(</m:t>
                    </m:r>
                    <m:r>
                      <a:rPr lang="en-US" sz="2400" b="0" i="1" smtClean="0">
                        <a:solidFill>
                          <a:schemeClr val="tx1"/>
                        </a:solidFill>
                        <a:latin typeface="Cambria Math"/>
                        <a:ea typeface="Cambria Math"/>
                      </a:rPr>
                      <m:t>𝑦</m:t>
                    </m:r>
                    <m:r>
                      <a:rPr lang="en-US" sz="2400" b="0" i="1" smtClean="0">
                        <a:solidFill>
                          <a:schemeClr val="tx1"/>
                        </a:solidFill>
                        <a:latin typeface="Cambria Math"/>
                        <a:ea typeface="Cambria Math"/>
                      </a:rPr>
                      <m:t>,</m:t>
                    </m:r>
                    <m:r>
                      <a:rPr lang="en-US" sz="2400" b="0" i="1" smtClean="0">
                        <a:solidFill>
                          <a:schemeClr val="tx1"/>
                        </a:solidFill>
                        <a:latin typeface="Cambria Math"/>
                        <a:ea typeface="Cambria Math"/>
                      </a:rPr>
                      <m:t>𝑥</m:t>
                    </m:r>
                    <m:r>
                      <a:rPr lang="en-US" sz="2400" b="0" i="1" smtClean="0">
                        <a:solidFill>
                          <a:schemeClr val="tx1"/>
                        </a:solidFill>
                        <a:latin typeface="Cambria Math"/>
                        <a:ea typeface="Cambria Math"/>
                      </a:rPr>
                      <m:t>)</m:t>
                    </m:r>
                  </m:oMath>
                </a14:m>
                <a:r>
                  <a:rPr lang="en-US" sz="2400" dirty="0" smtClean="0">
                    <a:solidFill>
                      <a:schemeClr val="tx1"/>
                    </a:solidFill>
                  </a:rPr>
                  <a:t>]</a:t>
                </a:r>
              </a:p>
              <a:p>
                <a:pPr marL="411480" lvl="1" indent="0">
                  <a:buNone/>
                </a:pPr>
                <a:endParaRPr lang="en-US" sz="2400" dirty="0" smtClean="0">
                  <a:solidFill>
                    <a:schemeClr val="tx1"/>
                  </a:solidFill>
                </a:endParaRPr>
              </a:p>
              <a:p>
                <a:pPr lvl="0">
                  <a:buClr>
                    <a:srgbClr val="A04DA3"/>
                  </a:buClr>
                </a:pPr>
                <a:r>
                  <a:rPr lang="en-US" sz="2400" dirty="0">
                    <a:solidFill>
                      <a:srgbClr val="55554A"/>
                    </a:solidFill>
                  </a:rPr>
                  <a:t>For other Reflections: It is best to use a graph to visualize the change.</a:t>
                </a:r>
              </a:p>
              <a:p>
                <a:pPr marL="411480" lvl="1" indent="0">
                  <a:buNone/>
                </a:pPr>
                <a:endParaRPr lang="en-US" sz="2400" dirty="0" smtClean="0">
                  <a:solidFill>
                    <a:schemeClr val="tx1"/>
                  </a:solidFill>
                </a:endParaRPr>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76400"/>
                <a:ext cx="8229600" cy="4898136"/>
              </a:xfrm>
              <a:blipFill rotWithShape="1">
                <a:blip r:embed="rId2"/>
                <a:stretch>
                  <a:fillRect t="-1244" r="-1259" b="-3856"/>
                </a:stretch>
              </a:blipFill>
            </p:spPr>
            <p:txBody>
              <a:bodyPr/>
              <a:lstStyle/>
              <a:p>
                <a:r>
                  <a:rPr lang="en-US">
                    <a:noFill/>
                  </a:rPr>
                  <a:t> </a:t>
                </a:r>
              </a:p>
            </p:txBody>
          </p:sp>
        </mc:Fallback>
      </mc:AlternateContent>
    </p:spTree>
    <p:extLst>
      <p:ext uri="{BB962C8B-B14F-4D97-AF65-F5344CB8AC3E}">
        <p14:creationId xmlns:p14="http://schemas.microsoft.com/office/powerpoint/2010/main" val="263827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r>
              <a:rPr lang="en-US" dirty="0" smtClean="0"/>
              <a:t>Rules For the Transformations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76400"/>
                <a:ext cx="8229600" cy="4898136"/>
              </a:xfrm>
            </p:spPr>
            <p:txBody>
              <a:bodyPr>
                <a:normAutofit lnSpcReduction="10000"/>
              </a:bodyPr>
              <a:lstStyle/>
              <a:p>
                <a:pPr>
                  <a:spcAft>
                    <a:spcPts val="1200"/>
                  </a:spcAft>
                </a:pPr>
                <a:r>
                  <a:rPr lang="en-US" sz="2400" dirty="0" smtClean="0"/>
                  <a:t>For Translations: Just go off of the notation, and apply the changes to each point.</a:t>
                </a:r>
                <a:endParaRPr lang="en-US" dirty="0" smtClean="0">
                  <a:solidFill>
                    <a:prstClr val="black"/>
                  </a:solidFill>
                </a:endParaRPr>
              </a:p>
              <a:p>
                <a:pPr lvl="0">
                  <a:spcAft>
                    <a:spcPts val="1200"/>
                  </a:spcAft>
                  <a:buClr>
                    <a:srgbClr val="A04DA3"/>
                  </a:buClr>
                </a:pPr>
                <a:r>
                  <a:rPr lang="en-US" sz="2600" dirty="0" smtClean="0">
                    <a:solidFill>
                      <a:prstClr val="black"/>
                    </a:solidFill>
                  </a:rPr>
                  <a:t>Rotations</a:t>
                </a:r>
                <a:r>
                  <a:rPr lang="en-US" sz="2600" dirty="0">
                    <a:solidFill>
                      <a:prstClr val="black"/>
                    </a:solidFill>
                  </a:rPr>
                  <a:t>:</a:t>
                </a:r>
              </a:p>
              <a:p>
                <a:pPr marL="635508" lvl="1" indent="-342900">
                  <a:spcBef>
                    <a:spcPct val="20000"/>
                  </a:spcBef>
                  <a:spcAft>
                    <a:spcPts val="1200"/>
                  </a:spcAft>
                  <a:buClr>
                    <a:srgbClr val="F4680B"/>
                  </a:buClr>
                  <a:buSzPct val="75000"/>
                </a:pPr>
                <a14:m>
                  <m:oMath xmlns:m="http://schemas.openxmlformats.org/officeDocument/2006/math">
                    <m:sSub>
                      <m:sSubPr>
                        <m:ctrlPr>
                          <a:rPr lang="en-US" sz="2400" i="1">
                            <a:solidFill>
                              <a:srgbClr val="55554A"/>
                            </a:solidFill>
                            <a:latin typeface="Cambria Math"/>
                          </a:rPr>
                        </m:ctrlPr>
                      </m:sSubPr>
                      <m:e>
                        <m:r>
                          <a:rPr lang="en-US" sz="2400" i="1">
                            <a:solidFill>
                              <a:srgbClr val="55554A"/>
                            </a:solidFill>
                            <a:latin typeface="Cambria Math"/>
                          </a:rPr>
                          <m:t>𝑅</m:t>
                        </m:r>
                      </m:e>
                      <m:sub>
                        <m:r>
                          <a:rPr lang="en-US" sz="2400" i="1">
                            <a:solidFill>
                              <a:srgbClr val="55554A"/>
                            </a:solidFill>
                            <a:latin typeface="Cambria Math"/>
                          </a:rPr>
                          <m:t>(</m:t>
                        </m:r>
                        <m:r>
                          <a:rPr lang="en-US" sz="2400" i="1">
                            <a:solidFill>
                              <a:srgbClr val="55554A"/>
                            </a:solidFill>
                            <a:latin typeface="Cambria Math"/>
                          </a:rPr>
                          <m:t>𝑂</m:t>
                        </m:r>
                        <m:r>
                          <a:rPr lang="en-US" sz="2400" i="1">
                            <a:solidFill>
                              <a:srgbClr val="55554A"/>
                            </a:solidFill>
                            <a:latin typeface="Cambria Math"/>
                          </a:rPr>
                          <m:t>,90°)</m:t>
                        </m:r>
                      </m:sub>
                    </m:sSub>
                    <m:r>
                      <a:rPr lang="en-US" sz="2400" b="0" i="1" smtClean="0">
                        <a:solidFill>
                          <a:srgbClr val="55554A"/>
                        </a:solidFill>
                        <a:latin typeface="Cambria Math"/>
                      </a:rPr>
                      <m:t>=</m:t>
                    </m:r>
                    <m:sSub>
                      <m:sSubPr>
                        <m:ctrlPr>
                          <a:rPr lang="en-US" sz="2400" b="0" i="1" smtClean="0">
                            <a:solidFill>
                              <a:srgbClr val="55554A"/>
                            </a:solidFill>
                            <a:latin typeface="Cambria Math"/>
                          </a:rPr>
                        </m:ctrlPr>
                      </m:sSubPr>
                      <m:e>
                        <m:r>
                          <a:rPr lang="en-US" sz="2400" b="0" i="1" smtClean="0">
                            <a:solidFill>
                              <a:srgbClr val="55554A"/>
                            </a:solidFill>
                            <a:latin typeface="Cambria Math"/>
                          </a:rPr>
                          <m:t>𝑅</m:t>
                        </m:r>
                      </m:e>
                      <m:sub>
                        <m:r>
                          <a:rPr lang="en-US" sz="2400" b="0" i="1" smtClean="0">
                            <a:solidFill>
                              <a:srgbClr val="55554A"/>
                            </a:solidFill>
                            <a:latin typeface="Cambria Math"/>
                          </a:rPr>
                          <m:t>(</m:t>
                        </m:r>
                        <m:r>
                          <a:rPr lang="en-US" sz="2400" b="0" i="1" smtClean="0">
                            <a:solidFill>
                              <a:srgbClr val="55554A"/>
                            </a:solidFill>
                            <a:latin typeface="Cambria Math"/>
                          </a:rPr>
                          <m:t>𝑂</m:t>
                        </m:r>
                        <m:r>
                          <a:rPr lang="en-US" sz="2400" b="0" i="1" smtClean="0">
                            <a:solidFill>
                              <a:srgbClr val="55554A"/>
                            </a:solidFill>
                            <a:latin typeface="Cambria Math"/>
                          </a:rPr>
                          <m:t>,−270°)</m:t>
                        </m:r>
                      </m:sub>
                    </m:sSub>
                    <m:r>
                      <a:rPr lang="en-US" sz="2400" i="1">
                        <a:solidFill>
                          <a:srgbClr val="55554A"/>
                        </a:solidFill>
                        <a:latin typeface="Cambria Math"/>
                      </a:rPr>
                      <m:t>:(</m:t>
                    </m:r>
                    <m:r>
                      <a:rPr lang="en-US" sz="2400" i="1">
                        <a:solidFill>
                          <a:srgbClr val="55554A"/>
                        </a:solidFill>
                        <a:latin typeface="Cambria Math"/>
                      </a:rPr>
                      <m:t>𝑥</m:t>
                    </m:r>
                    <m:r>
                      <a:rPr lang="en-US" sz="2400" i="1">
                        <a:solidFill>
                          <a:srgbClr val="55554A"/>
                        </a:solidFill>
                        <a:latin typeface="Cambria Math"/>
                      </a:rPr>
                      <m:t>,</m:t>
                    </m:r>
                    <m:r>
                      <a:rPr lang="en-US" sz="2400" i="1">
                        <a:solidFill>
                          <a:srgbClr val="55554A"/>
                        </a:solidFill>
                        <a:latin typeface="Cambria Math"/>
                      </a:rPr>
                      <m:t>𝑦</m:t>
                    </m:r>
                    <m:r>
                      <a:rPr lang="en-US" sz="2400" i="1">
                        <a:solidFill>
                          <a:srgbClr val="55554A"/>
                        </a:solidFill>
                        <a:latin typeface="Cambria Math"/>
                      </a:rPr>
                      <m:t>)→(−</m:t>
                    </m:r>
                    <m:r>
                      <a:rPr lang="en-US" sz="2400" i="1">
                        <a:solidFill>
                          <a:srgbClr val="55554A"/>
                        </a:solidFill>
                        <a:latin typeface="Cambria Math"/>
                        <a:ea typeface="Cambria Math"/>
                      </a:rPr>
                      <m:t>𝑦</m:t>
                    </m:r>
                    <m:r>
                      <a:rPr lang="en-US" sz="2400" i="1">
                        <a:solidFill>
                          <a:srgbClr val="55554A"/>
                        </a:solidFill>
                        <a:latin typeface="Cambria Math"/>
                        <a:ea typeface="Cambria Math"/>
                      </a:rPr>
                      <m:t>,</m:t>
                    </m:r>
                    <m:r>
                      <a:rPr lang="en-US" sz="2400" i="1">
                        <a:solidFill>
                          <a:srgbClr val="55554A"/>
                        </a:solidFill>
                        <a:latin typeface="Cambria Math"/>
                        <a:ea typeface="Cambria Math"/>
                      </a:rPr>
                      <m:t>𝑥</m:t>
                    </m:r>
                    <m:r>
                      <a:rPr lang="en-US" sz="2400" i="1">
                        <a:solidFill>
                          <a:srgbClr val="55554A"/>
                        </a:solidFill>
                        <a:latin typeface="Cambria Math"/>
                        <a:ea typeface="Cambria Math"/>
                      </a:rPr>
                      <m:t>)</m:t>
                    </m:r>
                  </m:oMath>
                </a14:m>
                <a:endParaRPr lang="en-US" sz="2400" dirty="0">
                  <a:solidFill>
                    <a:srgbClr val="55554A"/>
                  </a:solidFill>
                </a:endParaRPr>
              </a:p>
              <a:p>
                <a:pPr marL="635508" lvl="1" indent="-342900">
                  <a:spcBef>
                    <a:spcPct val="20000"/>
                  </a:spcBef>
                  <a:spcAft>
                    <a:spcPts val="1200"/>
                  </a:spcAft>
                  <a:buClr>
                    <a:srgbClr val="F4680B"/>
                  </a:buClr>
                  <a:buSzPct val="75000"/>
                </a:pPr>
                <a14:m>
                  <m:oMath xmlns:m="http://schemas.openxmlformats.org/officeDocument/2006/math">
                    <m:sSub>
                      <m:sSubPr>
                        <m:ctrlPr>
                          <a:rPr lang="en-US" sz="2400" i="1">
                            <a:solidFill>
                              <a:srgbClr val="55554A"/>
                            </a:solidFill>
                            <a:latin typeface="Cambria Math"/>
                          </a:rPr>
                        </m:ctrlPr>
                      </m:sSubPr>
                      <m:e>
                        <m:r>
                          <a:rPr lang="en-US" sz="2400" i="1">
                            <a:solidFill>
                              <a:srgbClr val="55554A"/>
                            </a:solidFill>
                            <a:latin typeface="Cambria Math"/>
                          </a:rPr>
                          <m:t>𝑅</m:t>
                        </m:r>
                      </m:e>
                      <m:sub>
                        <m:r>
                          <a:rPr lang="en-US" sz="2400" i="1">
                            <a:solidFill>
                              <a:srgbClr val="55554A"/>
                            </a:solidFill>
                            <a:latin typeface="Cambria Math"/>
                          </a:rPr>
                          <m:t>(</m:t>
                        </m:r>
                        <m:r>
                          <a:rPr lang="en-US" sz="2400" i="1">
                            <a:solidFill>
                              <a:srgbClr val="55554A"/>
                            </a:solidFill>
                            <a:latin typeface="Cambria Math"/>
                          </a:rPr>
                          <m:t>𝑂</m:t>
                        </m:r>
                        <m:r>
                          <a:rPr lang="en-US" sz="2400" i="1">
                            <a:solidFill>
                              <a:srgbClr val="55554A"/>
                            </a:solidFill>
                            <a:latin typeface="Cambria Math"/>
                          </a:rPr>
                          <m:t>,180°)</m:t>
                        </m:r>
                      </m:sub>
                    </m:sSub>
                    <m:r>
                      <a:rPr lang="en-US" sz="2400" i="1">
                        <a:solidFill>
                          <a:srgbClr val="55554A"/>
                        </a:solidFill>
                        <a:latin typeface="Cambria Math"/>
                      </a:rPr>
                      <m:t>:</m:t>
                    </m:r>
                    <m:d>
                      <m:dPr>
                        <m:ctrlPr>
                          <a:rPr lang="en-US" sz="2400" i="1">
                            <a:solidFill>
                              <a:srgbClr val="55554A"/>
                            </a:solidFill>
                            <a:latin typeface="Cambria Math"/>
                          </a:rPr>
                        </m:ctrlPr>
                      </m:dPr>
                      <m:e>
                        <m:r>
                          <a:rPr lang="en-US" sz="2400" i="1">
                            <a:solidFill>
                              <a:srgbClr val="55554A"/>
                            </a:solidFill>
                            <a:latin typeface="Cambria Math"/>
                          </a:rPr>
                          <m:t>𝑥</m:t>
                        </m:r>
                        <m:r>
                          <a:rPr lang="en-US" sz="2400" i="1">
                            <a:solidFill>
                              <a:srgbClr val="55554A"/>
                            </a:solidFill>
                            <a:latin typeface="Cambria Math"/>
                          </a:rPr>
                          <m:t>,</m:t>
                        </m:r>
                        <m:r>
                          <a:rPr lang="en-US" sz="2400" i="1">
                            <a:solidFill>
                              <a:srgbClr val="55554A"/>
                            </a:solidFill>
                            <a:latin typeface="Cambria Math"/>
                          </a:rPr>
                          <m:t>𝑦</m:t>
                        </m:r>
                      </m:e>
                    </m:d>
                    <m:r>
                      <a:rPr lang="en-US" sz="2400" i="1">
                        <a:solidFill>
                          <a:srgbClr val="55554A"/>
                        </a:solidFill>
                        <a:latin typeface="Cambria Math"/>
                      </a:rPr>
                      <m:t>=</m:t>
                    </m:r>
                    <m:sSub>
                      <m:sSubPr>
                        <m:ctrlPr>
                          <a:rPr lang="en-US" sz="2400" i="1">
                            <a:solidFill>
                              <a:srgbClr val="55554A"/>
                            </a:solidFill>
                            <a:latin typeface="Cambria Math"/>
                          </a:rPr>
                        </m:ctrlPr>
                      </m:sSubPr>
                      <m:e>
                        <m:r>
                          <a:rPr lang="en-US" sz="2400" i="1">
                            <a:solidFill>
                              <a:srgbClr val="55554A"/>
                            </a:solidFill>
                            <a:latin typeface="Cambria Math"/>
                          </a:rPr>
                          <m:t>𝐻</m:t>
                        </m:r>
                      </m:e>
                      <m:sub>
                        <m:r>
                          <a:rPr lang="en-US" sz="2400" i="1">
                            <a:solidFill>
                              <a:srgbClr val="55554A"/>
                            </a:solidFill>
                            <a:latin typeface="Cambria Math"/>
                          </a:rPr>
                          <m:t>𝑂</m:t>
                        </m:r>
                      </m:sub>
                    </m:sSub>
                    <m:r>
                      <a:rPr lang="en-US" sz="2400" i="1">
                        <a:solidFill>
                          <a:srgbClr val="55554A"/>
                        </a:solidFill>
                        <a:latin typeface="Cambria Math"/>
                      </a:rPr>
                      <m:t>:(</m:t>
                    </m:r>
                    <m:r>
                      <a:rPr lang="en-US" sz="2400" i="1">
                        <a:solidFill>
                          <a:srgbClr val="55554A"/>
                        </a:solidFill>
                        <a:latin typeface="Cambria Math"/>
                      </a:rPr>
                      <m:t>𝑥</m:t>
                    </m:r>
                    <m:r>
                      <a:rPr lang="en-US" sz="2400" i="1">
                        <a:solidFill>
                          <a:srgbClr val="55554A"/>
                        </a:solidFill>
                        <a:latin typeface="Cambria Math"/>
                      </a:rPr>
                      <m:t>,</m:t>
                    </m:r>
                    <m:r>
                      <a:rPr lang="en-US" sz="2400" i="1">
                        <a:solidFill>
                          <a:srgbClr val="55554A"/>
                        </a:solidFill>
                        <a:latin typeface="Cambria Math"/>
                      </a:rPr>
                      <m:t>𝑦</m:t>
                    </m:r>
                    <m:r>
                      <a:rPr lang="en-US" sz="2400" i="1">
                        <a:solidFill>
                          <a:srgbClr val="55554A"/>
                        </a:solidFill>
                        <a:latin typeface="Cambria Math"/>
                      </a:rPr>
                      <m:t>)→(−</m:t>
                    </m:r>
                    <m:r>
                      <a:rPr lang="en-US" sz="2400" i="1">
                        <a:solidFill>
                          <a:srgbClr val="55554A"/>
                        </a:solidFill>
                        <a:latin typeface="Cambria Math"/>
                        <a:ea typeface="Cambria Math"/>
                      </a:rPr>
                      <m:t>𝑥</m:t>
                    </m:r>
                    <m:r>
                      <a:rPr lang="en-US" sz="2400" i="1">
                        <a:solidFill>
                          <a:srgbClr val="55554A"/>
                        </a:solidFill>
                        <a:latin typeface="Cambria Math"/>
                        <a:ea typeface="Cambria Math"/>
                      </a:rPr>
                      <m:t>,−</m:t>
                    </m:r>
                    <m:r>
                      <a:rPr lang="en-US" sz="2400" i="1">
                        <a:solidFill>
                          <a:srgbClr val="55554A"/>
                        </a:solidFill>
                        <a:latin typeface="Cambria Math"/>
                        <a:ea typeface="Cambria Math"/>
                      </a:rPr>
                      <m:t>𝑦</m:t>
                    </m:r>
                    <m:r>
                      <a:rPr lang="en-US" sz="2400" i="1">
                        <a:solidFill>
                          <a:srgbClr val="55554A"/>
                        </a:solidFill>
                        <a:latin typeface="Cambria Math"/>
                        <a:ea typeface="Cambria Math"/>
                      </a:rPr>
                      <m:t>)</m:t>
                    </m:r>
                  </m:oMath>
                </a14:m>
                <a:endParaRPr lang="en-US" sz="2400" dirty="0">
                  <a:solidFill>
                    <a:srgbClr val="55554A"/>
                  </a:solidFill>
                </a:endParaRPr>
              </a:p>
              <a:p>
                <a:pPr marL="635508" lvl="1" indent="-342900">
                  <a:spcBef>
                    <a:spcPct val="20000"/>
                  </a:spcBef>
                  <a:spcAft>
                    <a:spcPts val="1200"/>
                  </a:spcAft>
                  <a:buClr>
                    <a:srgbClr val="F4680B"/>
                  </a:buClr>
                  <a:buSzPct val="75000"/>
                </a:pPr>
                <a14:m>
                  <m:oMath xmlns:m="http://schemas.openxmlformats.org/officeDocument/2006/math">
                    <m:sSub>
                      <m:sSubPr>
                        <m:ctrlPr>
                          <a:rPr lang="en-US" sz="2400" i="1">
                            <a:solidFill>
                              <a:srgbClr val="55554A"/>
                            </a:solidFill>
                            <a:latin typeface="Cambria Math"/>
                          </a:rPr>
                        </m:ctrlPr>
                      </m:sSubPr>
                      <m:e>
                        <m:r>
                          <a:rPr lang="en-US" sz="2400" i="1">
                            <a:solidFill>
                              <a:srgbClr val="55554A"/>
                            </a:solidFill>
                            <a:latin typeface="Cambria Math"/>
                          </a:rPr>
                          <m:t>𝑅</m:t>
                        </m:r>
                      </m:e>
                      <m:sub>
                        <m:r>
                          <a:rPr lang="en-US" sz="2400" i="1">
                            <a:solidFill>
                              <a:srgbClr val="55554A"/>
                            </a:solidFill>
                            <a:latin typeface="Cambria Math"/>
                          </a:rPr>
                          <m:t>(</m:t>
                        </m:r>
                        <m:r>
                          <a:rPr lang="en-US" sz="2400" i="1">
                            <a:solidFill>
                              <a:srgbClr val="55554A"/>
                            </a:solidFill>
                            <a:latin typeface="Cambria Math"/>
                          </a:rPr>
                          <m:t>𝑂</m:t>
                        </m:r>
                        <m:r>
                          <a:rPr lang="en-US" sz="2400" i="1">
                            <a:solidFill>
                              <a:srgbClr val="55554A"/>
                            </a:solidFill>
                            <a:latin typeface="Cambria Math"/>
                          </a:rPr>
                          <m:t>,270°)</m:t>
                        </m:r>
                      </m:sub>
                    </m:sSub>
                    <m:r>
                      <a:rPr lang="en-US" sz="2400" b="0" i="1" smtClean="0">
                        <a:solidFill>
                          <a:srgbClr val="55554A"/>
                        </a:solidFill>
                        <a:latin typeface="Cambria Math"/>
                      </a:rPr>
                      <m:t>=</m:t>
                    </m:r>
                    <m:sSub>
                      <m:sSubPr>
                        <m:ctrlPr>
                          <a:rPr lang="en-US" sz="2400" b="0" i="1" smtClean="0">
                            <a:solidFill>
                              <a:srgbClr val="55554A"/>
                            </a:solidFill>
                            <a:latin typeface="Cambria Math"/>
                          </a:rPr>
                        </m:ctrlPr>
                      </m:sSubPr>
                      <m:e>
                        <m:r>
                          <a:rPr lang="en-US" sz="2400" b="0" i="1" smtClean="0">
                            <a:solidFill>
                              <a:srgbClr val="55554A"/>
                            </a:solidFill>
                            <a:latin typeface="Cambria Math"/>
                          </a:rPr>
                          <m:t>𝑅</m:t>
                        </m:r>
                      </m:e>
                      <m:sub>
                        <m:d>
                          <m:dPr>
                            <m:ctrlPr>
                              <a:rPr lang="en-US" sz="2400" b="0" i="1" smtClean="0">
                                <a:solidFill>
                                  <a:srgbClr val="55554A"/>
                                </a:solidFill>
                                <a:latin typeface="Cambria Math"/>
                              </a:rPr>
                            </m:ctrlPr>
                          </m:dPr>
                          <m:e>
                            <m:r>
                              <a:rPr lang="en-US" sz="2400" b="0" i="1" smtClean="0">
                                <a:solidFill>
                                  <a:srgbClr val="55554A"/>
                                </a:solidFill>
                                <a:latin typeface="Cambria Math"/>
                              </a:rPr>
                              <m:t>𝑂</m:t>
                            </m:r>
                            <m:r>
                              <a:rPr lang="en-US" sz="2400" b="0" i="1" smtClean="0">
                                <a:solidFill>
                                  <a:srgbClr val="55554A"/>
                                </a:solidFill>
                                <a:latin typeface="Cambria Math"/>
                              </a:rPr>
                              <m:t>,−90°</m:t>
                            </m:r>
                          </m:e>
                        </m:d>
                      </m:sub>
                    </m:sSub>
                    <m:r>
                      <a:rPr lang="en-US" sz="2400" i="1">
                        <a:solidFill>
                          <a:srgbClr val="55554A"/>
                        </a:solidFill>
                        <a:latin typeface="Cambria Math"/>
                      </a:rPr>
                      <m:t>:(</m:t>
                    </m:r>
                    <m:r>
                      <a:rPr lang="en-US" sz="2400" i="1">
                        <a:solidFill>
                          <a:srgbClr val="55554A"/>
                        </a:solidFill>
                        <a:latin typeface="Cambria Math"/>
                      </a:rPr>
                      <m:t>𝑥</m:t>
                    </m:r>
                    <m:r>
                      <a:rPr lang="en-US" sz="2400" i="1">
                        <a:solidFill>
                          <a:srgbClr val="55554A"/>
                        </a:solidFill>
                        <a:latin typeface="Cambria Math"/>
                      </a:rPr>
                      <m:t>,</m:t>
                    </m:r>
                    <m:r>
                      <a:rPr lang="en-US" sz="2400" i="1">
                        <a:solidFill>
                          <a:srgbClr val="55554A"/>
                        </a:solidFill>
                        <a:latin typeface="Cambria Math"/>
                      </a:rPr>
                      <m:t>𝑦</m:t>
                    </m:r>
                    <m:r>
                      <a:rPr lang="en-US" sz="2400" i="1">
                        <a:solidFill>
                          <a:srgbClr val="55554A"/>
                        </a:solidFill>
                        <a:latin typeface="Cambria Math"/>
                      </a:rPr>
                      <m:t>)→(</m:t>
                    </m:r>
                    <m:r>
                      <a:rPr lang="en-US" sz="2400" i="1">
                        <a:solidFill>
                          <a:srgbClr val="55554A"/>
                        </a:solidFill>
                        <a:latin typeface="Cambria Math"/>
                        <a:ea typeface="Cambria Math"/>
                      </a:rPr>
                      <m:t>𝑦</m:t>
                    </m:r>
                    <m:r>
                      <a:rPr lang="en-US" sz="2400" i="1">
                        <a:solidFill>
                          <a:srgbClr val="55554A"/>
                        </a:solidFill>
                        <a:latin typeface="Cambria Math"/>
                        <a:ea typeface="Cambria Math"/>
                      </a:rPr>
                      <m:t>,−</m:t>
                    </m:r>
                    <m:r>
                      <a:rPr lang="en-US" sz="2400" i="1">
                        <a:solidFill>
                          <a:srgbClr val="55554A"/>
                        </a:solidFill>
                        <a:latin typeface="Cambria Math"/>
                        <a:ea typeface="Cambria Math"/>
                      </a:rPr>
                      <m:t>𝑥</m:t>
                    </m:r>
                    <m:r>
                      <a:rPr lang="en-US" sz="2400" i="1">
                        <a:solidFill>
                          <a:srgbClr val="55554A"/>
                        </a:solidFill>
                        <a:latin typeface="Cambria Math"/>
                        <a:ea typeface="Cambria Math"/>
                      </a:rPr>
                      <m:t>)</m:t>
                    </m:r>
                  </m:oMath>
                </a14:m>
                <a:endParaRPr lang="en-US" sz="2400" dirty="0">
                  <a:solidFill>
                    <a:srgbClr val="55554A"/>
                  </a:solidFill>
                </a:endParaRPr>
              </a:p>
              <a:p>
                <a:pPr marL="635508" lvl="1" indent="-342900">
                  <a:spcBef>
                    <a:spcPct val="20000"/>
                  </a:spcBef>
                  <a:spcAft>
                    <a:spcPts val="1200"/>
                  </a:spcAft>
                  <a:buClr>
                    <a:srgbClr val="F4680B"/>
                  </a:buClr>
                  <a:buSzPct val="75000"/>
                </a:pPr>
                <a14:m>
                  <m:oMath xmlns:m="http://schemas.openxmlformats.org/officeDocument/2006/math">
                    <m:sSub>
                      <m:sSubPr>
                        <m:ctrlPr>
                          <a:rPr lang="en-US" sz="2400" i="1">
                            <a:solidFill>
                              <a:srgbClr val="55554A"/>
                            </a:solidFill>
                            <a:latin typeface="Cambria Math"/>
                          </a:rPr>
                        </m:ctrlPr>
                      </m:sSubPr>
                      <m:e>
                        <m:r>
                          <a:rPr lang="en-US" sz="2400" i="1">
                            <a:solidFill>
                              <a:srgbClr val="55554A"/>
                            </a:solidFill>
                            <a:latin typeface="Cambria Math"/>
                          </a:rPr>
                          <m:t>𝑅</m:t>
                        </m:r>
                      </m:e>
                      <m:sub>
                        <m:r>
                          <a:rPr lang="en-US" sz="2400" i="1">
                            <a:solidFill>
                              <a:srgbClr val="55554A"/>
                            </a:solidFill>
                            <a:latin typeface="Cambria Math"/>
                          </a:rPr>
                          <m:t>(</m:t>
                        </m:r>
                        <m:r>
                          <a:rPr lang="en-US" sz="2400" i="1">
                            <a:solidFill>
                              <a:srgbClr val="55554A"/>
                            </a:solidFill>
                            <a:latin typeface="Cambria Math"/>
                          </a:rPr>
                          <m:t>𝑂</m:t>
                        </m:r>
                        <m:r>
                          <a:rPr lang="en-US" sz="2400" i="1">
                            <a:solidFill>
                              <a:srgbClr val="55554A"/>
                            </a:solidFill>
                            <a:latin typeface="Cambria Math"/>
                          </a:rPr>
                          <m:t>,360°)</m:t>
                        </m:r>
                      </m:sub>
                    </m:sSub>
                    <m:r>
                      <a:rPr lang="en-US" sz="2400" i="1">
                        <a:solidFill>
                          <a:srgbClr val="55554A"/>
                        </a:solidFill>
                        <a:latin typeface="Cambria Math"/>
                      </a:rPr>
                      <m:t>:(</m:t>
                    </m:r>
                    <m:r>
                      <a:rPr lang="en-US" sz="2400" i="1">
                        <a:solidFill>
                          <a:srgbClr val="55554A"/>
                        </a:solidFill>
                        <a:latin typeface="Cambria Math"/>
                      </a:rPr>
                      <m:t>𝑥</m:t>
                    </m:r>
                    <m:r>
                      <a:rPr lang="en-US" sz="2400" i="1">
                        <a:solidFill>
                          <a:srgbClr val="55554A"/>
                        </a:solidFill>
                        <a:latin typeface="Cambria Math"/>
                      </a:rPr>
                      <m:t>,</m:t>
                    </m:r>
                    <m:r>
                      <a:rPr lang="en-US" sz="2400" i="1">
                        <a:solidFill>
                          <a:srgbClr val="55554A"/>
                        </a:solidFill>
                        <a:latin typeface="Cambria Math"/>
                      </a:rPr>
                      <m:t>𝑦</m:t>
                    </m:r>
                    <m:r>
                      <a:rPr lang="en-US" sz="2400" i="1">
                        <a:solidFill>
                          <a:srgbClr val="55554A"/>
                        </a:solidFill>
                        <a:latin typeface="Cambria Math"/>
                      </a:rPr>
                      <m:t>)→(</m:t>
                    </m:r>
                    <m:r>
                      <a:rPr lang="en-US" sz="2400" i="1">
                        <a:solidFill>
                          <a:srgbClr val="55554A"/>
                        </a:solidFill>
                        <a:latin typeface="Cambria Math"/>
                        <a:ea typeface="Cambria Math"/>
                      </a:rPr>
                      <m:t>𝑥</m:t>
                    </m:r>
                    <m:r>
                      <a:rPr lang="en-US" sz="2400" i="1">
                        <a:solidFill>
                          <a:srgbClr val="55554A"/>
                        </a:solidFill>
                        <a:latin typeface="Cambria Math"/>
                        <a:ea typeface="Cambria Math"/>
                      </a:rPr>
                      <m:t>,</m:t>
                    </m:r>
                    <m:r>
                      <a:rPr lang="en-US" sz="2400" i="1">
                        <a:solidFill>
                          <a:srgbClr val="55554A"/>
                        </a:solidFill>
                        <a:latin typeface="Cambria Math"/>
                        <a:ea typeface="Cambria Math"/>
                      </a:rPr>
                      <m:t>𝑦</m:t>
                    </m:r>
                    <m:r>
                      <a:rPr lang="en-US" sz="2400" i="1">
                        <a:solidFill>
                          <a:srgbClr val="55554A"/>
                        </a:solidFill>
                        <a:latin typeface="Cambria Math"/>
                        <a:ea typeface="Cambria Math"/>
                      </a:rPr>
                      <m:t>)</m:t>
                    </m:r>
                  </m:oMath>
                </a14:m>
                <a:endParaRPr lang="en-US" sz="2400" dirty="0">
                  <a:solidFill>
                    <a:srgbClr val="55554A"/>
                  </a:solidFill>
                  <a:latin typeface="Franklin Gothic Book"/>
                </a:endParaRPr>
              </a:p>
              <a:p>
                <a:pPr>
                  <a:spcAft>
                    <a:spcPts val="1200"/>
                  </a:spcAft>
                </a:pPr>
                <a:r>
                  <a:rPr lang="en-US" sz="2400" dirty="0" smtClean="0">
                    <a:solidFill>
                      <a:srgbClr val="55554A"/>
                    </a:solidFill>
                  </a:rPr>
                  <a:t>Half-Turn: It is a rotation of </a:t>
                </a:r>
                <a14:m>
                  <m:oMath xmlns:m="http://schemas.openxmlformats.org/officeDocument/2006/math">
                    <m:r>
                      <a:rPr lang="en-US" sz="2400" b="0" i="1" smtClean="0">
                        <a:solidFill>
                          <a:srgbClr val="55554A"/>
                        </a:solidFill>
                        <a:latin typeface="Cambria Math"/>
                      </a:rPr>
                      <m:t>180</m:t>
                    </m:r>
                    <m:r>
                      <a:rPr lang="en-US" sz="2400" b="0" i="1" smtClean="0">
                        <a:solidFill>
                          <a:srgbClr val="55554A"/>
                        </a:solidFill>
                        <a:latin typeface="Cambria Math"/>
                        <a:ea typeface="Cambria Math"/>
                      </a:rPr>
                      <m:t>°</m:t>
                    </m:r>
                  </m:oMath>
                </a14:m>
                <a:r>
                  <a:rPr lang="en-US" sz="2400" dirty="0" smtClean="0">
                    <a:solidFill>
                      <a:srgbClr val="55554A"/>
                    </a:solidFill>
                  </a:rPr>
                  <a:t> about the center (for this class, the center will be the origin). [</a:t>
                </a:r>
                <a14:m>
                  <m:oMath xmlns:m="http://schemas.openxmlformats.org/officeDocument/2006/math">
                    <m:sSub>
                      <m:sSubPr>
                        <m:ctrlPr>
                          <a:rPr lang="en-US" sz="2400" i="1" smtClean="0">
                            <a:solidFill>
                              <a:srgbClr val="55554A"/>
                            </a:solidFill>
                            <a:latin typeface="Cambria Math"/>
                          </a:rPr>
                        </m:ctrlPr>
                      </m:sSubPr>
                      <m:e>
                        <m:r>
                          <a:rPr lang="en-US" sz="2400" b="0" i="1" smtClean="0">
                            <a:solidFill>
                              <a:srgbClr val="55554A"/>
                            </a:solidFill>
                            <a:latin typeface="Cambria Math"/>
                          </a:rPr>
                          <m:t>𝐻</m:t>
                        </m:r>
                      </m:e>
                      <m:sub>
                        <m:r>
                          <a:rPr lang="en-US" sz="2400" b="0" i="1" smtClean="0">
                            <a:solidFill>
                              <a:srgbClr val="55554A"/>
                            </a:solidFill>
                            <a:latin typeface="Cambria Math"/>
                          </a:rPr>
                          <m:t>𝑂</m:t>
                        </m:r>
                      </m:sub>
                    </m:sSub>
                    <m:r>
                      <a:rPr lang="en-US" sz="2400" b="0" i="1" smtClean="0">
                        <a:solidFill>
                          <a:srgbClr val="55554A"/>
                        </a:solidFill>
                        <a:latin typeface="Cambria Math"/>
                      </a:rPr>
                      <m:t>=</m:t>
                    </m:r>
                    <m:sSub>
                      <m:sSubPr>
                        <m:ctrlPr>
                          <a:rPr lang="en-US" sz="2400" b="0" i="1" smtClean="0">
                            <a:solidFill>
                              <a:srgbClr val="55554A"/>
                            </a:solidFill>
                            <a:latin typeface="Cambria Math"/>
                          </a:rPr>
                        </m:ctrlPr>
                      </m:sSubPr>
                      <m:e>
                        <m:r>
                          <a:rPr lang="en-US" sz="2400" b="0" i="1" smtClean="0">
                            <a:solidFill>
                              <a:srgbClr val="55554A"/>
                            </a:solidFill>
                            <a:latin typeface="Cambria Math"/>
                          </a:rPr>
                          <m:t>𝑅</m:t>
                        </m:r>
                      </m:e>
                      <m:sub>
                        <m:r>
                          <a:rPr lang="en-US" sz="2400" b="0" i="1" smtClean="0">
                            <a:solidFill>
                              <a:srgbClr val="55554A"/>
                            </a:solidFill>
                            <a:latin typeface="Cambria Math"/>
                          </a:rPr>
                          <m:t>𝑂</m:t>
                        </m:r>
                        <m:r>
                          <a:rPr lang="en-US" sz="2400" b="0" i="1" smtClean="0">
                            <a:solidFill>
                              <a:srgbClr val="55554A"/>
                            </a:solidFill>
                            <a:latin typeface="Cambria Math"/>
                          </a:rPr>
                          <m:t>,180°</m:t>
                        </m:r>
                      </m:sub>
                    </m:sSub>
                    <m:r>
                      <a:rPr lang="en-US" sz="2400" b="0" i="1" smtClean="0">
                        <a:solidFill>
                          <a:srgbClr val="55554A"/>
                        </a:solidFill>
                        <a:latin typeface="Cambria Math"/>
                      </a:rPr>
                      <m:t>].</m:t>
                    </m:r>
                  </m:oMath>
                </a14:m>
                <a:endParaRPr lang="en-US" sz="2400" dirty="0" smtClean="0">
                  <a:solidFill>
                    <a:srgbClr val="55554A"/>
                  </a:solidFill>
                </a:endParaRPr>
              </a:p>
              <a:p>
                <a:pPr marL="109728" indent="0">
                  <a:buNone/>
                </a:pPr>
                <a:endParaRPr lang="en-US" dirty="0" smtClean="0">
                  <a:solidFill>
                    <a:srgbClr val="55554A"/>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76400"/>
                <a:ext cx="8229600" cy="4898136"/>
              </a:xfrm>
              <a:blipFill rotWithShape="1">
                <a:blip r:embed="rId2"/>
                <a:stretch>
                  <a:fillRect l="-148" t="-1741" b="-11070"/>
                </a:stretch>
              </a:blipFill>
            </p:spPr>
            <p:txBody>
              <a:bodyPr/>
              <a:lstStyle/>
              <a:p>
                <a:r>
                  <a:rPr lang="en-US">
                    <a:noFill/>
                  </a:rPr>
                  <a:t> </a:t>
                </a:r>
              </a:p>
            </p:txBody>
          </p:sp>
        </mc:Fallback>
      </mc:AlternateContent>
    </p:spTree>
    <p:extLst>
      <p:ext uri="{BB962C8B-B14F-4D97-AF65-F5344CB8AC3E}">
        <p14:creationId xmlns:p14="http://schemas.microsoft.com/office/powerpoint/2010/main" val="47004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sz="3600" dirty="0" smtClean="0"/>
              <a:t>Practice Using the Rules</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24000"/>
                <a:ext cx="8229600" cy="5050536"/>
              </a:xfrm>
            </p:spPr>
            <p:txBody>
              <a:bodyPr>
                <a:normAutofit/>
              </a:bodyPr>
              <a:lstStyle/>
              <a:p>
                <a:r>
                  <a:rPr lang="en-US" sz="2400" dirty="0" smtClean="0"/>
                  <a:t>Perform the identified transformation for the point         (-2,3).</a:t>
                </a:r>
              </a:p>
              <a:p>
                <a:pPr marL="109728" indent="0">
                  <a:buNone/>
                </a:pPr>
                <a:endParaRPr lang="en-US" sz="2400" dirty="0" smtClean="0"/>
              </a:p>
              <a:p>
                <a:pPr marL="624078" indent="-514350">
                  <a:buAutoNum type="arabicPeriod"/>
                </a:pPr>
                <a:r>
                  <a:rPr lang="en-US" dirty="0" smtClean="0"/>
                  <a:t>Reflect across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𝑥</m:t>
                    </m:r>
                    <m:r>
                      <a:rPr lang="en-US" b="0" i="0" smtClean="0">
                        <a:latin typeface="Cambria Math"/>
                      </a:rPr>
                      <m:t>:</m:t>
                    </m:r>
                  </m:oMath>
                </a14:m>
                <a:r>
                  <a:rPr lang="en-US" dirty="0" smtClean="0"/>
                  <a:t>	</a:t>
                </a:r>
              </a:p>
              <a:p>
                <a:pPr marL="624078" indent="-514350">
                  <a:buAutoNum type="arabicPeriod"/>
                </a:pPr>
                <a:endParaRPr lang="en-US" dirty="0"/>
              </a:p>
              <a:p>
                <a:pPr marL="624078" indent="-514350">
                  <a:buAutoNum type="arabicPeriod"/>
                </a:pPr>
                <a:r>
                  <a:rPr lang="en-US" dirty="0" smtClean="0"/>
                  <a:t>Half-Turn: </a:t>
                </a:r>
              </a:p>
              <a:p>
                <a:pPr marL="624078" indent="-514350">
                  <a:buAutoNum type="arabicPeriod"/>
                </a:pPr>
                <a:endParaRPr lang="en-US" dirty="0"/>
              </a:p>
              <a:p>
                <a:pPr marL="624078" indent="-514350">
                  <a:buAutoNum type="arabicPeriod"/>
                </a:pPr>
                <a14:m>
                  <m:oMath xmlns:m="http://schemas.openxmlformats.org/officeDocument/2006/math">
                    <m:r>
                      <a:rPr lang="en-US" b="0" i="1" smtClean="0">
                        <a:latin typeface="Cambria Math"/>
                      </a:rPr>
                      <m:t>𝑇</m:t>
                    </m:r>
                    <m:r>
                      <a:rPr lang="en-US" b="0" i="1" smtClean="0">
                        <a:latin typeface="Cambria Math"/>
                      </a:rPr>
                      <m:t>:(</m:t>
                    </m:r>
                    <m:r>
                      <a:rPr lang="en-US" b="0" i="1" smtClean="0">
                        <a:latin typeface="Cambria Math"/>
                      </a:rPr>
                      <m:t>𝑥</m:t>
                    </m:r>
                    <m:r>
                      <a:rPr lang="en-US" b="0" i="1" smtClean="0">
                        <a:latin typeface="Cambria Math"/>
                      </a:rPr>
                      <m:t>,</m:t>
                    </m:r>
                    <m:r>
                      <a:rPr lang="en-US" b="0" i="1" smtClean="0">
                        <a:latin typeface="Cambria Math"/>
                      </a:rPr>
                      <m:t>𝑦</m:t>
                    </m:r>
                    <m:r>
                      <a:rPr lang="en-US" b="0" i="1" smtClean="0">
                        <a:latin typeface="Cambria Math"/>
                      </a:rPr>
                      <m:t>)→(</m:t>
                    </m:r>
                    <m:r>
                      <a:rPr lang="en-US" b="0" i="1" smtClean="0">
                        <a:latin typeface="Cambria Math"/>
                        <a:ea typeface="Cambria Math"/>
                      </a:rPr>
                      <m:t>𝑥</m:t>
                    </m:r>
                    <m:r>
                      <a:rPr lang="en-US" b="0" i="1" smtClean="0">
                        <a:latin typeface="Cambria Math"/>
                        <a:ea typeface="Cambria Math"/>
                      </a:rPr>
                      <m:t>+6, </m:t>
                    </m:r>
                    <m:r>
                      <a:rPr lang="en-US" b="0" i="1" smtClean="0">
                        <a:latin typeface="Cambria Math"/>
                        <a:ea typeface="Cambria Math"/>
                      </a:rPr>
                      <m:t>𝑦</m:t>
                    </m:r>
                    <m:r>
                      <a:rPr lang="en-US" b="0" i="1" smtClean="0">
                        <a:latin typeface="Cambria Math"/>
                        <a:ea typeface="Cambria Math"/>
                      </a:rPr>
                      <m:t>−2)</m:t>
                    </m:r>
                  </m:oMath>
                </a14:m>
                <a:r>
                  <a:rPr lang="en-US" dirty="0" smtClean="0"/>
                  <a:t>:</a:t>
                </a:r>
              </a:p>
              <a:p>
                <a:pPr marL="624078" indent="-514350">
                  <a:buAutoNum type="arabicPeriod"/>
                </a:pPr>
                <a:endParaRPr lang="en-US" dirty="0"/>
              </a:p>
              <a:p>
                <a:pPr marL="624078" indent="-514350">
                  <a:buAutoNum type="arabicPeriod"/>
                </a:pPr>
                <a:r>
                  <a:rPr lang="en-US" dirty="0" smtClean="0"/>
                  <a:t> </a:t>
                </a:r>
                <a14:m>
                  <m:oMath xmlns:m="http://schemas.openxmlformats.org/officeDocument/2006/math">
                    <m:r>
                      <a:rPr lang="en-US" b="0" i="1" smtClean="0">
                        <a:latin typeface="Cambria Math"/>
                      </a:rPr>
                      <m:t>90</m:t>
                    </m:r>
                    <m:r>
                      <a:rPr lang="en-US" b="0" i="1" smtClean="0">
                        <a:latin typeface="Cambria Math"/>
                        <a:ea typeface="Cambria Math"/>
                      </a:rPr>
                      <m:t>°</m:t>
                    </m:r>
                  </m:oMath>
                </a14:m>
                <a:r>
                  <a:rPr lang="en-US" dirty="0" smtClean="0"/>
                  <a:t> rotation:    </a:t>
                </a:r>
              </a:p>
              <a:p>
                <a:pPr marL="624078" indent="-514350">
                  <a:buAutoNum type="arabicPeriod"/>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5050536"/>
              </a:xfrm>
              <a:blipFill rotWithShape="1">
                <a:blip r:embed="rId2"/>
                <a:stretch>
                  <a:fillRect t="-965" b="-1327"/>
                </a:stretch>
              </a:blipFill>
            </p:spPr>
            <p:txBody>
              <a:bodyPr/>
              <a:lstStyle/>
              <a:p>
                <a:r>
                  <a:rPr lang="en-US">
                    <a:noFill/>
                  </a:rPr>
                  <a:t> </a:t>
                </a:r>
              </a:p>
            </p:txBody>
          </p:sp>
        </mc:Fallback>
      </mc:AlternateContent>
      <p:sp>
        <p:nvSpPr>
          <p:cNvPr id="4" name="TextBox 3"/>
          <p:cNvSpPr txBox="1"/>
          <p:nvPr/>
        </p:nvSpPr>
        <p:spPr>
          <a:xfrm>
            <a:off x="5181600" y="2743200"/>
            <a:ext cx="1752600" cy="461665"/>
          </a:xfrm>
          <a:prstGeom prst="rect">
            <a:avLst/>
          </a:prstGeom>
          <a:noFill/>
        </p:spPr>
        <p:txBody>
          <a:bodyPr wrap="square" rtlCol="0">
            <a:spAutoFit/>
          </a:bodyPr>
          <a:lstStyle/>
          <a:p>
            <a:r>
              <a:rPr lang="en-US" sz="2400" dirty="0" smtClean="0"/>
              <a:t>(3,-2)</a:t>
            </a:r>
            <a:endParaRPr lang="en-US" sz="2400" dirty="0"/>
          </a:p>
        </p:txBody>
      </p:sp>
      <p:sp>
        <p:nvSpPr>
          <p:cNvPr id="5" name="TextBox 4"/>
          <p:cNvSpPr txBox="1"/>
          <p:nvPr/>
        </p:nvSpPr>
        <p:spPr>
          <a:xfrm>
            <a:off x="5181600" y="3729335"/>
            <a:ext cx="1752600" cy="461665"/>
          </a:xfrm>
          <a:prstGeom prst="rect">
            <a:avLst/>
          </a:prstGeom>
          <a:noFill/>
        </p:spPr>
        <p:txBody>
          <a:bodyPr wrap="square" rtlCol="0">
            <a:spAutoFit/>
          </a:bodyPr>
          <a:lstStyle/>
          <a:p>
            <a:r>
              <a:rPr lang="en-US" sz="2400" dirty="0" smtClean="0"/>
              <a:t>(2,-</a:t>
            </a:r>
            <a:r>
              <a:rPr lang="en-US" sz="2400" dirty="0"/>
              <a:t>3</a:t>
            </a:r>
            <a:r>
              <a:rPr lang="en-US" sz="2400" dirty="0" smtClean="0"/>
              <a:t>)</a:t>
            </a:r>
            <a:endParaRPr lang="en-US" sz="2400" dirty="0"/>
          </a:p>
        </p:txBody>
      </p:sp>
      <p:sp>
        <p:nvSpPr>
          <p:cNvPr id="6" name="TextBox 5"/>
          <p:cNvSpPr txBox="1"/>
          <p:nvPr/>
        </p:nvSpPr>
        <p:spPr>
          <a:xfrm>
            <a:off x="5275053" y="4577751"/>
            <a:ext cx="1752600" cy="461665"/>
          </a:xfrm>
          <a:prstGeom prst="rect">
            <a:avLst/>
          </a:prstGeom>
          <a:noFill/>
        </p:spPr>
        <p:txBody>
          <a:bodyPr wrap="square" rtlCol="0">
            <a:spAutoFit/>
          </a:bodyPr>
          <a:lstStyle/>
          <a:p>
            <a:r>
              <a:rPr lang="en-US" sz="2400" dirty="0" smtClean="0"/>
              <a:t>(4,1)</a:t>
            </a:r>
            <a:endParaRPr lang="en-US" sz="2400" dirty="0"/>
          </a:p>
        </p:txBody>
      </p:sp>
      <p:sp>
        <p:nvSpPr>
          <p:cNvPr id="7" name="TextBox 6"/>
          <p:cNvSpPr txBox="1"/>
          <p:nvPr/>
        </p:nvSpPr>
        <p:spPr>
          <a:xfrm>
            <a:off x="5164347" y="5486400"/>
            <a:ext cx="1752600" cy="461665"/>
          </a:xfrm>
          <a:prstGeom prst="rect">
            <a:avLst/>
          </a:prstGeom>
          <a:noFill/>
        </p:spPr>
        <p:txBody>
          <a:bodyPr wrap="square" rtlCol="0">
            <a:spAutoFit/>
          </a:bodyPr>
          <a:lstStyle/>
          <a:p>
            <a:r>
              <a:rPr lang="en-US" sz="2400" dirty="0" smtClean="0"/>
              <a:t>(-3,-2)</a:t>
            </a:r>
            <a:endParaRPr lang="en-US" sz="2400" dirty="0"/>
          </a:p>
        </p:txBody>
      </p:sp>
    </p:spTree>
    <p:extLst>
      <p:ext uri="{BB962C8B-B14F-4D97-AF65-F5344CB8AC3E}">
        <p14:creationId xmlns:p14="http://schemas.microsoft.com/office/powerpoint/2010/main" val="252120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385" y="535631"/>
            <a:ext cx="8229600" cy="838200"/>
          </a:xfrm>
        </p:spPr>
        <p:txBody>
          <a:bodyPr>
            <a:normAutofit/>
          </a:bodyPr>
          <a:lstStyle/>
          <a:p>
            <a:r>
              <a:rPr lang="en-US" sz="3600" dirty="0" smtClean="0"/>
              <a:t>Practice Using the Rules</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41385" y="1246667"/>
                <a:ext cx="8229600" cy="5050536"/>
              </a:xfrm>
            </p:spPr>
            <p:txBody>
              <a:bodyPr>
                <a:normAutofit/>
              </a:bodyPr>
              <a:lstStyle/>
              <a:p>
                <a:r>
                  <a:rPr lang="en-US" sz="2400" dirty="0" smtClean="0"/>
                  <a:t>Perform the identified transformation for the point         (-2,3).</a:t>
                </a:r>
              </a:p>
              <a:p>
                <a:pPr marL="109728" indent="0">
                  <a:buNone/>
                </a:pPr>
                <a:endParaRPr lang="en-US" sz="2400" dirty="0" smtClean="0"/>
              </a:p>
              <a:p>
                <a:pPr marL="109728" indent="0">
                  <a:buNone/>
                </a:pPr>
                <a:r>
                  <a:rPr lang="en-US" dirty="0" smtClean="0"/>
                  <a:t>5. Dilation through the point (0,0) with a scale factor of 3:        </a:t>
                </a:r>
              </a:p>
              <a:p>
                <a:pPr marL="109728" indent="0">
                  <a:buNone/>
                </a:pPr>
                <a:endParaRPr lang="en-US" dirty="0"/>
              </a:p>
              <a:p>
                <a:pPr marL="109728" indent="0">
                  <a:buNone/>
                </a:pPr>
                <a:r>
                  <a:rPr lang="en-US" dirty="0" smtClean="0"/>
                  <a:t>6. Dilation through the point (0,0) with a scale factor of -2:      </a:t>
                </a:r>
              </a:p>
              <a:p>
                <a:pPr marL="109728" indent="0">
                  <a:buNone/>
                </a:pPr>
                <a:endParaRPr lang="en-US" dirty="0"/>
              </a:p>
              <a:p>
                <a:pPr marL="109728" indent="0">
                  <a:buNone/>
                </a:pPr>
                <a:r>
                  <a:rPr lang="en-US" dirty="0" smtClean="0"/>
                  <a:t>7. Dilation through the point (0,0) with a scale factor of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6</m:t>
                        </m:r>
                      </m:den>
                    </m:f>
                  </m:oMath>
                </a14:m>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41385" y="1246667"/>
                <a:ext cx="8229600" cy="5050536"/>
              </a:xfrm>
              <a:blipFill rotWithShape="1">
                <a:blip r:embed="rId2"/>
                <a:stretch>
                  <a:fillRect l="-148" t="-966" b="-725"/>
                </a:stretch>
              </a:blipFill>
            </p:spPr>
            <p:txBody>
              <a:bodyPr/>
              <a:lstStyle/>
              <a:p>
                <a:r>
                  <a:rPr lang="en-US">
                    <a:noFill/>
                  </a:rPr>
                  <a:t> </a:t>
                </a:r>
              </a:p>
            </p:txBody>
          </p:sp>
        </mc:Fallback>
      </mc:AlternateContent>
      <p:sp>
        <p:nvSpPr>
          <p:cNvPr id="4" name="TextBox 3"/>
          <p:cNvSpPr txBox="1"/>
          <p:nvPr/>
        </p:nvSpPr>
        <p:spPr>
          <a:xfrm>
            <a:off x="2743200" y="2895600"/>
            <a:ext cx="1752600" cy="461665"/>
          </a:xfrm>
          <a:prstGeom prst="rect">
            <a:avLst/>
          </a:prstGeom>
          <a:noFill/>
        </p:spPr>
        <p:txBody>
          <a:bodyPr wrap="square" rtlCol="0">
            <a:spAutoFit/>
          </a:bodyPr>
          <a:lstStyle/>
          <a:p>
            <a:r>
              <a:rPr lang="en-US" sz="2400" dirty="0" smtClean="0"/>
              <a:t>(-6,9)</a:t>
            </a:r>
            <a:endParaRPr lang="en-US" sz="2400" dirty="0"/>
          </a:p>
        </p:txBody>
      </p:sp>
      <mc:AlternateContent xmlns:mc="http://schemas.openxmlformats.org/markup-compatibility/2006" xmlns:a14="http://schemas.microsoft.com/office/drawing/2010/main">
        <mc:Choice Requires="a14">
          <p:sp>
            <p:nvSpPr>
              <p:cNvPr id="5" name="TextBox 4"/>
              <p:cNvSpPr txBox="1"/>
              <p:nvPr/>
            </p:nvSpPr>
            <p:spPr>
              <a:xfrm>
                <a:off x="2803585" y="5562600"/>
                <a:ext cx="1752600" cy="9221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US" sz="2400" b="0" i="1" smtClean="0">
                              <a:latin typeface="Cambria Math"/>
                            </a:rPr>
                          </m:ctrlPr>
                        </m:dPr>
                        <m:e>
                          <m:f>
                            <m:fPr>
                              <m:ctrlPr>
                                <a:rPr lang="en-US" sz="2400" i="1" smtClean="0">
                                  <a:latin typeface="Cambria Math"/>
                                </a:rPr>
                              </m:ctrlPr>
                            </m:fPr>
                            <m:num>
                              <m:r>
                                <a:rPr lang="en-US" sz="2400" b="0" i="1" smtClean="0">
                                  <a:latin typeface="Cambria Math"/>
                                </a:rPr>
                                <m:t>−1</m:t>
                              </m:r>
                            </m:num>
                            <m:den>
                              <m:r>
                                <a:rPr lang="en-US" sz="2400" b="0" i="1" smtClean="0">
                                  <a:latin typeface="Cambria Math"/>
                                </a:rPr>
                                <m:t>3</m:t>
                              </m:r>
                            </m:den>
                          </m:f>
                          <m:r>
                            <a:rPr lang="en-US" sz="2400" b="0" i="1" smtClean="0">
                              <a:latin typeface="Cambria Math"/>
                            </a:rPr>
                            <m:t>,</m:t>
                          </m:r>
                          <m:f>
                            <m:fPr>
                              <m:ctrlPr>
                                <a:rPr lang="en-US" sz="2400" b="0" i="1" smtClean="0">
                                  <a:latin typeface="Cambria Math"/>
                                </a:rPr>
                              </m:ctrlPr>
                            </m:fPr>
                            <m:num>
                              <m:r>
                                <a:rPr lang="en-US" sz="2400" b="0" i="1" smtClean="0">
                                  <a:latin typeface="Cambria Math"/>
                                </a:rPr>
                                <m:t>1</m:t>
                              </m:r>
                            </m:num>
                            <m:den>
                              <m:r>
                                <a:rPr lang="en-US" sz="2400" b="0" i="1" smtClean="0">
                                  <a:latin typeface="Cambria Math"/>
                                </a:rPr>
                                <m:t>2</m:t>
                              </m:r>
                            </m:den>
                          </m:f>
                        </m:e>
                      </m:d>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2803585" y="5562600"/>
                <a:ext cx="1752600" cy="922176"/>
              </a:xfrm>
              <a:prstGeom prst="rect">
                <a:avLst/>
              </a:prstGeom>
              <a:blipFill rotWithShape="1">
                <a:blip r:embed="rId3"/>
                <a:stretch>
                  <a:fillRect/>
                </a:stretch>
              </a:blipFill>
            </p:spPr>
            <p:txBody>
              <a:bodyPr/>
              <a:lstStyle/>
              <a:p>
                <a:r>
                  <a:rPr lang="en-US">
                    <a:noFill/>
                  </a:rPr>
                  <a:t> </a:t>
                </a:r>
              </a:p>
            </p:txBody>
          </p:sp>
        </mc:Fallback>
      </mc:AlternateContent>
      <p:sp>
        <p:nvSpPr>
          <p:cNvPr id="7" name="TextBox 6"/>
          <p:cNvSpPr txBox="1"/>
          <p:nvPr/>
        </p:nvSpPr>
        <p:spPr>
          <a:xfrm>
            <a:off x="2895600" y="4262735"/>
            <a:ext cx="1752600" cy="461665"/>
          </a:xfrm>
          <a:prstGeom prst="rect">
            <a:avLst/>
          </a:prstGeom>
          <a:noFill/>
        </p:spPr>
        <p:txBody>
          <a:bodyPr wrap="square" rtlCol="0">
            <a:spAutoFit/>
          </a:bodyPr>
          <a:lstStyle/>
          <a:p>
            <a:r>
              <a:rPr lang="en-US" sz="2400" dirty="0" smtClean="0"/>
              <a:t>(4,-6)</a:t>
            </a:r>
            <a:endParaRPr lang="en-US" sz="2400" dirty="0"/>
          </a:p>
        </p:txBody>
      </p:sp>
    </p:spTree>
    <p:extLst>
      <p:ext uri="{BB962C8B-B14F-4D97-AF65-F5344CB8AC3E}">
        <p14:creationId xmlns:p14="http://schemas.microsoft.com/office/powerpoint/2010/main" val="45850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809220"/>
            <a:ext cx="4038600" cy="4075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609600"/>
            <a:ext cx="8382000" cy="1066800"/>
          </a:xfrm>
        </p:spPr>
        <p:txBody>
          <a:bodyPr>
            <a:normAutofit/>
          </a:bodyPr>
          <a:lstStyle/>
          <a:p>
            <a:r>
              <a:rPr lang="en-US" sz="3200" dirty="0" smtClean="0"/>
              <a:t>Using a given shape, graph its image under the given transformation.</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752600"/>
                <a:ext cx="2209800" cy="838200"/>
              </a:xfrm>
            </p:spPr>
            <p:txBody>
              <a:bodyPr/>
              <a:lstStyle/>
              <a:p>
                <a14:m>
                  <m:oMath xmlns:m="http://schemas.openxmlformats.org/officeDocument/2006/math">
                    <m:sSub>
                      <m:sSubPr>
                        <m:ctrlPr>
                          <a:rPr lang="en-US" i="1" smtClean="0">
                            <a:latin typeface="Cambria Math"/>
                          </a:rPr>
                        </m:ctrlPr>
                      </m:sSubPr>
                      <m:e>
                        <m:r>
                          <a:rPr lang="en-US" b="0" i="1" smtClean="0">
                            <a:latin typeface="Cambria Math"/>
                          </a:rPr>
                          <m:t>𝑅</m:t>
                        </m:r>
                      </m:e>
                      <m:sub>
                        <m:r>
                          <a:rPr lang="en-US" b="0" i="1" smtClean="0">
                            <a:latin typeface="Cambria Math"/>
                          </a:rPr>
                          <m:t>𝑂</m:t>
                        </m:r>
                        <m:r>
                          <a:rPr lang="en-US" b="0" i="1" smtClean="0">
                            <a:latin typeface="Cambria Math"/>
                          </a:rPr>
                          <m:t>,90°</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752600"/>
                <a:ext cx="2209800" cy="838200"/>
              </a:xfrm>
              <a:blipFill rotWithShape="1">
                <a:blip r:embed="rId3"/>
                <a:stretch>
                  <a:fillRect t="-7299"/>
                </a:stretch>
              </a:blipFill>
            </p:spPr>
            <p:txBody>
              <a:bodyPr/>
              <a:lstStyle/>
              <a:p>
                <a:r>
                  <a:rPr lang="en-US">
                    <a:noFill/>
                  </a:rPr>
                  <a:t> </a:t>
                </a:r>
              </a:p>
            </p:txBody>
          </p:sp>
        </mc:Fallback>
      </mc:AlternateContent>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236" y="2930737"/>
            <a:ext cx="3978795" cy="3519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09" y="2269517"/>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19800" y="2286000"/>
            <a:ext cx="1327608" cy="523220"/>
          </a:xfrm>
          <a:prstGeom prst="rect">
            <a:avLst/>
          </a:prstGeom>
          <a:noFill/>
        </p:spPr>
        <p:txBody>
          <a:bodyPr wrap="none" rtlCol="0">
            <a:spAutoFit/>
          </a:bodyPr>
          <a:lstStyle/>
          <a:p>
            <a:r>
              <a:rPr lang="en-US" sz="2800" b="1" dirty="0" smtClean="0"/>
              <a:t>Image</a:t>
            </a:r>
            <a:endParaRPr lang="en-US" sz="2800" b="1" dirty="0"/>
          </a:p>
        </p:txBody>
      </p:sp>
    </p:spTree>
    <p:extLst>
      <p:ext uri="{BB962C8B-B14F-4D97-AF65-F5344CB8AC3E}">
        <p14:creationId xmlns:p14="http://schemas.microsoft.com/office/powerpoint/2010/main" val="223597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5450" y="2809220"/>
            <a:ext cx="3956946" cy="384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609600"/>
            <a:ext cx="8382000" cy="1066800"/>
          </a:xfrm>
        </p:spPr>
        <p:txBody>
          <a:bodyPr>
            <a:normAutofit/>
          </a:bodyPr>
          <a:lstStyle/>
          <a:p>
            <a:r>
              <a:rPr lang="en-US" sz="3200" dirty="0" smtClean="0"/>
              <a:t>Using a given shape, graph its image under the given transformation.</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752600"/>
                <a:ext cx="5562600" cy="838200"/>
              </a:xfrm>
            </p:spPr>
            <p:txBody>
              <a:bodyPr>
                <a:normAutofit/>
              </a:bodyPr>
              <a:lstStyle/>
              <a:p>
                <a14:m>
                  <m:oMath xmlns:m="http://schemas.openxmlformats.org/officeDocument/2006/math">
                    <m:r>
                      <a:rPr lang="en-US" b="0" i="1" smtClean="0">
                        <a:latin typeface="Cambria Math"/>
                      </a:rPr>
                      <m:t>𝑇</m:t>
                    </m:r>
                    <m:r>
                      <a:rPr lang="en-US" b="0" i="1" smtClean="0">
                        <a:latin typeface="Cambria Math"/>
                      </a:rPr>
                      <m:t>:(</m:t>
                    </m:r>
                    <m:r>
                      <a:rPr lang="en-US" b="0" i="1" smtClean="0">
                        <a:latin typeface="Cambria Math"/>
                      </a:rPr>
                      <m:t>𝑥</m:t>
                    </m:r>
                    <m:r>
                      <a:rPr lang="en-US" b="0" i="1" smtClean="0">
                        <a:latin typeface="Cambria Math"/>
                      </a:rPr>
                      <m:t>,</m:t>
                    </m:r>
                    <m:r>
                      <a:rPr lang="en-US" b="0" i="1" smtClean="0">
                        <a:latin typeface="Cambria Math"/>
                      </a:rPr>
                      <m:t>𝑦</m:t>
                    </m:r>
                    <m:r>
                      <a:rPr lang="en-US" b="0" i="1" smtClean="0">
                        <a:latin typeface="Cambria Math"/>
                      </a:rPr>
                      <m:t>)→(</m:t>
                    </m:r>
                    <m:r>
                      <a:rPr lang="en-US" b="0" i="1" smtClean="0">
                        <a:latin typeface="Cambria Math"/>
                        <a:ea typeface="Cambria Math"/>
                      </a:rPr>
                      <m:t>𝑥</m:t>
                    </m:r>
                    <m:r>
                      <a:rPr lang="en-US" b="0" i="1" smtClean="0">
                        <a:latin typeface="Cambria Math"/>
                        <a:ea typeface="Cambria Math"/>
                      </a:rPr>
                      <m:t>+1,</m:t>
                    </m:r>
                    <m:r>
                      <a:rPr lang="en-US" b="0" i="1" smtClean="0">
                        <a:latin typeface="Cambria Math"/>
                        <a:ea typeface="Cambria Math"/>
                      </a:rPr>
                      <m:t>𝑦</m:t>
                    </m:r>
                    <m:r>
                      <a:rPr lang="en-US" b="0" i="1" smtClean="0">
                        <a:latin typeface="Cambria Math"/>
                        <a:ea typeface="Cambria Math"/>
                      </a:rPr>
                      <m:t>−4)</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752600"/>
                <a:ext cx="5562600" cy="838200"/>
              </a:xfrm>
              <a:blipFill rotWithShape="1">
                <a:blip r:embed="rId3"/>
                <a:stretch>
                  <a:fillRect t="-7299"/>
                </a:stretch>
              </a:blipFill>
            </p:spPr>
            <p:txBody>
              <a:bodyPr/>
              <a:lstStyle/>
              <a:p>
                <a:r>
                  <a:rPr lang="en-US">
                    <a:noFill/>
                  </a:rPr>
                  <a:t> </a:t>
                </a:r>
              </a:p>
            </p:txBody>
          </p:sp>
        </mc:Fallback>
      </mc:AlternateContent>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236" y="2930737"/>
            <a:ext cx="3978795" cy="3519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09" y="2474297"/>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19800" y="2448580"/>
            <a:ext cx="1327608" cy="523220"/>
          </a:xfrm>
          <a:prstGeom prst="rect">
            <a:avLst/>
          </a:prstGeom>
          <a:noFill/>
        </p:spPr>
        <p:txBody>
          <a:bodyPr wrap="none" rtlCol="0">
            <a:spAutoFit/>
          </a:bodyPr>
          <a:lstStyle/>
          <a:p>
            <a:r>
              <a:rPr lang="en-US" sz="2800" b="1" dirty="0" smtClean="0"/>
              <a:t>Image</a:t>
            </a:r>
            <a:endParaRPr lang="en-US" sz="2800" b="1" dirty="0"/>
          </a:p>
        </p:txBody>
      </p:sp>
    </p:spTree>
    <p:extLst>
      <p:ext uri="{BB962C8B-B14F-4D97-AF65-F5344CB8AC3E}">
        <p14:creationId xmlns:p14="http://schemas.microsoft.com/office/powerpoint/2010/main" val="62635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1624" y="2809221"/>
            <a:ext cx="4419745" cy="3904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609600"/>
            <a:ext cx="8382000" cy="1066800"/>
          </a:xfrm>
        </p:spPr>
        <p:txBody>
          <a:bodyPr>
            <a:normAutofit/>
          </a:bodyPr>
          <a:lstStyle/>
          <a:p>
            <a:r>
              <a:rPr lang="en-US" sz="3200" dirty="0" smtClean="0"/>
              <a:t>Using a given shape, graph its image under the given transformation.</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752600"/>
                <a:ext cx="2209800" cy="838200"/>
              </a:xfrm>
            </p:spPr>
            <p:txBody>
              <a:bodyPr/>
              <a:lstStyle/>
              <a:p>
                <a14:m>
                  <m:oMath xmlns:m="http://schemas.openxmlformats.org/officeDocument/2006/math">
                    <m:sSub>
                      <m:sSubPr>
                        <m:ctrlPr>
                          <a:rPr lang="en-US" i="1" smtClean="0">
                            <a:latin typeface="Cambria Math"/>
                          </a:rPr>
                        </m:ctrlPr>
                      </m:sSubPr>
                      <m:e>
                        <m:r>
                          <a:rPr lang="en-US" b="0" i="1" smtClean="0">
                            <a:latin typeface="Cambria Math"/>
                          </a:rPr>
                          <m:t>𝑅</m:t>
                        </m:r>
                      </m:e>
                      <m:sub>
                        <m:r>
                          <a:rPr lang="en-US" b="0" i="1" smtClean="0">
                            <a:latin typeface="Cambria Math"/>
                          </a:rPr>
                          <m:t>𝑦</m:t>
                        </m:r>
                        <m:r>
                          <a:rPr lang="en-US" b="0" i="1" smtClean="0">
                            <a:latin typeface="Cambria Math"/>
                          </a:rPr>
                          <m:t>−</m:t>
                        </m:r>
                        <m:r>
                          <a:rPr lang="en-US" b="0" i="1" smtClean="0">
                            <a:latin typeface="Cambria Math"/>
                          </a:rPr>
                          <m:t>𝑎𝑥𝑖𝑠</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752600"/>
                <a:ext cx="2209800" cy="838200"/>
              </a:xfrm>
              <a:blipFill rotWithShape="1">
                <a:blip r:embed="rId3"/>
                <a:stretch>
                  <a:fillRect t="-7299"/>
                </a:stretch>
              </a:blipFill>
            </p:spPr>
            <p:txBody>
              <a:bodyPr/>
              <a:lstStyle/>
              <a:p>
                <a:r>
                  <a:rPr lang="en-US">
                    <a:noFill/>
                  </a:rPr>
                  <a:t> </a:t>
                </a:r>
              </a:p>
            </p:txBody>
          </p:sp>
        </mc:Fallback>
      </mc:AlternateContent>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236" y="2930737"/>
            <a:ext cx="3978795" cy="3519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09" y="2474297"/>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19800" y="2286000"/>
            <a:ext cx="1327608" cy="523220"/>
          </a:xfrm>
          <a:prstGeom prst="rect">
            <a:avLst/>
          </a:prstGeom>
          <a:noFill/>
        </p:spPr>
        <p:txBody>
          <a:bodyPr wrap="none" rtlCol="0">
            <a:spAutoFit/>
          </a:bodyPr>
          <a:lstStyle/>
          <a:p>
            <a:r>
              <a:rPr lang="en-US" sz="2800" b="1" dirty="0" smtClean="0"/>
              <a:t>Image</a:t>
            </a:r>
            <a:endParaRPr lang="en-US" sz="2800" b="1" dirty="0"/>
          </a:p>
        </p:txBody>
      </p:sp>
    </p:spTree>
    <p:extLst>
      <p:ext uri="{BB962C8B-B14F-4D97-AF65-F5344CB8AC3E}">
        <p14:creationId xmlns:p14="http://schemas.microsoft.com/office/powerpoint/2010/main" val="62635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060" y="2474296"/>
            <a:ext cx="4751881" cy="43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609600"/>
            <a:ext cx="8229600" cy="1066800"/>
          </a:xfrm>
        </p:spPr>
        <p:txBody>
          <a:bodyPr>
            <a:noAutofit/>
          </a:bodyPr>
          <a:lstStyle/>
          <a:p>
            <a:r>
              <a:rPr lang="en-US" sz="3400" dirty="0"/>
              <a:t>Using a given shape, graph its image under the given transformation.</a:t>
            </a:r>
          </a:p>
        </p:txBody>
      </p:sp>
      <mc:AlternateContent xmlns:mc="http://schemas.openxmlformats.org/markup-compatibility/2006" xmlns:a14="http://schemas.microsoft.com/office/drawing/2010/main">
        <mc:Choice Requires="a14">
          <p:sp>
            <p:nvSpPr>
              <p:cNvPr id="4" name="Content Placeholder 2"/>
              <p:cNvSpPr>
                <a:spLocks noGrp="1"/>
              </p:cNvSpPr>
              <p:nvPr>
                <p:ph idx="1"/>
              </p:nvPr>
            </p:nvSpPr>
            <p:spPr>
              <a:xfrm>
                <a:off x="457200" y="1828800"/>
                <a:ext cx="2514600" cy="990600"/>
              </a:xfrm>
            </p:spPr>
            <p:txBody>
              <a:bodyPr/>
              <a:lstStyle/>
              <a:p>
                <a14:m>
                  <m:oMath xmlns:m="http://schemas.openxmlformats.org/officeDocument/2006/math">
                    <m:sSub>
                      <m:sSubPr>
                        <m:ctrlPr>
                          <a:rPr lang="en-US" i="1" smtClean="0">
                            <a:latin typeface="Cambria Math"/>
                          </a:rPr>
                        </m:ctrlPr>
                      </m:sSubPr>
                      <m:e>
                        <m:r>
                          <a:rPr lang="en-US" b="0" i="1" smtClean="0">
                            <a:latin typeface="Cambria Math"/>
                          </a:rPr>
                          <m:t>𝑅</m:t>
                        </m:r>
                      </m:e>
                      <m:sub>
                        <m:r>
                          <a:rPr lang="en-US" b="0" i="1" smtClean="0">
                            <a:latin typeface="Cambria Math"/>
                          </a:rPr>
                          <m:t>𝑦</m:t>
                        </m:r>
                        <m:r>
                          <a:rPr lang="en-US" b="0" i="1" smtClean="0">
                            <a:latin typeface="Cambria Math"/>
                          </a:rPr>
                          <m:t>=</m:t>
                        </m:r>
                        <m:r>
                          <a:rPr lang="en-US" b="0" i="1" smtClean="0">
                            <a:latin typeface="Cambria Math"/>
                          </a:rPr>
                          <m:t>𝑥</m:t>
                        </m:r>
                      </m:sub>
                    </m:sSub>
                  </m:oMath>
                </a14:m>
                <a:endParaRPr lang="en-US" dirty="0"/>
              </a:p>
            </p:txBody>
          </p:sp>
        </mc:Choice>
        <mc:Fallback xmlns="">
          <p:sp>
            <p:nvSpPr>
              <p:cNvPr id="4" name="Content Placeholder 2"/>
              <p:cNvSpPr>
                <a:spLocks noGrp="1" noRot="1" noChangeAspect="1" noMove="1" noResize="1" noEditPoints="1" noAdjustHandles="1" noChangeArrowheads="1" noChangeShapeType="1" noTextEdit="1"/>
              </p:cNvSpPr>
              <p:nvPr>
                <p:ph idx="1"/>
              </p:nvPr>
            </p:nvSpPr>
            <p:spPr>
              <a:xfrm>
                <a:off x="457200" y="1828800"/>
                <a:ext cx="2514600" cy="990600"/>
              </a:xfrm>
              <a:blipFill rotWithShape="1">
                <a:blip r:embed="rId3"/>
                <a:stretch>
                  <a:fillRect t="-6135"/>
                </a:stretch>
              </a:blipFill>
            </p:spPr>
            <p:txBody>
              <a:bodyPr/>
              <a:lstStyle/>
              <a:p>
                <a:r>
                  <a:rPr lang="en-US">
                    <a:noFill/>
                  </a:rPr>
                  <a:t> </a:t>
                </a:r>
              </a:p>
            </p:txBody>
          </p:sp>
        </mc:Fallback>
      </mc:AlternateContent>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409" y="2474297"/>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7" name="TextBox 6"/>
              <p:cNvSpPr txBox="1"/>
              <p:nvPr/>
            </p:nvSpPr>
            <p:spPr>
              <a:xfrm>
                <a:off x="2667000" y="1838030"/>
                <a:ext cx="5791199" cy="830997"/>
              </a:xfrm>
              <a:prstGeom prst="rect">
                <a:avLst/>
              </a:prstGeom>
              <a:noFill/>
            </p:spPr>
            <p:txBody>
              <a:bodyPr wrap="square" rtlCol="0">
                <a:spAutoFit/>
              </a:bodyPr>
              <a:lstStyle/>
              <a:p>
                <a:r>
                  <a:rPr lang="en-US" sz="2400" dirty="0" smtClean="0"/>
                  <a:t>To start here is the pre-image, along with the line you are reflecting across (</a:t>
                </a:r>
                <a14:m>
                  <m:oMath xmlns:m="http://schemas.openxmlformats.org/officeDocument/2006/math">
                    <m:r>
                      <a:rPr lang="en-US" sz="2400" b="0" i="1" smtClean="0">
                        <a:latin typeface="Cambria Math"/>
                      </a:rPr>
                      <m:t>𝑦</m:t>
                    </m:r>
                    <m:r>
                      <a:rPr lang="en-US" sz="2400" b="0" i="1" smtClean="0">
                        <a:latin typeface="Cambria Math"/>
                      </a:rPr>
                      <m:t>=</m:t>
                    </m:r>
                    <m:r>
                      <a:rPr lang="en-US" sz="2400" b="0" i="1" smtClean="0">
                        <a:latin typeface="Cambria Math"/>
                      </a:rPr>
                      <m:t>𝑥</m:t>
                    </m:r>
                    <m:r>
                      <a:rPr lang="en-US" sz="2400" b="0" i="1" smtClean="0">
                        <a:latin typeface="Cambria Math"/>
                      </a:rPr>
                      <m:t>)</m:t>
                    </m:r>
                  </m:oMath>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2667000" y="1838030"/>
                <a:ext cx="5791199" cy="830997"/>
              </a:xfrm>
              <a:prstGeom prst="rect">
                <a:avLst/>
              </a:prstGeom>
              <a:blipFill rotWithShape="1">
                <a:blip r:embed="rId5"/>
                <a:stretch>
                  <a:fillRect l="-1686" t="-5882" r="-1686" b="-16176"/>
                </a:stretch>
              </a:blipFill>
            </p:spPr>
            <p:txBody>
              <a:bodyPr/>
              <a:lstStyle/>
              <a:p>
                <a:r>
                  <a:rPr lang="en-US">
                    <a:noFill/>
                  </a:rPr>
                  <a:t> </a:t>
                </a:r>
              </a:p>
            </p:txBody>
          </p:sp>
        </mc:Fallback>
      </mc:AlternateContent>
    </p:spTree>
    <p:extLst>
      <p:ext uri="{BB962C8B-B14F-4D97-AF65-F5344CB8AC3E}">
        <p14:creationId xmlns:p14="http://schemas.microsoft.com/office/powerpoint/2010/main" val="322899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339958"/>
            <a:ext cx="4724400"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639492">
            <a:off x="-472359" y="2497303"/>
            <a:ext cx="4751881" cy="43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609600"/>
                <a:ext cx="8229600" cy="914400"/>
              </a:xfrm>
            </p:spPr>
            <p:txBody>
              <a:bodyPr>
                <a:normAutofit/>
              </a:bodyPr>
              <a:lstStyle/>
              <a:p>
                <a:r>
                  <a:rPr lang="en-US" dirty="0" smtClean="0"/>
                  <a:t>Reflecting Across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𝑥</m:t>
                    </m:r>
                  </m:oMath>
                </a14:m>
                <a:r>
                  <a:rPr lang="en-US" dirty="0" smtClean="0"/>
                  <a:t> continued</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609600"/>
                <a:ext cx="8229600" cy="914400"/>
              </a:xfrm>
              <a:blipFill rotWithShape="1">
                <a:blip r:embed="rId4"/>
                <a:stretch>
                  <a:fillRect l="-2593"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30220"/>
                <a:ext cx="8229600" cy="4745736"/>
              </a:xfrm>
            </p:spPr>
            <p:txBody>
              <a:bodyPr>
                <a:normAutofit/>
              </a:bodyPr>
              <a:lstStyle/>
              <a:p>
                <a:r>
                  <a:rPr lang="en-US" sz="2400" dirty="0" smtClean="0"/>
                  <a:t>Now, in order to accurately measure across </a:t>
                </a:r>
                <a14:m>
                  <m:oMath xmlns:m="http://schemas.openxmlformats.org/officeDocument/2006/math">
                    <m:r>
                      <a:rPr lang="en-US" sz="2400" b="0" i="1" smtClean="0">
                        <a:latin typeface="Cambria Math"/>
                      </a:rPr>
                      <m:t>𝑦</m:t>
                    </m:r>
                    <m:r>
                      <a:rPr lang="en-US" sz="2400" b="0" i="1" smtClean="0">
                        <a:latin typeface="Cambria Math"/>
                      </a:rPr>
                      <m:t>=</m:t>
                    </m:r>
                    <m:r>
                      <a:rPr lang="en-US" sz="2400" b="0" i="1" smtClean="0">
                        <a:latin typeface="Cambria Math"/>
                      </a:rPr>
                      <m:t>𝑥</m:t>
                    </m:r>
                  </m:oMath>
                </a14:m>
                <a:r>
                  <a:rPr lang="en-US" sz="2400" dirty="0" smtClean="0"/>
                  <a:t>, I suggest you rotate the graph (i.e. the paper)  as shown below, then to and across the line, as we have done in the past.</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30220"/>
                <a:ext cx="8229600" cy="4745736"/>
              </a:xfrm>
              <a:blipFill rotWithShape="1">
                <a:blip r:embed="rId5"/>
                <a:stretch>
                  <a:fillRect t="-1028" r="-1704"/>
                </a:stretch>
              </a:blipFill>
            </p:spPr>
            <p:txBody>
              <a:bodyPr/>
              <a:lstStyle/>
              <a:p>
                <a:r>
                  <a:rPr lang="en-US">
                    <a:noFill/>
                  </a:rPr>
                  <a:t> </a:t>
                </a:r>
              </a:p>
            </p:txBody>
          </p:sp>
        </mc:Fallback>
      </mc:AlternateContent>
      <p:cxnSp>
        <p:nvCxnSpPr>
          <p:cNvPr id="6" name="Straight Arrow Connector 5"/>
          <p:cNvCxnSpPr/>
          <p:nvPr/>
        </p:nvCxnSpPr>
        <p:spPr>
          <a:xfrm>
            <a:off x="3983966" y="4673583"/>
            <a:ext cx="6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1466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05000"/>
            <a:ext cx="5562600" cy="588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838200"/>
            <a:ext cx="8458200" cy="1066800"/>
          </a:xfrm>
        </p:spPr>
        <p:txBody>
          <a:bodyPr>
            <a:normAutofit/>
          </a:bodyPr>
          <a:lstStyle/>
          <a:p>
            <a:r>
              <a:rPr lang="en-US" dirty="0" smtClean="0"/>
              <a:t>Identify Transformations by </a:t>
            </a:r>
            <a:r>
              <a:rPr lang="en-US" dirty="0" smtClean="0"/>
              <a:t>Image</a:t>
            </a:r>
            <a:endParaRPr lang="en-US" dirty="0"/>
          </a:p>
        </p:txBody>
      </p:sp>
      <p:sp>
        <p:nvSpPr>
          <p:cNvPr id="3" name="Content Placeholder 2"/>
          <p:cNvSpPr>
            <a:spLocks noGrp="1"/>
          </p:cNvSpPr>
          <p:nvPr>
            <p:ph idx="1"/>
          </p:nvPr>
        </p:nvSpPr>
        <p:spPr>
          <a:xfrm>
            <a:off x="152400" y="2249424"/>
            <a:ext cx="8534400" cy="1103376"/>
          </a:xfrm>
        </p:spPr>
        <p:txBody>
          <a:bodyPr>
            <a:normAutofit/>
          </a:bodyPr>
          <a:lstStyle/>
          <a:p>
            <a:r>
              <a:rPr lang="en-US" sz="2400" dirty="0" smtClean="0"/>
              <a:t>Identify and state the Transformation being demonstrated be the following shapes</a:t>
            </a:r>
            <a:endParaRPr lang="en-US" sz="2400" dirty="0"/>
          </a:p>
        </p:txBody>
      </p:sp>
      <p:sp>
        <p:nvSpPr>
          <p:cNvPr id="4" name="TextBox 3"/>
          <p:cNvSpPr txBox="1"/>
          <p:nvPr/>
        </p:nvSpPr>
        <p:spPr>
          <a:xfrm>
            <a:off x="4623109" y="3427794"/>
            <a:ext cx="4186548" cy="954107"/>
          </a:xfrm>
          <a:prstGeom prst="rect">
            <a:avLst/>
          </a:prstGeom>
          <a:noFill/>
        </p:spPr>
        <p:txBody>
          <a:bodyPr wrap="square" rtlCol="0">
            <a:spAutoFit/>
          </a:bodyPr>
          <a:lstStyle/>
          <a:p>
            <a:r>
              <a:rPr lang="en-US" sz="2800" dirty="0" smtClean="0"/>
              <a:t>Transformation:  </a:t>
            </a:r>
            <a:r>
              <a:rPr lang="en-US" sz="2800" b="1" dirty="0" smtClean="0"/>
              <a:t>Translation</a:t>
            </a:r>
            <a:r>
              <a:rPr lang="en-US" sz="2800" dirty="0" smtClean="0"/>
              <a:t>      </a:t>
            </a:r>
            <a:endParaRPr lang="en-US" sz="2800" dirty="0"/>
          </a:p>
        </p:txBody>
      </p:sp>
    </p:spTree>
    <p:extLst>
      <p:ext uri="{BB962C8B-B14F-4D97-AF65-F5344CB8AC3E}">
        <p14:creationId xmlns:p14="http://schemas.microsoft.com/office/powerpoint/2010/main" val="286102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559" y="2448937"/>
            <a:ext cx="4751881" cy="43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2270" y="2272680"/>
            <a:ext cx="5957941" cy="4525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609600"/>
                <a:ext cx="8229600" cy="914400"/>
              </a:xfrm>
            </p:spPr>
            <p:txBody>
              <a:bodyPr>
                <a:normAutofit/>
              </a:bodyPr>
              <a:lstStyle/>
              <a:p>
                <a:r>
                  <a:rPr lang="en-US" dirty="0" smtClean="0"/>
                  <a:t>Reflecting Across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𝑥</m:t>
                    </m:r>
                  </m:oMath>
                </a14:m>
                <a:r>
                  <a:rPr lang="en-US" dirty="0" smtClean="0"/>
                  <a:t> continued</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609600"/>
                <a:ext cx="8229600" cy="914400"/>
              </a:xfrm>
              <a:blipFill rotWithShape="1">
                <a:blip r:embed="rId4"/>
                <a:stretch>
                  <a:fillRect l="-2593" b="-16667"/>
                </a:stretch>
              </a:blipFill>
            </p:spPr>
            <p:txBody>
              <a:bodyPr/>
              <a:lstStyle/>
              <a:p>
                <a:r>
                  <a:rPr lang="en-US">
                    <a:noFill/>
                  </a:rPr>
                  <a:t> </a:t>
                </a:r>
              </a:p>
            </p:txBody>
          </p:sp>
        </mc:Fallback>
      </mc:AlternateContent>
      <p:sp>
        <p:nvSpPr>
          <p:cNvPr id="3" name="Content Placeholder 2"/>
          <p:cNvSpPr>
            <a:spLocks noGrp="1"/>
          </p:cNvSpPr>
          <p:nvPr>
            <p:ph idx="1"/>
          </p:nvPr>
        </p:nvSpPr>
        <p:spPr>
          <a:xfrm>
            <a:off x="457200" y="1430220"/>
            <a:ext cx="8229600" cy="4745736"/>
          </a:xfrm>
        </p:spPr>
        <p:txBody>
          <a:bodyPr>
            <a:normAutofit/>
          </a:bodyPr>
          <a:lstStyle/>
          <a:p>
            <a:r>
              <a:rPr lang="en-US" sz="2400" dirty="0" smtClean="0"/>
              <a:t>Thus, without the dashes lines, our image looks like this (in red).</a:t>
            </a:r>
            <a:endParaRPr lang="en-US" sz="2400" dirty="0"/>
          </a:p>
        </p:txBody>
      </p:sp>
      <p:cxnSp>
        <p:nvCxnSpPr>
          <p:cNvPr id="6" name="Straight Arrow Connector 5"/>
          <p:cNvCxnSpPr/>
          <p:nvPr/>
        </p:nvCxnSpPr>
        <p:spPr>
          <a:xfrm>
            <a:off x="3983966" y="4673583"/>
            <a:ext cx="6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6019800" y="2286000"/>
            <a:ext cx="1327608" cy="523220"/>
          </a:xfrm>
          <a:prstGeom prst="rect">
            <a:avLst/>
          </a:prstGeom>
          <a:noFill/>
        </p:spPr>
        <p:txBody>
          <a:bodyPr wrap="none" rtlCol="0">
            <a:spAutoFit/>
          </a:bodyPr>
          <a:lstStyle/>
          <a:p>
            <a:r>
              <a:rPr lang="en-US" sz="2800" b="1" dirty="0" smtClean="0"/>
              <a:t>Image</a:t>
            </a:r>
            <a:endParaRPr lang="en-US" sz="2800" b="1" dirty="0"/>
          </a:p>
        </p:txBody>
      </p:sp>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293142"/>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674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250621"/>
            <a:ext cx="548640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06" y="2881993"/>
            <a:ext cx="4343400" cy="397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762000"/>
            <a:ext cx="8229600" cy="990600"/>
          </a:xfrm>
        </p:spPr>
        <p:txBody>
          <a:bodyPr>
            <a:noAutofit/>
          </a:bodyPr>
          <a:lstStyle/>
          <a:p>
            <a:r>
              <a:rPr lang="en-US" sz="2800" dirty="0"/>
              <a:t>Using a given shape, graph its image under the given transformation.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828800"/>
                <a:ext cx="8229600" cy="4745736"/>
              </a:xfrm>
            </p:spPr>
            <p:txBody>
              <a:bodyPr/>
              <a:lstStyle/>
              <a:p>
                <a14:m>
                  <m:oMath xmlns:m="http://schemas.openxmlformats.org/officeDocument/2006/math">
                    <m:sSub>
                      <m:sSubPr>
                        <m:ctrlPr>
                          <a:rPr lang="en-US" i="1" smtClean="0">
                            <a:latin typeface="Cambria Math"/>
                          </a:rPr>
                        </m:ctrlPr>
                      </m:sSubPr>
                      <m:e>
                        <m:r>
                          <a:rPr lang="en-US" b="0" i="1" smtClean="0">
                            <a:latin typeface="Cambria Math"/>
                          </a:rPr>
                          <m:t>𝐷</m:t>
                        </m:r>
                      </m:e>
                      <m:sub>
                        <m:r>
                          <a:rPr lang="en-US" b="0" i="1" smtClean="0">
                            <a:latin typeface="Cambria Math"/>
                          </a:rPr>
                          <m:t>𝑂</m:t>
                        </m:r>
                        <m:r>
                          <a:rPr lang="en-US" b="0" i="1" smtClean="0">
                            <a:latin typeface="Cambria Math"/>
                          </a:rPr>
                          <m:t>,−1</m:t>
                        </m:r>
                      </m:sub>
                    </m:sSub>
                  </m:oMath>
                </a14:m>
                <a:r>
                  <a:rPr lang="en-US" dirty="0" smtClean="0"/>
                  <a:t>	</a:t>
                </a:r>
                <a:r>
                  <a:rPr lang="en-US" sz="2200" dirty="0" smtClean="0"/>
                  <a:t>When the center is the origin, you can easily find the image by multiplying the points on the pre-image by the scale factor.</a:t>
                </a:r>
              </a:p>
              <a:p>
                <a:pPr marL="109728"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828800"/>
                <a:ext cx="8229600" cy="4745736"/>
              </a:xfrm>
              <a:blipFill rotWithShape="1">
                <a:blip r:embed="rId4"/>
                <a:stretch>
                  <a:fillRect l="-148" t="-1284"/>
                </a:stretch>
              </a:blipFill>
            </p:spPr>
            <p:txBody>
              <a:bodyPr/>
              <a:lstStyle/>
              <a:p>
                <a:r>
                  <a:rPr lang="en-US">
                    <a:noFill/>
                  </a:rPr>
                  <a:t> </a:t>
                </a:r>
              </a:p>
            </p:txBody>
          </p:sp>
        </mc:Fallback>
      </mc:AlternateContent>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02" y="3276600"/>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9600" y="3276600"/>
            <a:ext cx="1327608" cy="523220"/>
          </a:xfrm>
          <a:prstGeom prst="rect">
            <a:avLst/>
          </a:prstGeom>
          <a:noFill/>
        </p:spPr>
        <p:txBody>
          <a:bodyPr wrap="none" rtlCol="0">
            <a:spAutoFit/>
          </a:bodyPr>
          <a:lstStyle/>
          <a:p>
            <a:r>
              <a:rPr lang="en-US" sz="2800" b="1" dirty="0" smtClean="0"/>
              <a:t>Image</a:t>
            </a:r>
            <a:endParaRPr lang="en-US" sz="2800" b="1" dirty="0"/>
          </a:p>
        </p:txBody>
      </p:sp>
    </p:spTree>
    <p:extLst>
      <p:ext uri="{BB962C8B-B14F-4D97-AF65-F5344CB8AC3E}">
        <p14:creationId xmlns:p14="http://schemas.microsoft.com/office/powerpoint/2010/main" val="180012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1000"/>
                                        <p:tgtEl>
                                          <p:spTgt spid="8195"/>
                                        </p:tgtEl>
                                      </p:cBhvr>
                                    </p:animEffect>
                                    <p:anim calcmode="lin" valueType="num">
                                      <p:cBhvr>
                                        <p:cTn id="8" dur="1000" fill="hold"/>
                                        <p:tgtEl>
                                          <p:spTgt spid="8195"/>
                                        </p:tgtEl>
                                        <p:attrNameLst>
                                          <p:attrName>ppt_x</p:attrName>
                                        </p:attrNameLst>
                                      </p:cBhvr>
                                      <p:tavLst>
                                        <p:tav tm="0">
                                          <p:val>
                                            <p:strVal val="#ppt_x"/>
                                          </p:val>
                                        </p:tav>
                                        <p:tav tm="100000">
                                          <p:val>
                                            <p:strVal val="#ppt_x"/>
                                          </p:val>
                                        </p:tav>
                                      </p:tavLst>
                                    </p:anim>
                                    <p:anim calcmode="lin" valueType="num">
                                      <p:cBhvr>
                                        <p:cTn id="9" dur="1000" fill="hold"/>
                                        <p:tgtEl>
                                          <p:spTgt spid="81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1" y="2210505"/>
            <a:ext cx="5714999" cy="561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06" y="3030733"/>
            <a:ext cx="4343400" cy="397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685800"/>
            <a:ext cx="8229600" cy="838200"/>
          </a:xfrm>
        </p:spPr>
        <p:txBody>
          <a:bodyPr>
            <a:noAutofit/>
          </a:bodyPr>
          <a:lstStyle/>
          <a:p>
            <a:r>
              <a:rPr lang="en-US" sz="2800" dirty="0"/>
              <a:t>Using a given shape, graph its image under the given transformation.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524000"/>
                <a:ext cx="8229600" cy="5050536"/>
              </a:xfrm>
            </p:spPr>
            <p:txBody>
              <a:bodyPr/>
              <a:lstStyle/>
              <a:p>
                <a14:m>
                  <m:oMath xmlns:m="http://schemas.openxmlformats.org/officeDocument/2006/math">
                    <m:sSub>
                      <m:sSubPr>
                        <m:ctrlPr>
                          <a:rPr lang="en-US" i="1" smtClean="0">
                            <a:latin typeface="Cambria Math"/>
                          </a:rPr>
                        </m:ctrlPr>
                      </m:sSubPr>
                      <m:e>
                        <m:r>
                          <a:rPr lang="en-US" b="0" i="1" smtClean="0">
                            <a:latin typeface="Cambria Math"/>
                          </a:rPr>
                          <m:t>𝐷</m:t>
                        </m:r>
                      </m:e>
                      <m:sub>
                        <m:r>
                          <a:rPr lang="en-US" b="0" i="1" smtClean="0">
                            <a:latin typeface="Cambria Math"/>
                          </a:rPr>
                          <m:t>𝐴</m:t>
                        </m:r>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2</m:t>
                            </m:r>
                          </m:den>
                        </m:f>
                      </m:sub>
                    </m:sSub>
                  </m:oMath>
                </a14:m>
                <a:r>
                  <a:rPr lang="en-US" dirty="0" smtClean="0"/>
                  <a:t>	</a:t>
                </a:r>
                <a:r>
                  <a:rPr lang="en-US" sz="2200" dirty="0" smtClean="0"/>
                  <a:t>When the center is not the origin, you must measure distances and multiply them by the scale factor to find the correct image (Remember that the center is its own image</a:t>
                </a:r>
                <a:r>
                  <a:rPr lang="en-US" sz="2200" dirty="0" smtClean="0"/>
                  <a:t>.)</a:t>
                </a:r>
                <a:endParaRPr lang="en-US" sz="2200" dirty="0" smtClean="0"/>
              </a:p>
              <a:p>
                <a:pPr marL="109728"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5050536"/>
              </a:xfrm>
              <a:blipFill rotWithShape="1">
                <a:blip r:embed="rId4"/>
                <a:stretch>
                  <a:fillRect l="-148" t="-1206"/>
                </a:stretch>
              </a:blipFill>
            </p:spPr>
            <p:txBody>
              <a:bodyPr/>
              <a:lstStyle/>
              <a:p>
                <a:r>
                  <a:rPr lang="en-US">
                    <a:noFill/>
                  </a:rPr>
                  <a:t> </a:t>
                </a:r>
              </a:p>
            </p:txBody>
          </p:sp>
        </mc:Fallback>
      </mc:AlternateContent>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02" y="3276600"/>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9600" y="3276600"/>
            <a:ext cx="1327608" cy="523220"/>
          </a:xfrm>
          <a:prstGeom prst="rect">
            <a:avLst/>
          </a:prstGeom>
          <a:noFill/>
        </p:spPr>
        <p:txBody>
          <a:bodyPr wrap="none" rtlCol="0">
            <a:spAutoFit/>
          </a:bodyPr>
          <a:lstStyle/>
          <a:p>
            <a:r>
              <a:rPr lang="en-US" sz="2800" b="1" dirty="0" smtClean="0"/>
              <a:t>Image</a:t>
            </a:r>
            <a:endParaRPr lang="en-US" sz="2800" b="1" dirty="0"/>
          </a:p>
        </p:txBody>
      </p:sp>
    </p:spTree>
    <p:extLst>
      <p:ext uri="{BB962C8B-B14F-4D97-AF65-F5344CB8AC3E}">
        <p14:creationId xmlns:p14="http://schemas.microsoft.com/office/powerpoint/2010/main" val="346862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anim calcmode="lin" valueType="num">
                                      <p:cBhvr>
                                        <p:cTn id="8" dur="1000" fill="hold"/>
                                        <p:tgtEl>
                                          <p:spTgt spid="9218"/>
                                        </p:tgtEl>
                                        <p:attrNameLst>
                                          <p:attrName>ppt_x</p:attrName>
                                        </p:attrNameLst>
                                      </p:cBhvr>
                                      <p:tavLst>
                                        <p:tav tm="0">
                                          <p:val>
                                            <p:strVal val="#ppt_x"/>
                                          </p:val>
                                        </p:tav>
                                        <p:tav tm="100000">
                                          <p:val>
                                            <p:strVal val="#ppt_x"/>
                                          </p:val>
                                        </p:tav>
                                      </p:tavLst>
                                    </p:anim>
                                    <p:anim calcmode="lin" valueType="num">
                                      <p:cBhvr>
                                        <p:cTn id="9" dur="1000" fill="hold"/>
                                        <p:tgtEl>
                                          <p:spTgt spid="92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09800"/>
            <a:ext cx="5486399" cy="503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838200"/>
            <a:ext cx="8458200" cy="1066800"/>
          </a:xfrm>
        </p:spPr>
        <p:txBody>
          <a:bodyPr>
            <a:normAutofit/>
          </a:bodyPr>
          <a:lstStyle/>
          <a:p>
            <a:r>
              <a:rPr lang="en-US" dirty="0" smtClean="0"/>
              <a:t>Identify Transformations by </a:t>
            </a:r>
            <a:r>
              <a:rPr lang="en-US" dirty="0" smtClean="0"/>
              <a:t>Image.</a:t>
            </a:r>
            <a:endParaRPr lang="en-US" dirty="0"/>
          </a:p>
        </p:txBody>
      </p:sp>
      <p:sp>
        <p:nvSpPr>
          <p:cNvPr id="4" name="TextBox 3"/>
          <p:cNvSpPr txBox="1"/>
          <p:nvPr/>
        </p:nvSpPr>
        <p:spPr>
          <a:xfrm>
            <a:off x="4805052" y="3439180"/>
            <a:ext cx="3881748" cy="954107"/>
          </a:xfrm>
          <a:prstGeom prst="rect">
            <a:avLst/>
          </a:prstGeom>
          <a:noFill/>
        </p:spPr>
        <p:txBody>
          <a:bodyPr wrap="square" rtlCol="0">
            <a:spAutoFit/>
          </a:bodyPr>
          <a:lstStyle/>
          <a:p>
            <a:r>
              <a:rPr lang="en-US" sz="2800" dirty="0" smtClean="0"/>
              <a:t>Transformation:  </a:t>
            </a:r>
            <a:r>
              <a:rPr lang="en-US" sz="2800" b="1" dirty="0" smtClean="0"/>
              <a:t>Rotation </a:t>
            </a:r>
            <a:r>
              <a:rPr lang="en-US" sz="2800" dirty="0" smtClean="0"/>
              <a:t>    </a:t>
            </a:r>
            <a:endParaRPr lang="en-US" sz="2800" dirty="0"/>
          </a:p>
        </p:txBody>
      </p:sp>
      <p:sp>
        <p:nvSpPr>
          <p:cNvPr id="9" name="Content Placeholder 2"/>
          <p:cNvSpPr>
            <a:spLocks noGrp="1"/>
          </p:cNvSpPr>
          <p:nvPr>
            <p:ph idx="1"/>
          </p:nvPr>
        </p:nvSpPr>
        <p:spPr/>
        <p:txBody>
          <a:bodyPr>
            <a:normAutofit/>
          </a:bodyPr>
          <a:lstStyle/>
          <a:p>
            <a:r>
              <a:rPr lang="en-US" sz="2400" dirty="0" smtClean="0"/>
              <a:t>Identify and state the Transformation being demonstrated be the following shapes.</a:t>
            </a:r>
            <a:endParaRPr lang="en-US" sz="2400" dirty="0"/>
          </a:p>
        </p:txBody>
      </p:sp>
    </p:spTree>
    <p:extLst>
      <p:ext uri="{BB962C8B-B14F-4D97-AF65-F5344CB8AC3E}">
        <p14:creationId xmlns:p14="http://schemas.microsoft.com/office/powerpoint/2010/main" val="29878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80" y="2438400"/>
            <a:ext cx="4295120" cy="4668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838200"/>
            <a:ext cx="8458200" cy="1066800"/>
          </a:xfrm>
        </p:spPr>
        <p:txBody>
          <a:bodyPr>
            <a:normAutofit/>
          </a:bodyPr>
          <a:lstStyle/>
          <a:p>
            <a:r>
              <a:rPr lang="en-US" dirty="0" smtClean="0"/>
              <a:t>Identify Transformations by </a:t>
            </a:r>
            <a:r>
              <a:rPr lang="en-US" dirty="0" smtClean="0"/>
              <a:t>Image.</a:t>
            </a:r>
            <a:endParaRPr lang="en-US" dirty="0"/>
          </a:p>
        </p:txBody>
      </p:sp>
      <p:sp>
        <p:nvSpPr>
          <p:cNvPr id="4" name="TextBox 3"/>
          <p:cNvSpPr txBox="1"/>
          <p:nvPr/>
        </p:nvSpPr>
        <p:spPr>
          <a:xfrm>
            <a:off x="4805052" y="3439180"/>
            <a:ext cx="4338948" cy="954107"/>
          </a:xfrm>
          <a:prstGeom prst="rect">
            <a:avLst/>
          </a:prstGeom>
          <a:noFill/>
        </p:spPr>
        <p:txBody>
          <a:bodyPr wrap="square" rtlCol="0">
            <a:spAutoFit/>
          </a:bodyPr>
          <a:lstStyle/>
          <a:p>
            <a:r>
              <a:rPr lang="en-US" sz="2800" dirty="0" smtClean="0"/>
              <a:t>Transformation:   </a:t>
            </a:r>
            <a:r>
              <a:rPr lang="en-US" sz="2800" b="1" dirty="0" smtClean="0"/>
              <a:t>Reflection  </a:t>
            </a:r>
            <a:r>
              <a:rPr lang="en-US" sz="2800" dirty="0" smtClean="0"/>
              <a:t>  </a:t>
            </a:r>
            <a:endParaRPr lang="en-US" sz="2800" dirty="0"/>
          </a:p>
        </p:txBody>
      </p:sp>
      <p:sp>
        <p:nvSpPr>
          <p:cNvPr id="10" name="Content Placeholder 2"/>
          <p:cNvSpPr>
            <a:spLocks noGrp="1"/>
          </p:cNvSpPr>
          <p:nvPr>
            <p:ph idx="1"/>
          </p:nvPr>
        </p:nvSpPr>
        <p:spPr>
          <a:xfrm>
            <a:off x="152400" y="2249488"/>
            <a:ext cx="8534400" cy="1103312"/>
          </a:xfrm>
        </p:spPr>
        <p:txBody>
          <a:bodyPr>
            <a:normAutofit/>
          </a:bodyPr>
          <a:lstStyle/>
          <a:p>
            <a:r>
              <a:rPr lang="en-US" sz="2400" dirty="0" smtClean="0"/>
              <a:t>Identify and state the Transformation being demonstrated be the following shapes.</a:t>
            </a:r>
            <a:endParaRPr lang="en-US" sz="2400" dirty="0"/>
          </a:p>
        </p:txBody>
      </p:sp>
    </p:spTree>
    <p:extLst>
      <p:ext uri="{BB962C8B-B14F-4D97-AF65-F5344CB8AC3E}">
        <p14:creationId xmlns:p14="http://schemas.microsoft.com/office/powerpoint/2010/main" val="29878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73" y="2102276"/>
            <a:ext cx="4606175" cy="4784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838200"/>
            <a:ext cx="8458200" cy="1066800"/>
          </a:xfrm>
        </p:spPr>
        <p:txBody>
          <a:bodyPr>
            <a:normAutofit fontScale="90000"/>
          </a:bodyPr>
          <a:lstStyle/>
          <a:p>
            <a:r>
              <a:rPr lang="en-US" dirty="0" smtClean="0"/>
              <a:t>Identify Transformations by Image…and write in notation</a:t>
            </a:r>
            <a:endParaRPr lang="en-US" dirty="0"/>
          </a:p>
        </p:txBody>
      </p:sp>
      <p:sp>
        <p:nvSpPr>
          <p:cNvPr id="4" name="TextBox 3"/>
          <p:cNvSpPr txBox="1"/>
          <p:nvPr/>
        </p:nvSpPr>
        <p:spPr>
          <a:xfrm>
            <a:off x="4805052" y="3439180"/>
            <a:ext cx="4338948" cy="954107"/>
          </a:xfrm>
          <a:prstGeom prst="rect">
            <a:avLst/>
          </a:prstGeom>
          <a:noFill/>
        </p:spPr>
        <p:txBody>
          <a:bodyPr wrap="square" rtlCol="0">
            <a:spAutoFit/>
          </a:bodyPr>
          <a:lstStyle/>
          <a:p>
            <a:r>
              <a:rPr lang="en-US" sz="2800" dirty="0" smtClean="0"/>
              <a:t>Transformation:   </a:t>
            </a:r>
            <a:r>
              <a:rPr lang="en-US" sz="2800" b="1" dirty="0" smtClean="0"/>
              <a:t>Dilation</a:t>
            </a:r>
            <a:r>
              <a:rPr lang="en-US" sz="2800" dirty="0" smtClean="0"/>
              <a:t>  </a:t>
            </a:r>
            <a:endParaRPr lang="en-US" sz="2800" dirty="0"/>
          </a:p>
        </p:txBody>
      </p:sp>
      <p:sp>
        <p:nvSpPr>
          <p:cNvPr id="8" name="Content Placeholder 2"/>
          <p:cNvSpPr>
            <a:spLocks noGrp="1"/>
          </p:cNvSpPr>
          <p:nvPr>
            <p:ph idx="1"/>
          </p:nvPr>
        </p:nvSpPr>
        <p:spPr>
          <a:xfrm>
            <a:off x="152400" y="2249488"/>
            <a:ext cx="8534400" cy="1103312"/>
          </a:xfrm>
        </p:spPr>
        <p:txBody>
          <a:bodyPr>
            <a:normAutofit/>
          </a:bodyPr>
          <a:lstStyle/>
          <a:p>
            <a:r>
              <a:rPr lang="en-US" sz="2400" dirty="0" smtClean="0"/>
              <a:t>Identify and state the Transformation being demonstrated be the following shapes.</a:t>
            </a:r>
            <a:endParaRPr lang="en-US" sz="2400" dirty="0"/>
          </a:p>
        </p:txBody>
      </p:sp>
    </p:spTree>
    <p:extLst>
      <p:ext uri="{BB962C8B-B14F-4D97-AF65-F5344CB8AC3E}">
        <p14:creationId xmlns:p14="http://schemas.microsoft.com/office/powerpoint/2010/main" val="325502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3200" dirty="0" smtClean="0"/>
              <a:t>Explain Transformations in Words</a:t>
            </a:r>
            <a:endParaRPr lang="en-US" sz="3200" dirty="0"/>
          </a:p>
        </p:txBody>
      </p:sp>
      <p:sp>
        <p:nvSpPr>
          <p:cNvPr id="3" name="Content Placeholder 2"/>
          <p:cNvSpPr>
            <a:spLocks noGrp="1"/>
          </p:cNvSpPr>
          <p:nvPr>
            <p:ph idx="1"/>
          </p:nvPr>
        </p:nvSpPr>
        <p:spPr>
          <a:xfrm>
            <a:off x="457200" y="1676400"/>
            <a:ext cx="8229600" cy="1143000"/>
          </a:xfrm>
        </p:spPr>
        <p:txBody>
          <a:bodyPr/>
          <a:lstStyle/>
          <a:p>
            <a:r>
              <a:rPr lang="en-US" dirty="0" smtClean="0"/>
              <a:t>For each Transformation, describe how each point should move.</a:t>
            </a:r>
            <a:endParaRPr lang="en-US" dirty="0"/>
          </a:p>
        </p:txBody>
      </p:sp>
      <p:sp>
        <p:nvSpPr>
          <p:cNvPr id="4" name="Content Placeholder 2"/>
          <p:cNvSpPr txBox="1">
            <a:spLocks/>
          </p:cNvSpPr>
          <p:nvPr/>
        </p:nvSpPr>
        <p:spPr>
          <a:xfrm>
            <a:off x="457200" y="2743200"/>
            <a:ext cx="8229600" cy="5715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dirty="0" smtClean="0"/>
              <a:t>1. </a:t>
            </a:r>
            <a:r>
              <a:rPr lang="en-US" sz="2600" dirty="0" smtClean="0"/>
              <a:t>T</a:t>
            </a:r>
            <a:r>
              <a:rPr lang="en-US" sz="2600" dirty="0"/>
              <a:t>:(x, y) </a:t>
            </a:r>
            <a:r>
              <a:rPr lang="en-US" sz="2600" dirty="0">
                <a:sym typeface="Wingdings"/>
              </a:rPr>
              <a:t></a:t>
            </a:r>
            <a:r>
              <a:rPr lang="en-US" sz="2600" dirty="0"/>
              <a:t> (x </a:t>
            </a:r>
            <a:r>
              <a:rPr lang="en-US" sz="2600" dirty="0" smtClean="0"/>
              <a:t>+ a, </a:t>
            </a:r>
            <a:r>
              <a:rPr lang="en-US" sz="2600" dirty="0"/>
              <a:t>y </a:t>
            </a:r>
            <a:r>
              <a:rPr lang="en-US" sz="2600" dirty="0" smtClean="0"/>
              <a:t>+ b)</a:t>
            </a:r>
            <a:r>
              <a:rPr lang="en-US" dirty="0" smtClean="0"/>
              <a:t>: </a:t>
            </a:r>
            <a:endParaRPr lang="en-US" dirty="0"/>
          </a:p>
        </p:txBody>
      </p:sp>
      <p:sp>
        <p:nvSpPr>
          <p:cNvPr id="5" name="Rectangle 4"/>
          <p:cNvSpPr/>
          <p:nvPr/>
        </p:nvSpPr>
        <p:spPr>
          <a:xfrm>
            <a:off x="878457" y="3314700"/>
            <a:ext cx="7772400" cy="707886"/>
          </a:xfrm>
          <a:prstGeom prst="rect">
            <a:avLst/>
          </a:prstGeom>
        </p:spPr>
        <p:txBody>
          <a:bodyPr wrap="square">
            <a:spAutoFit/>
          </a:bodyPr>
          <a:lstStyle/>
          <a:p>
            <a:r>
              <a:rPr lang="en-US" sz="2000" dirty="0" smtClean="0"/>
              <a:t>Every point moves a units (left if a is negative/right if a is positive) and b units (down if b is negative and up if b is positive.</a:t>
            </a:r>
            <a:endParaRPr lang="en-US" sz="2000" dirty="0"/>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457200" y="4191000"/>
                <a:ext cx="8229600" cy="5715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dirty="0" smtClean="0"/>
                  <a:t>2. </a:t>
                </a:r>
                <a14:m>
                  <m:oMath xmlns:m="http://schemas.openxmlformats.org/officeDocument/2006/math">
                    <m:sSub>
                      <m:sSubPr>
                        <m:ctrlPr>
                          <a:rPr lang="en-US" i="1" smtClean="0">
                            <a:latin typeface="Cambria Math"/>
                          </a:rPr>
                        </m:ctrlPr>
                      </m:sSubPr>
                      <m:e>
                        <m:r>
                          <a:rPr lang="en-US" b="0" i="1" smtClean="0">
                            <a:latin typeface="Cambria Math"/>
                          </a:rPr>
                          <m:t>𝑅</m:t>
                        </m:r>
                      </m:e>
                      <m:sub>
                        <m:r>
                          <a:rPr lang="en-US" b="0" i="1" smtClean="0">
                            <a:latin typeface="Cambria Math"/>
                          </a:rPr>
                          <m:t>𝑚</m:t>
                        </m:r>
                      </m:sub>
                    </m:sSub>
                    <m:r>
                      <a:rPr lang="en-US" b="0" i="0" smtClean="0">
                        <a:latin typeface="Cambria Math"/>
                      </a:rPr>
                      <m:t>:</m:t>
                    </m:r>
                  </m:oMath>
                </a14:m>
                <a:endParaRPr lang="en-US" dirty="0"/>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457200" y="4191000"/>
                <a:ext cx="8229600" cy="571500"/>
              </a:xfrm>
              <a:prstGeom prst="rect">
                <a:avLst/>
              </a:prstGeom>
              <a:blipFill rotWithShape="1">
                <a:blip r:embed="rId2"/>
                <a:stretch>
                  <a:fillRect l="-148" t="-10753" b="-20430"/>
                </a:stretch>
              </a:blipFill>
            </p:spPr>
            <p:txBody>
              <a:bodyPr/>
              <a:lstStyle/>
              <a:p>
                <a:r>
                  <a:rPr lang="en-US">
                    <a:noFill/>
                  </a:rPr>
                  <a:t> </a:t>
                </a:r>
              </a:p>
            </p:txBody>
          </p:sp>
        </mc:Fallback>
      </mc:AlternateContent>
      <p:sp>
        <p:nvSpPr>
          <p:cNvPr id="7" name="Rectangle 6"/>
          <p:cNvSpPr/>
          <p:nvPr/>
        </p:nvSpPr>
        <p:spPr>
          <a:xfrm>
            <a:off x="902898" y="4762500"/>
            <a:ext cx="7772400" cy="1323439"/>
          </a:xfrm>
          <a:prstGeom prst="rect">
            <a:avLst/>
          </a:prstGeom>
        </p:spPr>
        <p:txBody>
          <a:bodyPr wrap="square">
            <a:spAutoFit/>
          </a:bodyPr>
          <a:lstStyle/>
          <a:p>
            <a:r>
              <a:rPr lang="en-US" sz="2000" dirty="0" smtClean="0"/>
              <a:t>Every point maps to its image, forming a line that is </a:t>
            </a:r>
            <a:r>
              <a:rPr lang="en-US" sz="2000" b="1" dirty="0" smtClean="0"/>
              <a:t>perpendicular </a:t>
            </a:r>
            <a:r>
              <a:rPr lang="en-US" sz="2000" dirty="0" smtClean="0"/>
              <a:t>to the line “m” (you would put the specific line for your problem in place of “m”), with both image and pre-image being </a:t>
            </a:r>
            <a:r>
              <a:rPr lang="en-US" sz="2000" b="1" dirty="0" smtClean="0"/>
              <a:t>equidistant</a:t>
            </a:r>
            <a:r>
              <a:rPr lang="en-US" sz="2000" dirty="0" smtClean="0"/>
              <a:t> (same distance) from the line “m”.</a:t>
            </a:r>
            <a:endParaRPr lang="en-US" sz="2000" dirty="0"/>
          </a:p>
        </p:txBody>
      </p:sp>
    </p:spTree>
    <p:extLst>
      <p:ext uri="{BB962C8B-B14F-4D97-AF65-F5344CB8AC3E}">
        <p14:creationId xmlns:p14="http://schemas.microsoft.com/office/powerpoint/2010/main" val="106646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3200" dirty="0" smtClean="0"/>
              <a:t>Explain Transformations in Words</a:t>
            </a:r>
            <a:endParaRPr lang="en-US" sz="3200" dirty="0"/>
          </a:p>
        </p:txBody>
      </p:sp>
      <p:sp>
        <p:nvSpPr>
          <p:cNvPr id="3" name="Content Placeholder 2"/>
          <p:cNvSpPr>
            <a:spLocks noGrp="1"/>
          </p:cNvSpPr>
          <p:nvPr>
            <p:ph idx="1"/>
          </p:nvPr>
        </p:nvSpPr>
        <p:spPr>
          <a:xfrm>
            <a:off x="457200" y="1676400"/>
            <a:ext cx="8229600" cy="1143000"/>
          </a:xfrm>
        </p:spPr>
        <p:txBody>
          <a:bodyPr/>
          <a:lstStyle/>
          <a:p>
            <a:r>
              <a:rPr lang="en-US" dirty="0" smtClean="0"/>
              <a:t>For each Transformation, describe how each point should move.</a:t>
            </a:r>
            <a:endParaRPr lang="en-US" dirty="0"/>
          </a:p>
        </p:txBody>
      </p:sp>
      <mc:AlternateContent xmlns:mc="http://schemas.openxmlformats.org/markup-compatibility/2006" xmlns:a14="http://schemas.microsoft.com/office/drawing/2010/main">
        <mc:Choice Requires="a14">
          <p:sp>
            <p:nvSpPr>
              <p:cNvPr id="4" name="Content Placeholder 2"/>
              <p:cNvSpPr txBox="1">
                <a:spLocks/>
              </p:cNvSpPr>
              <p:nvPr/>
            </p:nvSpPr>
            <p:spPr>
              <a:xfrm>
                <a:off x="457200" y="2743200"/>
                <a:ext cx="8229600" cy="5715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dirty="0" smtClean="0"/>
                  <a:t>3. </a:t>
                </a:r>
                <a14:m>
                  <m:oMath xmlns:m="http://schemas.openxmlformats.org/officeDocument/2006/math">
                    <m:sSub>
                      <m:sSubPr>
                        <m:ctrlPr>
                          <a:rPr lang="en-US" i="1" smtClean="0">
                            <a:latin typeface="Cambria Math"/>
                          </a:rPr>
                        </m:ctrlPr>
                      </m:sSubPr>
                      <m:e>
                        <m:r>
                          <a:rPr lang="en-US" b="0" i="1" smtClean="0">
                            <a:latin typeface="Cambria Math"/>
                          </a:rPr>
                          <m:t>𝑅</m:t>
                        </m:r>
                      </m:e>
                      <m:sub>
                        <m:r>
                          <a:rPr lang="en-US" b="0" i="1" smtClean="0">
                            <a:latin typeface="Cambria Math"/>
                          </a:rPr>
                          <m:t>𝑂</m:t>
                        </m:r>
                        <m:r>
                          <a:rPr lang="en-US" b="0" i="1" smtClean="0">
                            <a:latin typeface="Cambria Math"/>
                          </a:rPr>
                          <m:t>,90°</m:t>
                        </m:r>
                      </m:sub>
                    </m:sSub>
                  </m:oMath>
                </a14:m>
                <a:r>
                  <a:rPr lang="en-US" dirty="0" smtClean="0"/>
                  <a:t>:</a:t>
                </a:r>
                <a:endParaRPr lang="en-US" dirty="0"/>
              </a:p>
            </p:txBody>
          </p:sp>
        </mc:Choice>
        <mc:Fallback xmlns="">
          <p:sp>
            <p:nvSpPr>
              <p:cNvPr id="4" name="Content Placeholder 2"/>
              <p:cNvSpPr txBox="1">
                <a:spLocks noRot="1" noChangeAspect="1" noMove="1" noResize="1" noEditPoints="1" noAdjustHandles="1" noChangeArrowheads="1" noChangeShapeType="1" noTextEdit="1"/>
              </p:cNvSpPr>
              <p:nvPr/>
            </p:nvSpPr>
            <p:spPr>
              <a:xfrm>
                <a:off x="457200" y="2743200"/>
                <a:ext cx="8229600" cy="571500"/>
              </a:xfrm>
              <a:prstGeom prst="rect">
                <a:avLst/>
              </a:prstGeom>
              <a:blipFill rotWithShape="1">
                <a:blip r:embed="rId2"/>
                <a:stretch>
                  <a:fillRect l="-148" t="-10638" b="-202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78457" y="3314700"/>
                <a:ext cx="7772400" cy="400110"/>
              </a:xfrm>
              <a:prstGeom prst="rect">
                <a:avLst/>
              </a:prstGeom>
            </p:spPr>
            <p:txBody>
              <a:bodyPr wrap="square">
                <a:spAutoFit/>
              </a:bodyPr>
              <a:lstStyle/>
              <a:p>
                <a:r>
                  <a:rPr lang="en-US" sz="2000" dirty="0" smtClean="0"/>
                  <a:t>Every point moves </a:t>
                </a:r>
                <a14:m>
                  <m:oMath xmlns:m="http://schemas.openxmlformats.org/officeDocument/2006/math">
                    <m:r>
                      <a:rPr lang="en-US" sz="2000" b="0" i="1" smtClean="0">
                        <a:latin typeface="Cambria Math"/>
                      </a:rPr>
                      <m:t>90</m:t>
                    </m:r>
                    <m:r>
                      <a:rPr lang="en-US" sz="2000" b="0" i="1" smtClean="0">
                        <a:latin typeface="Cambria Math"/>
                        <a:ea typeface="Cambria Math"/>
                      </a:rPr>
                      <m:t>°</m:t>
                    </m:r>
                  </m:oMath>
                </a14:m>
                <a:r>
                  <a:rPr lang="en-US" sz="2000" dirty="0" smtClean="0"/>
                  <a:t> clockwise about the origin. </a:t>
                </a:r>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878457" y="3314700"/>
                <a:ext cx="7772400" cy="400110"/>
              </a:xfrm>
              <a:prstGeom prst="rect">
                <a:avLst/>
              </a:prstGeom>
              <a:blipFill rotWithShape="1">
                <a:blip r:embed="rId3"/>
                <a:stretch>
                  <a:fillRect l="-784" t="-9231" b="-2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2"/>
              <p:cNvSpPr txBox="1">
                <a:spLocks/>
              </p:cNvSpPr>
              <p:nvPr/>
            </p:nvSpPr>
            <p:spPr>
              <a:xfrm>
                <a:off x="457200" y="4191000"/>
                <a:ext cx="8229600" cy="5715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dirty="0"/>
                  <a:t>4</a:t>
                </a:r>
                <a:r>
                  <a:rPr lang="en-US" dirty="0" smtClean="0"/>
                  <a:t>. </a:t>
                </a:r>
                <a14:m>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𝑂</m:t>
                        </m:r>
                      </m:sub>
                    </m:sSub>
                    <m:r>
                      <a:rPr lang="en-US" b="0" i="0" smtClean="0">
                        <a:latin typeface="Cambria Math"/>
                      </a:rPr>
                      <m:t>:</m:t>
                    </m:r>
                  </m:oMath>
                </a14:m>
                <a:endParaRPr lang="en-US" dirty="0"/>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457200" y="4191000"/>
                <a:ext cx="8229600" cy="571500"/>
              </a:xfrm>
              <a:prstGeom prst="rect">
                <a:avLst/>
              </a:prstGeom>
              <a:blipFill rotWithShape="1">
                <a:blip r:embed="rId4"/>
                <a:stretch>
                  <a:fillRect l="-148" t="-10753" b="-204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902898" y="4762500"/>
                <a:ext cx="7772400" cy="400110"/>
              </a:xfrm>
              <a:prstGeom prst="rect">
                <a:avLst/>
              </a:prstGeom>
            </p:spPr>
            <p:txBody>
              <a:bodyPr wrap="square">
                <a:spAutoFit/>
              </a:bodyPr>
              <a:lstStyle/>
              <a:p>
                <a:r>
                  <a:rPr lang="en-US" sz="2000" dirty="0" smtClean="0"/>
                  <a:t>Every point moves </a:t>
                </a:r>
                <a14:m>
                  <m:oMath xmlns:m="http://schemas.openxmlformats.org/officeDocument/2006/math">
                    <m:r>
                      <a:rPr lang="en-US" sz="2000" b="0" i="1" smtClean="0">
                        <a:latin typeface="Cambria Math"/>
                      </a:rPr>
                      <m:t>180</m:t>
                    </m:r>
                    <m:r>
                      <a:rPr lang="en-US" sz="2000" b="0" i="1" smtClean="0">
                        <a:latin typeface="Cambria Math"/>
                        <a:ea typeface="Cambria Math"/>
                      </a:rPr>
                      <m:t>°</m:t>
                    </m:r>
                  </m:oMath>
                </a14:m>
                <a:r>
                  <a:rPr lang="en-US" sz="2000" dirty="0" smtClean="0"/>
                  <a:t> about the origin (in either direction).</a:t>
                </a:r>
                <a:endParaRPr lang="en-US" sz="2000" dirty="0"/>
              </a:p>
            </p:txBody>
          </p:sp>
        </mc:Choice>
        <mc:Fallback xmlns="">
          <p:sp>
            <p:nvSpPr>
              <p:cNvPr id="7" name="Rectangle 6"/>
              <p:cNvSpPr>
                <a:spLocks noRot="1" noChangeAspect="1" noMove="1" noResize="1" noEditPoints="1" noAdjustHandles="1" noChangeArrowheads="1" noChangeShapeType="1" noTextEdit="1"/>
              </p:cNvSpPr>
              <p:nvPr/>
            </p:nvSpPr>
            <p:spPr>
              <a:xfrm>
                <a:off x="902898" y="4762500"/>
                <a:ext cx="7772400" cy="400110"/>
              </a:xfrm>
              <a:prstGeom prst="rect">
                <a:avLst/>
              </a:prstGeom>
              <a:blipFill rotWithShape="1">
                <a:blip r:embed="rId5"/>
                <a:stretch>
                  <a:fillRect l="-784" t="-9091" b="-24242"/>
                </a:stretch>
              </a:blipFill>
            </p:spPr>
            <p:txBody>
              <a:bodyPr/>
              <a:lstStyle/>
              <a:p>
                <a:r>
                  <a:rPr lang="en-US">
                    <a:noFill/>
                  </a:rPr>
                  <a:t> </a:t>
                </a:r>
              </a:p>
            </p:txBody>
          </p:sp>
        </mc:Fallback>
      </mc:AlternateContent>
    </p:spTree>
    <p:extLst>
      <p:ext uri="{BB962C8B-B14F-4D97-AF65-F5344CB8AC3E}">
        <p14:creationId xmlns:p14="http://schemas.microsoft.com/office/powerpoint/2010/main" val="257316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3200" dirty="0" smtClean="0"/>
              <a:t>Explain Transformations in Words</a:t>
            </a:r>
            <a:endParaRPr lang="en-US" sz="3200" dirty="0"/>
          </a:p>
        </p:txBody>
      </p:sp>
      <p:sp>
        <p:nvSpPr>
          <p:cNvPr id="3" name="Content Placeholder 2"/>
          <p:cNvSpPr>
            <a:spLocks noGrp="1"/>
          </p:cNvSpPr>
          <p:nvPr>
            <p:ph idx="1"/>
          </p:nvPr>
        </p:nvSpPr>
        <p:spPr>
          <a:xfrm>
            <a:off x="457200" y="1676400"/>
            <a:ext cx="8229600" cy="1143000"/>
          </a:xfrm>
        </p:spPr>
        <p:txBody>
          <a:bodyPr/>
          <a:lstStyle/>
          <a:p>
            <a:r>
              <a:rPr lang="en-US" dirty="0" smtClean="0"/>
              <a:t>For each Transformation, describe how each point should move.</a:t>
            </a:r>
            <a:endParaRPr lang="en-US" dirty="0"/>
          </a:p>
        </p:txBody>
      </p:sp>
      <mc:AlternateContent xmlns:mc="http://schemas.openxmlformats.org/markup-compatibility/2006" xmlns:a14="http://schemas.microsoft.com/office/drawing/2010/main">
        <mc:Choice Requires="a14">
          <p:sp>
            <p:nvSpPr>
              <p:cNvPr id="4" name="Content Placeholder 2"/>
              <p:cNvSpPr txBox="1">
                <a:spLocks/>
              </p:cNvSpPr>
              <p:nvPr/>
            </p:nvSpPr>
            <p:spPr>
              <a:xfrm>
                <a:off x="457200" y="2743200"/>
                <a:ext cx="8229600" cy="5715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dirty="0" smtClean="0"/>
                  <a:t>5. </a:t>
                </a:r>
                <a14:m>
                  <m:oMath xmlns:m="http://schemas.openxmlformats.org/officeDocument/2006/math">
                    <m:sSub>
                      <m:sSubPr>
                        <m:ctrlPr>
                          <a:rPr lang="en-US" i="1" smtClean="0">
                            <a:latin typeface="Cambria Math"/>
                          </a:rPr>
                        </m:ctrlPr>
                      </m:sSubPr>
                      <m:e>
                        <m:r>
                          <a:rPr lang="en-US" b="0" i="1" smtClean="0">
                            <a:latin typeface="Cambria Math"/>
                          </a:rPr>
                          <m:t>𝐷</m:t>
                        </m:r>
                      </m:e>
                      <m:sub>
                        <m:r>
                          <a:rPr lang="en-US" b="0" i="1" smtClean="0">
                            <a:latin typeface="Cambria Math"/>
                          </a:rPr>
                          <m:t>𝑂</m:t>
                        </m:r>
                        <m:r>
                          <a:rPr lang="en-US" b="0" i="1" smtClean="0">
                            <a:latin typeface="Cambria Math"/>
                          </a:rPr>
                          <m:t>,</m:t>
                        </m:r>
                        <m:r>
                          <a:rPr lang="en-US" b="0" i="1" smtClean="0">
                            <a:latin typeface="Cambria Math"/>
                          </a:rPr>
                          <m:t>𝑘</m:t>
                        </m:r>
                      </m:sub>
                    </m:sSub>
                  </m:oMath>
                </a14:m>
                <a:r>
                  <a:rPr lang="en-US" dirty="0" smtClean="0"/>
                  <a:t>:</a:t>
                </a:r>
                <a:endParaRPr lang="en-US" dirty="0"/>
              </a:p>
            </p:txBody>
          </p:sp>
        </mc:Choice>
        <mc:Fallback xmlns="">
          <p:sp>
            <p:nvSpPr>
              <p:cNvPr id="4" name="Content Placeholder 2"/>
              <p:cNvSpPr txBox="1">
                <a:spLocks noRot="1" noChangeAspect="1" noMove="1" noResize="1" noEditPoints="1" noAdjustHandles="1" noChangeArrowheads="1" noChangeShapeType="1" noTextEdit="1"/>
              </p:cNvSpPr>
              <p:nvPr/>
            </p:nvSpPr>
            <p:spPr>
              <a:xfrm>
                <a:off x="457200" y="2743200"/>
                <a:ext cx="8229600" cy="571500"/>
              </a:xfrm>
              <a:prstGeom prst="rect">
                <a:avLst/>
              </a:prstGeom>
              <a:blipFill rotWithShape="1">
                <a:blip r:embed="rId2"/>
                <a:stretch>
                  <a:fillRect l="-148" t="-10638" b="-20213"/>
                </a:stretch>
              </a:blipFill>
            </p:spPr>
            <p:txBody>
              <a:bodyPr/>
              <a:lstStyle/>
              <a:p>
                <a:r>
                  <a:rPr lang="en-US">
                    <a:noFill/>
                  </a:rPr>
                  <a:t> </a:t>
                </a:r>
              </a:p>
            </p:txBody>
          </p:sp>
        </mc:Fallback>
      </mc:AlternateContent>
      <p:sp>
        <p:nvSpPr>
          <p:cNvPr id="5" name="Rectangle 4"/>
          <p:cNvSpPr/>
          <p:nvPr/>
        </p:nvSpPr>
        <p:spPr>
          <a:xfrm>
            <a:off x="878456" y="3314700"/>
            <a:ext cx="8036944" cy="400110"/>
          </a:xfrm>
          <a:prstGeom prst="rect">
            <a:avLst/>
          </a:prstGeom>
        </p:spPr>
        <p:txBody>
          <a:bodyPr wrap="square">
            <a:spAutoFit/>
          </a:bodyPr>
          <a:lstStyle/>
          <a:p>
            <a:r>
              <a:rPr lang="en-US" sz="2000" dirty="0" smtClean="0"/>
              <a:t>Every point moves to a point “k” times the distance from the center O. </a:t>
            </a:r>
            <a:endParaRPr lang="en-US" sz="2000" dirty="0"/>
          </a:p>
        </p:txBody>
      </p:sp>
      <p:sp>
        <p:nvSpPr>
          <p:cNvPr id="6" name="Content Placeholder 2"/>
          <p:cNvSpPr txBox="1">
            <a:spLocks/>
          </p:cNvSpPr>
          <p:nvPr/>
        </p:nvSpPr>
        <p:spPr>
          <a:xfrm>
            <a:off x="457200" y="4191000"/>
            <a:ext cx="8229600" cy="5715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endParaRPr lang="en-US" dirty="0"/>
          </a:p>
        </p:txBody>
      </p:sp>
    </p:spTree>
    <p:extLst>
      <p:ext uri="{BB962C8B-B14F-4D97-AF65-F5344CB8AC3E}">
        <p14:creationId xmlns:p14="http://schemas.microsoft.com/office/powerpoint/2010/main" val="137177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nodePh="1">
                                  <p:stCondLst>
                                    <p:cond delay="0"/>
                                  </p:stCondLst>
                                  <p:endCondLst>
                                    <p:cond evt="begin" delay="0">
                                      <p:tn val="16"/>
                                    </p:cond>
                                  </p:end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1447800"/>
          </a:xfrm>
        </p:spPr>
        <p:txBody>
          <a:bodyPr>
            <a:normAutofit/>
          </a:bodyPr>
          <a:lstStyle/>
          <a:p>
            <a:r>
              <a:rPr lang="en-US" sz="3200" dirty="0" smtClean="0"/>
              <a:t>                       Translation: </a:t>
            </a:r>
            <a:br>
              <a:rPr lang="en-US" sz="3200" dirty="0" smtClean="0"/>
            </a:br>
            <a:r>
              <a:rPr lang="en-US" sz="3200" dirty="0" smtClean="0"/>
              <a:t>From Pre-Image to Image, and Vice versa</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752600"/>
                <a:ext cx="8610600" cy="4724399"/>
              </a:xfrm>
            </p:spPr>
            <p:txBody>
              <a:bodyPr>
                <a:noAutofit/>
              </a:bodyPr>
              <a:lstStyle/>
              <a:p>
                <a:r>
                  <a:rPr lang="en-US" sz="2200" dirty="0" smtClean="0"/>
                  <a:t>You are Given a translation that moves the point </a:t>
                </a:r>
                <a14:m>
                  <m:oMath xmlns:m="http://schemas.openxmlformats.org/officeDocument/2006/math">
                    <m:r>
                      <a:rPr lang="en-US" sz="2200" b="0" i="1" smtClean="0">
                        <a:latin typeface="Cambria Math"/>
                      </a:rPr>
                      <m:t>(1,−5)</m:t>
                    </m:r>
                  </m:oMath>
                </a14:m>
                <a:r>
                  <a:rPr lang="en-US" sz="2200" dirty="0" smtClean="0"/>
                  <a:t> to the point </a:t>
                </a:r>
                <a14:m>
                  <m:oMath xmlns:m="http://schemas.openxmlformats.org/officeDocument/2006/math">
                    <m:r>
                      <a:rPr lang="en-US" sz="2200" b="0" i="1" smtClean="0">
                        <a:latin typeface="Cambria Math"/>
                      </a:rPr>
                      <m:t>(4, −7)</m:t>
                    </m:r>
                  </m:oMath>
                </a14:m>
                <a:endParaRPr lang="en-US" sz="2200" dirty="0" smtClean="0"/>
              </a:p>
              <a:p>
                <a:r>
                  <a:rPr lang="en-US" sz="2200" b="0" dirty="0" smtClean="0"/>
                  <a:t>Complete the translation that describes the movement above. </a:t>
                </a:r>
                <a14:m>
                  <m:oMath xmlns:m="http://schemas.openxmlformats.org/officeDocument/2006/math">
                    <m:r>
                      <a:rPr lang="en-US" sz="2200" b="0" i="0" smtClean="0">
                        <a:latin typeface="Cambria Math"/>
                      </a:rPr>
                      <m:t> </m:t>
                    </m:r>
                    <m:r>
                      <a:rPr lang="en-US" sz="2200" b="0" i="1" smtClean="0">
                        <a:latin typeface="Cambria Math"/>
                      </a:rPr>
                      <m:t>𝑇</m:t>
                    </m:r>
                    <m:r>
                      <a:rPr lang="en-US" sz="2200" b="0" i="1" smtClean="0">
                        <a:latin typeface="Cambria Math"/>
                      </a:rPr>
                      <m:t>:(</m:t>
                    </m:r>
                    <m:r>
                      <a:rPr lang="en-US" sz="2200" b="0" i="1" smtClean="0">
                        <a:latin typeface="Cambria Math"/>
                      </a:rPr>
                      <m:t>𝑥</m:t>
                    </m:r>
                    <m:r>
                      <a:rPr lang="en-US" sz="2200" b="0" i="1" smtClean="0">
                        <a:latin typeface="Cambria Math"/>
                      </a:rPr>
                      <m:t>,</m:t>
                    </m:r>
                    <m:r>
                      <a:rPr lang="en-US" sz="2200" b="0" i="1" smtClean="0">
                        <a:latin typeface="Cambria Math"/>
                      </a:rPr>
                      <m:t>𝑦</m:t>
                    </m:r>
                    <m:r>
                      <a:rPr lang="en-US" sz="2200" b="0" i="1" smtClean="0">
                        <a:latin typeface="Cambria Math"/>
                      </a:rPr>
                      <m:t>)→(</m:t>
                    </m:r>
                    <m:r>
                      <a:rPr lang="en-US" sz="2200" b="0" i="1" smtClean="0">
                        <a:latin typeface="Cambria Math"/>
                        <a:ea typeface="Cambria Math"/>
                      </a:rPr>
                      <m:t>𝑥</m:t>
                    </m:r>
                    <m:r>
                      <a:rPr lang="en-US" sz="2200" b="0" i="1" smtClean="0">
                        <a:latin typeface="Cambria Math"/>
                        <a:ea typeface="Cambria Math"/>
                      </a:rPr>
                      <m:t>_______,</m:t>
                    </m:r>
                    <m:r>
                      <a:rPr lang="en-US" sz="2200" b="0" i="1" smtClean="0">
                        <a:latin typeface="Cambria Math"/>
                        <a:ea typeface="Cambria Math"/>
                      </a:rPr>
                      <m:t>𝑦</m:t>
                    </m:r>
                    <m:r>
                      <a:rPr lang="en-US" sz="2200" b="0" i="1" smtClean="0">
                        <a:latin typeface="Cambria Math"/>
                        <a:ea typeface="Cambria Math"/>
                      </a:rPr>
                      <m:t>_________)</m:t>
                    </m:r>
                  </m:oMath>
                </a14:m>
                <a:r>
                  <a:rPr lang="en-US" sz="2200" dirty="0" smtClean="0"/>
                  <a:t>, </a:t>
                </a:r>
              </a:p>
              <a:p>
                <a:endParaRPr lang="en-US" sz="2200" dirty="0" smtClean="0"/>
              </a:p>
              <a:p>
                <a:r>
                  <a:rPr lang="en-US" sz="2200" dirty="0" smtClean="0"/>
                  <a:t>Use the above translation you found to answer the next problem</a:t>
                </a:r>
                <a:r>
                  <a:rPr lang="en-US" sz="2200" dirty="0"/>
                  <a:t>:</a:t>
                </a:r>
              </a:p>
              <a:p>
                <a:pPr>
                  <a:spcAft>
                    <a:spcPts val="1200"/>
                  </a:spcAft>
                </a:pPr>
                <a:r>
                  <a:rPr lang="en-US" sz="2200" dirty="0" smtClean="0"/>
                  <a:t>Find the image of  (-4,-4)         </a:t>
                </a:r>
              </a:p>
              <a:p>
                <a:pPr marL="109728" indent="0">
                  <a:spcAft>
                    <a:spcPts val="1200"/>
                  </a:spcAft>
                  <a:buNone/>
                </a:pPr>
                <a:r>
                  <a:rPr lang="en-US" sz="2200" dirty="0" smtClean="0"/>
                  <a:t>Since you are finding the image, you simply apply the above notation to the point (-4,-4):</a:t>
                </a:r>
                <a:r>
                  <a:rPr lang="en-US" sz="2200" dirty="0"/>
                  <a:t> </a:t>
                </a:r>
                <a14:m>
                  <m:oMath xmlns:m="http://schemas.openxmlformats.org/officeDocument/2006/math">
                    <m:r>
                      <a:rPr lang="en-US" sz="2200">
                        <a:latin typeface="Cambria Math"/>
                      </a:rPr>
                      <m:t> </m:t>
                    </m:r>
                    <m:r>
                      <a:rPr lang="en-US" sz="2200" i="1">
                        <a:latin typeface="Cambria Math"/>
                      </a:rPr>
                      <m:t>𝑇</m:t>
                    </m:r>
                    <m:r>
                      <a:rPr lang="en-US" sz="2200" i="1">
                        <a:latin typeface="Cambria Math"/>
                      </a:rPr>
                      <m:t>:(−4,−4)→(</m:t>
                    </m:r>
                    <m:r>
                      <a:rPr lang="en-US" sz="2200" i="1">
                        <a:latin typeface="Cambria Math"/>
                      </a:rPr>
                      <m:t>−4+3,−</m:t>
                    </m:r>
                    <m:r>
                      <a:rPr lang="en-US" sz="2200" b="0" i="1" smtClean="0">
                        <a:latin typeface="Cambria Math"/>
                        <a:ea typeface="Cambria Math"/>
                      </a:rPr>
                      <m:t>4−2)</m:t>
                    </m:r>
                  </m:oMath>
                </a14:m>
                <a:endParaRPr lang="en-US" sz="2200" dirty="0"/>
              </a:p>
              <a:p>
                <a:pPr marL="109728" indent="0">
                  <a:spcAft>
                    <a:spcPts val="1200"/>
                  </a:spcAft>
                  <a:buNone/>
                </a:pPr>
                <a:r>
                  <a:rPr lang="en-US" sz="2200" dirty="0" smtClean="0"/>
                  <a:t>        </a:t>
                </a:r>
              </a:p>
              <a:p>
                <a:pPr marL="109728" indent="0">
                  <a:spcAft>
                    <a:spcPts val="1200"/>
                  </a:spcAft>
                  <a:buNone/>
                </a:pPr>
                <a:endParaRPr lang="en-US" sz="22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752600"/>
                <a:ext cx="8610600" cy="4724399"/>
              </a:xfrm>
              <a:blipFill rotWithShape="1">
                <a:blip r:embed="rId2"/>
                <a:stretch>
                  <a:fillRect t="-775" r="-637"/>
                </a:stretch>
              </a:blipFill>
            </p:spPr>
            <p:txBody>
              <a:bodyPr/>
              <a:lstStyle/>
              <a:p>
                <a:r>
                  <a:rPr lang="en-US">
                    <a:noFill/>
                  </a:rPr>
                  <a:t> </a:t>
                </a:r>
              </a:p>
            </p:txBody>
          </p:sp>
        </mc:Fallback>
      </mc:AlternateContent>
      <p:sp>
        <p:nvSpPr>
          <p:cNvPr id="10" name="TextBox 9"/>
          <p:cNvSpPr txBox="1"/>
          <p:nvPr/>
        </p:nvSpPr>
        <p:spPr>
          <a:xfrm>
            <a:off x="3233468" y="5549443"/>
            <a:ext cx="2774830" cy="430887"/>
          </a:xfrm>
          <a:prstGeom prst="rect">
            <a:avLst/>
          </a:prstGeom>
          <a:noFill/>
        </p:spPr>
        <p:txBody>
          <a:bodyPr wrap="square" rtlCol="0">
            <a:spAutoFit/>
          </a:bodyPr>
          <a:lstStyle/>
          <a:p>
            <a:r>
              <a:rPr lang="en-US" sz="2200" dirty="0" smtClean="0"/>
              <a:t>Image: (-1,-6)</a:t>
            </a:r>
            <a:endParaRPr lang="en-US" sz="2200" dirty="0"/>
          </a:p>
        </p:txBody>
      </p:sp>
      <mc:AlternateContent xmlns:mc="http://schemas.openxmlformats.org/markup-compatibility/2006" xmlns:a14="http://schemas.microsoft.com/office/drawing/2010/main">
        <mc:Choice Requires="a14">
          <p:sp>
            <p:nvSpPr>
              <p:cNvPr id="6" name="TextBox 5"/>
              <p:cNvSpPr txBox="1"/>
              <p:nvPr/>
            </p:nvSpPr>
            <p:spPr>
              <a:xfrm>
                <a:off x="4800600" y="2843842"/>
                <a:ext cx="2774830"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m:t>
                      </m:r>
                      <m:r>
                        <a:rPr lang="en-US" sz="2200" b="0" i="1" smtClean="0">
                          <a:latin typeface="Cambria Math"/>
                        </a:rPr>
                        <m:t>𝑥</m:t>
                      </m:r>
                      <m:r>
                        <a:rPr lang="en-US" sz="2200" b="0" i="1" smtClean="0">
                          <a:latin typeface="Cambria Math"/>
                        </a:rPr>
                        <m:t>+3,</m:t>
                      </m:r>
                      <m:r>
                        <a:rPr lang="en-US" sz="2200" b="0" i="1" smtClean="0">
                          <a:latin typeface="Cambria Math"/>
                        </a:rPr>
                        <m:t>𝑦</m:t>
                      </m:r>
                      <m:r>
                        <a:rPr lang="en-US" sz="2200" b="0" i="1" smtClean="0">
                          <a:latin typeface="Cambria Math"/>
                        </a:rPr>
                        <m:t>−2)</m:t>
                      </m:r>
                    </m:oMath>
                  </m:oMathPara>
                </a14:m>
                <a:endParaRPr lang="en-US" sz="2200" dirty="0"/>
              </a:p>
            </p:txBody>
          </p:sp>
        </mc:Choice>
        <mc:Fallback xmlns="">
          <p:sp>
            <p:nvSpPr>
              <p:cNvPr id="6" name="TextBox 5"/>
              <p:cNvSpPr txBox="1">
                <a:spLocks noRot="1" noChangeAspect="1" noMove="1" noResize="1" noEditPoints="1" noAdjustHandles="1" noChangeArrowheads="1" noChangeShapeType="1" noTextEdit="1"/>
              </p:cNvSpPr>
              <p:nvPr/>
            </p:nvSpPr>
            <p:spPr>
              <a:xfrm>
                <a:off x="4800600" y="2843842"/>
                <a:ext cx="2774830" cy="430887"/>
              </a:xfrm>
              <a:prstGeom prst="rect">
                <a:avLst/>
              </a:prstGeom>
              <a:blipFill rotWithShape="1">
                <a:blip r:embed="rId3"/>
                <a:stretch>
                  <a:fillRect t="-8571" b="-28571"/>
                </a:stretch>
              </a:blipFill>
            </p:spPr>
            <p:txBody>
              <a:bodyPr/>
              <a:lstStyle/>
              <a:p>
                <a:r>
                  <a:rPr lang="en-US">
                    <a:noFill/>
                  </a:rPr>
                  <a:t> </a:t>
                </a:r>
              </a:p>
            </p:txBody>
          </p:sp>
        </mc:Fallback>
      </mc:AlternateContent>
    </p:spTree>
    <p:extLst>
      <p:ext uri="{BB962C8B-B14F-4D97-AF65-F5344CB8AC3E}">
        <p14:creationId xmlns:p14="http://schemas.microsoft.com/office/powerpoint/2010/main" val="80095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333</TotalTime>
  <Words>1150</Words>
  <Application>Microsoft Office PowerPoint</Application>
  <PresentationFormat>On-screen Show (4:3)</PresentationFormat>
  <Paragraphs>111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Geometry Unit 1: Transformations</vt:lpstr>
      <vt:lpstr>Identify Transformations by Image</vt:lpstr>
      <vt:lpstr>Identify Transformations by Image.</vt:lpstr>
      <vt:lpstr>Identify Transformations by Image.</vt:lpstr>
      <vt:lpstr>Identify Transformations by Image…and write in notation</vt:lpstr>
      <vt:lpstr>Explain Transformations in Words</vt:lpstr>
      <vt:lpstr>Explain Transformations in Words</vt:lpstr>
      <vt:lpstr>Explain Transformations in Words</vt:lpstr>
      <vt:lpstr>                       Translation:  From Pre-Image to Image, and Vice versa</vt:lpstr>
      <vt:lpstr>                       Translation:  From Pre-Image to Image, and Vice versa</vt:lpstr>
      <vt:lpstr>Rules For the Transformations</vt:lpstr>
      <vt:lpstr>Rules For the Transformations</vt:lpstr>
      <vt:lpstr>Practice Using the Rules</vt:lpstr>
      <vt:lpstr>Practice Using the Rules</vt:lpstr>
      <vt:lpstr>Using a given shape, graph its image under the given transformation.</vt:lpstr>
      <vt:lpstr>Using a given shape, graph its image under the given transformation.</vt:lpstr>
      <vt:lpstr>Using a given shape, graph its image under the given transformation.</vt:lpstr>
      <vt:lpstr>Using a given shape, graph its image under the given transformation.</vt:lpstr>
      <vt:lpstr>Reflecting Across y=x continued</vt:lpstr>
      <vt:lpstr>Reflecting Across y=x continued</vt:lpstr>
      <vt:lpstr>Using a given shape, graph its image under the given transformation.</vt:lpstr>
      <vt:lpstr>Using a given shape, graph its image under the given transformation.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Unit 1: Transformations</dc:title>
  <dc:creator>David Leon</dc:creator>
  <cp:lastModifiedBy>David Leon</cp:lastModifiedBy>
  <cp:revision>39</cp:revision>
  <dcterms:created xsi:type="dcterms:W3CDTF">2015-09-05T20:14:20Z</dcterms:created>
  <dcterms:modified xsi:type="dcterms:W3CDTF">2015-09-12T23:16:40Z</dcterms:modified>
</cp:coreProperties>
</file>