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71CCAF2-0D93-412F-975E-ED7A49540C8D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6CDC10-086F-4C7F-B99C-A49A9E19E6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7zYvkNYL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14600"/>
            <a:ext cx="8458200" cy="112871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Geometry Unit 3: Proofs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If-Then Statements; Converses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93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sz="2400" dirty="0" smtClean="0"/>
              <a:t>How you feel when you hear about proofs…</a:t>
            </a:r>
          </a:p>
          <a:p>
            <a:pPr marL="109728" indent="0">
              <a:buNone/>
            </a:pP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www.youtube.com/watch?v=H07zYvkNYL8</a:t>
            </a:r>
            <a:endParaRPr lang="en-US" sz="2400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sz="2400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7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If-Then Statements; Converses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Content Objective</a:t>
            </a:r>
            <a:r>
              <a:rPr lang="en-US" sz="2400" dirty="0" smtClean="0"/>
              <a:t>: Students will be able to identify the hypothesis and conclusion of </a:t>
            </a:r>
            <a:r>
              <a:rPr lang="en-US" sz="2400" dirty="0"/>
              <a:t>c</a:t>
            </a:r>
            <a:r>
              <a:rPr lang="en-US" sz="2400" dirty="0" smtClean="0"/>
              <a:t>onditional statements.</a:t>
            </a:r>
          </a:p>
          <a:p>
            <a:endParaRPr lang="en-US" sz="2400" dirty="0" smtClean="0"/>
          </a:p>
          <a:p>
            <a:r>
              <a:rPr lang="en-US" sz="2400" b="1" u="sng" dirty="0" smtClean="0"/>
              <a:t>Language Objective</a:t>
            </a:r>
            <a:r>
              <a:rPr lang="en-US" sz="2400" dirty="0" smtClean="0"/>
              <a:t>: Students will be able to identify and state counterexamples for conditional statements, if they exists.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46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74336"/>
              </a:xfrm>
            </p:spPr>
            <p:txBody>
              <a:bodyPr/>
              <a:lstStyle/>
              <a:p>
                <a:r>
                  <a:rPr lang="en-US" sz="2400" b="1" dirty="0" smtClean="0"/>
                  <a:t>If-then statements, </a:t>
                </a:r>
                <a:r>
                  <a:rPr lang="en-US" sz="2400" dirty="0" smtClean="0"/>
                  <a:t>or </a:t>
                </a:r>
                <a:r>
                  <a:rPr lang="en-US" sz="2400" b="1" dirty="0" smtClean="0"/>
                  <a:t>conditional statements, </a:t>
                </a:r>
                <a:r>
                  <a:rPr lang="en-US" sz="2400" dirty="0" smtClean="0"/>
                  <a:t>are statements that begin with a hypothesis (the “If”) and leads to a conclusion (the “Then”).</a:t>
                </a:r>
              </a:p>
              <a:p>
                <a:endParaRPr lang="en-US" b="1" dirty="0" smtClean="0"/>
              </a:p>
              <a:p>
                <a:r>
                  <a:rPr lang="en-US" sz="2400" dirty="0" smtClean="0"/>
                  <a:t>The basic form of an if-then statement is: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𝑡h𝑒𝑛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smtClean="0"/>
                  <a:t>Where </a:t>
                </a:r>
                <a:r>
                  <a:rPr lang="en-US" sz="2400" i="1" dirty="0" smtClean="0">
                    <a:solidFill>
                      <a:srgbClr val="FF0000"/>
                    </a:solidFill>
                  </a:rPr>
                  <a:t>p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is the hypothesis</a:t>
                </a:r>
                <a:r>
                  <a:rPr lang="en-US" sz="2400" dirty="0" smtClean="0"/>
                  <a:t>, and </a:t>
                </a:r>
                <a:r>
                  <a:rPr lang="en-US" sz="2400" i="1" dirty="0" smtClean="0">
                    <a:solidFill>
                      <a:srgbClr val="0070C0"/>
                    </a:solidFill>
                  </a:rPr>
                  <a:t>q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is the conclusion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smtClean="0"/>
                  <a:t>Example (More real world): If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it rains, </a:t>
                </a:r>
                <a:r>
                  <a:rPr lang="en-US" sz="2400" dirty="0" smtClean="0"/>
                  <a:t>then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my car will be covered in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dirt.</a:t>
                </a:r>
                <a:endParaRPr lang="en-US" sz="2400" dirty="0" smtClean="0"/>
              </a:p>
              <a:p>
                <a:r>
                  <a:rPr lang="en-US" sz="2400" dirty="0" smtClean="0"/>
                  <a:t>Example (In Geometry): If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B is between A and C,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𝐴𝐵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𝐵𝐶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𝐴𝐶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.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74336"/>
              </a:xfrm>
              <a:blipFill rotWithShape="1">
                <a:blip r:embed="rId2"/>
                <a:stretch>
                  <a:fillRect t="-980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45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050536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Conditional Statements are not always written with the “If” first. Here are some examples (They all mean the same thing).</a:t>
                </a:r>
              </a:p>
              <a:p>
                <a:pPr marL="109728" indent="0">
                  <a:buNone/>
                </a:pPr>
                <a:endParaRPr lang="en-US" sz="2000" dirty="0" smtClean="0"/>
              </a:p>
              <a:p>
                <a:pPr marL="109728" indent="0">
                  <a:spcAft>
                    <a:spcPts val="1200"/>
                  </a:spcAft>
                  <a:buNone/>
                </a:pPr>
                <a:r>
                  <a:rPr lang="en-US" sz="2000" i="1" dirty="0" smtClean="0"/>
                  <a:t>General Form				Example</a:t>
                </a:r>
              </a:p>
              <a:p>
                <a:pPr marL="109728" indent="0">
                  <a:spcAft>
                    <a:spcPts val="1200"/>
                  </a:spcAft>
                  <a:buNone/>
                </a:pP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i="1" dirty="0" smtClean="0"/>
                  <a:t> </a:t>
                </a:r>
                <a:r>
                  <a:rPr lang="en-US" sz="2000" dirty="0" smtClean="0"/>
                  <a:t>implies</a:t>
                </a:r>
                <a:r>
                  <a:rPr lang="en-US" sz="2000" i="1" dirty="0" smtClean="0"/>
                  <a:t> 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q</a:t>
                </a:r>
                <a:r>
                  <a:rPr lang="en-US" sz="2000" i="1" dirty="0" smtClean="0"/>
                  <a:t>.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=25</m:t>
                    </m:r>
                  </m:oMath>
                </a14:m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/>
                  <a:t>implies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&lt;10</m:t>
                    </m:r>
                  </m:oMath>
                </a14:m>
                <a:endParaRPr lang="en-US" sz="2000" dirty="0" smtClean="0">
                  <a:solidFill>
                    <a:srgbClr val="0070C0"/>
                  </a:solidFill>
                </a:endParaRPr>
              </a:p>
              <a:p>
                <a:pPr marL="109728" indent="0">
                  <a:spcAft>
                    <a:spcPts val="1200"/>
                  </a:spcAft>
                  <a:buNone/>
                </a:pPr>
                <a:r>
                  <a:rPr lang="en-US" sz="2000" i="1" dirty="0">
                    <a:solidFill>
                      <a:srgbClr val="FF0000"/>
                    </a:solidFill>
                  </a:rPr>
                  <a:t>p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only if 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q.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=25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/>
                  <a:t>only if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&lt;10</m:t>
                    </m:r>
                  </m:oMath>
                </a14:m>
                <a:endParaRPr lang="en-US" sz="2000" dirty="0" smtClean="0">
                  <a:solidFill>
                    <a:srgbClr val="0070C0"/>
                  </a:solidFill>
                </a:endParaRPr>
              </a:p>
              <a:p>
                <a:pPr marL="109728" indent="0">
                  <a:spcAft>
                    <a:spcPts val="1200"/>
                  </a:spcAft>
                  <a:buNone/>
                </a:pPr>
                <a:r>
                  <a:rPr lang="en-US" sz="2000" i="1" dirty="0" smtClean="0">
                    <a:solidFill>
                      <a:srgbClr val="00B0F0"/>
                    </a:solidFill>
                  </a:rPr>
                  <a:t>q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if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sz="2000" i="1" dirty="0" smtClean="0">
                    <a:solidFill>
                      <a:srgbClr val="0070C0"/>
                    </a:solidFill>
                  </a:rPr>
                  <a:t>.				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&lt;10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=25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  <a:p>
                <a:pPr marL="109728" indent="0">
                  <a:spcAft>
                    <a:spcPts val="1200"/>
                  </a:spcAft>
                  <a:buNone/>
                </a:pPr>
                <a:endParaRPr lang="en-US" sz="2000" dirty="0">
                  <a:solidFill>
                    <a:srgbClr val="0070C0"/>
                  </a:solidFill>
                </a:endParaRPr>
              </a:p>
              <a:p>
                <a:pPr marL="109728" indent="0">
                  <a:buNone/>
                </a:pPr>
                <a:endParaRPr 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050536"/>
              </a:xfrm>
              <a:blipFill rotWithShape="1">
                <a:blip r:embed="rId2"/>
                <a:stretch>
                  <a:fillRect t="-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1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dirty="0" smtClean="0"/>
              <a:t>Converses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89813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The </a:t>
                </a:r>
                <a:r>
                  <a:rPr lang="en-US" sz="2400" b="1" dirty="0" smtClean="0"/>
                  <a:t>Converse</a:t>
                </a:r>
                <a:r>
                  <a:rPr lang="en-US" sz="2400" dirty="0" smtClean="0"/>
                  <a:t> of a conditional statement is formed by switching the hypothesis and conclusion.</a:t>
                </a:r>
              </a:p>
              <a:p>
                <a:r>
                  <a:rPr lang="en-US" sz="2400" dirty="0" smtClean="0"/>
                  <a:t>Statement: If </a:t>
                </a:r>
                <a:r>
                  <a:rPr lang="en-US" sz="2400" i="1" dirty="0" smtClean="0"/>
                  <a:t>p, </a:t>
                </a:r>
                <a:r>
                  <a:rPr lang="en-US" sz="2400" dirty="0" smtClean="0"/>
                  <a:t>then </a:t>
                </a:r>
                <a:r>
                  <a:rPr lang="en-US" sz="2400" i="1" dirty="0" smtClean="0"/>
                  <a:t>q. </a:t>
                </a:r>
                <a:r>
                  <a:rPr lang="en-US" sz="2400" dirty="0" smtClean="0"/>
                  <a:t>		Converse: If </a:t>
                </a:r>
                <a:r>
                  <a:rPr lang="en-US" sz="2400" i="1" dirty="0" smtClean="0"/>
                  <a:t>q, </a:t>
                </a:r>
                <a:r>
                  <a:rPr lang="en-US" sz="2400" dirty="0" smtClean="0"/>
                  <a:t>then </a:t>
                </a:r>
                <a:r>
                  <a:rPr lang="en-US" sz="2400" i="1" dirty="0" smtClean="0"/>
                  <a:t>p.</a:t>
                </a:r>
              </a:p>
              <a:p>
                <a:endParaRPr lang="en-US" sz="2400" i="1" dirty="0"/>
              </a:p>
              <a:p>
                <a:r>
                  <a:rPr lang="en-US" sz="2400" dirty="0" smtClean="0"/>
                  <a:t>A statement and its converse say different things. In some cases, a statement can be true, but its converse can come out to be false. </a:t>
                </a:r>
                <a:endParaRPr lang="en-US" sz="2400" dirty="0"/>
              </a:p>
              <a:p>
                <a:pPr marL="109728" indent="0" algn="ctr">
                  <a:buNone/>
                </a:pPr>
                <a:endParaRPr lang="en-US" sz="2400" dirty="0" smtClean="0"/>
              </a:p>
              <a:p>
                <a:pPr marL="109728" indent="0" algn="ctr">
                  <a:buNone/>
                </a:pPr>
                <a:r>
                  <a:rPr lang="en-US" sz="2400" dirty="0" smtClean="0"/>
                  <a:t>Statement: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20</m:t>
                    </m:r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109728" indent="0" algn="ctr">
                  <a:buNone/>
                </a:pPr>
                <a:r>
                  <a:rPr lang="en-US" sz="2400" dirty="0" smtClean="0"/>
                  <a:t>True Converse: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20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109728" indent="0" algn="ctr">
                  <a:buNone/>
                </a:pPr>
                <a:endParaRPr lang="en-US" sz="2400" dirty="0"/>
              </a:p>
              <a:p>
                <a:pPr marL="109728" indent="0" algn="ctr">
                  <a:buNone/>
                </a:pP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898136"/>
              </a:xfrm>
              <a:blipFill rotWithShape="1">
                <a:blip r:embed="rId2"/>
                <a:stretch>
                  <a:fillRect t="-995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5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Counterexample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229600" cy="482193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An If-then statement is false if an example can be found where the hypothesis is true, but the conclusion is false. We call this a </a:t>
                </a:r>
                <a:r>
                  <a:rPr lang="en-US" sz="2400" b="1" dirty="0" smtClean="0"/>
                  <a:t>Counterexample. </a:t>
                </a:r>
              </a:p>
              <a:p>
                <a:pPr marL="109728" indent="0">
                  <a:buNone/>
                </a:pPr>
                <a:endParaRPr lang="en-US" sz="2400" b="1" dirty="0" smtClean="0"/>
              </a:p>
              <a:p>
                <a:r>
                  <a:rPr lang="en-US" sz="2400" dirty="0" smtClean="0"/>
                  <a:t>It only takes one counterexample to disprove a statement.</a:t>
                </a:r>
              </a:p>
              <a:p>
                <a:pPr marL="109728" indent="0" algn="ctr">
                  <a:buNone/>
                </a:pPr>
                <a:r>
                  <a:rPr lang="en-US" sz="2400" dirty="0" smtClean="0"/>
                  <a:t>Statement: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=25</m:t>
                    </m:r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/>
                      </a:rPr>
                      <m:t>=5</m:t>
                    </m:r>
                  </m:oMath>
                </a14:m>
                <a:endParaRPr lang="en-US" sz="2400" dirty="0" smtClean="0">
                  <a:solidFill>
                    <a:srgbClr val="00B0F0"/>
                  </a:solidFill>
                </a:endParaRPr>
              </a:p>
              <a:p>
                <a:pPr marL="109728" indent="0" algn="ctr">
                  <a:buNone/>
                </a:pPr>
                <a:r>
                  <a:rPr lang="en-US" sz="2400" dirty="0" smtClean="0"/>
                  <a:t>Counterexample: x could also equal -5.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r>
                  <a:rPr lang="en-US" sz="2400" dirty="0" smtClean="0"/>
                  <a:t>Thus the statement is disproven.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229600" cy="4821936"/>
              </a:xfrm>
              <a:blipFill rotWithShape="1">
                <a:blip r:embed="rId2"/>
                <a:stretch>
                  <a:fillRect t="-1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32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511</TotalTime>
  <Words>283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Geometry Unit 3: Proofs</vt:lpstr>
      <vt:lpstr>Warmup</vt:lpstr>
      <vt:lpstr>If-Then Statements; Converses</vt:lpstr>
      <vt:lpstr>Conditional Statements</vt:lpstr>
      <vt:lpstr>Conditional Statements</vt:lpstr>
      <vt:lpstr>Converses</vt:lpstr>
      <vt:lpstr>Counterexample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3: Proofs</dc:title>
  <dc:creator>David Leon</dc:creator>
  <cp:lastModifiedBy>David Leon</cp:lastModifiedBy>
  <cp:revision>21</cp:revision>
  <dcterms:created xsi:type="dcterms:W3CDTF">2015-10-01T04:16:09Z</dcterms:created>
  <dcterms:modified xsi:type="dcterms:W3CDTF">2015-10-05T05:29:36Z</dcterms:modified>
</cp:coreProperties>
</file>