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8" r:id="rId7"/>
    <p:sldId id="264" r:id="rId8"/>
    <p:sldId id="259" r:id="rId9"/>
    <p:sldId id="260" r:id="rId10"/>
    <p:sldId id="261" r:id="rId11"/>
    <p:sldId id="262" r:id="rId12"/>
    <p:sldId id="263" r:id="rId13"/>
    <p:sldId id="267" r:id="rId14"/>
    <p:sldId id="265" r:id="rId15"/>
    <p:sldId id="268" r:id="rId16"/>
    <p:sldId id="271" r:id="rId17"/>
    <p:sldId id="269" r:id="rId18"/>
    <p:sldId id="270" r:id="rId19"/>
    <p:sldId id="272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40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3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40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06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08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84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75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78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715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73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05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D7DAE1"/>
                </a:solidFill>
              </a:rPr>
              <a:pPr/>
              <a:t>8/31/2015</a:t>
            </a:fld>
            <a:endParaRPr lang="en-US">
              <a:solidFill>
                <a:srgbClr val="D7DA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srgbClr val="D7DAE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4680B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4680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D62ADFA-6748-48AF-A8EB-4FACDA4D6988}" type="slidenum">
              <a:rPr lang="en-US" smtClean="0">
                <a:solidFill>
                  <a:srgbClr val="D7DAE1"/>
                </a:solidFill>
              </a:rPr>
              <a:pPr/>
              <a:t>‹#›</a:t>
            </a:fld>
            <a:endParaRPr lang="en-US">
              <a:solidFill>
                <a:srgbClr val="D7DAE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 smtClean="0">
                <a:solidFill>
                  <a:srgbClr val="F4680B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468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19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2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D62ADFA-6748-48AF-A8EB-4FACDA4D69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87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09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2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18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9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6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29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405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33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9E77D6-50DE-415F-90F9-015792511DC6}" type="slidenum">
              <a:rPr lang="en-US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US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94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24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84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121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08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6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294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610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432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765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431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D7DAE1"/>
                </a:solidFill>
              </a:rPr>
              <a:pPr/>
              <a:t>8/31/2015</a:t>
            </a:fld>
            <a:endParaRPr lang="en-US">
              <a:solidFill>
                <a:srgbClr val="D7DA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srgbClr val="D7DAE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4680B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4680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D62ADFA-6748-48AF-A8EB-4FACDA4D6988}" type="slidenum">
              <a:rPr lang="en-US" smtClean="0">
                <a:solidFill>
                  <a:srgbClr val="D7DAE1"/>
                </a:solidFill>
              </a:rPr>
              <a:pPr/>
              <a:t>‹#›</a:t>
            </a:fld>
            <a:endParaRPr lang="en-US">
              <a:solidFill>
                <a:srgbClr val="D7DAE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 smtClean="0">
                <a:solidFill>
                  <a:srgbClr val="F4680B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468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52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20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D62ADFA-6748-48AF-A8EB-4FACDA4D69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1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5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76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44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90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9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7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83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161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F14419-C31D-4E89-B404-AC03505093D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D25539-2B85-4DFB-8C62-8162E73E13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B8A0CFB-9706-4A0A-BFAC-86EE49B7C513}" type="datetimeFigureOut">
              <a:rPr lang="en-US"/>
              <a:pPr/>
              <a:t>8/31/2015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186E316-66E5-4713-9CAD-A59FA1FBE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32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1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B7A953-A074-4972-BD83-A5B7BB3CAB5F}" type="datetimeFigureOut">
              <a:rPr lang="en-US" smtClean="0">
                <a:solidFill>
                  <a:srgbClr val="564B3C"/>
                </a:solidFill>
              </a:rPr>
              <a:pPr/>
              <a:t>8/31/2015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9E77D6-50DE-415F-90F9-015792511DC6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0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32C6A1-5E70-4EF1-804A-ECA2B5C89AFA}" type="datetimeFigureOut">
              <a:rPr lang="en-US" smtClean="0">
                <a:solidFill>
                  <a:srgbClr val="55554A"/>
                </a:solidFill>
              </a:rPr>
              <a:pPr/>
              <a:t>8/31/2015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62ADFA-6748-48AF-A8EB-4FACDA4D6988}" type="slidenum">
              <a:rPr lang="en-US" smtClean="0">
                <a:solidFill>
                  <a:srgbClr val="55554A"/>
                </a:solidFill>
              </a:rPr>
              <a:pPr/>
              <a:t>‹#›</a:t>
            </a:fld>
            <a:endParaRPr lang="en-US">
              <a:solidFill>
                <a:srgbClr val="5555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3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Geometry: Unit 1: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 (In Textbook)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2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70560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645152"/>
          </a:xfrm>
        </p:spPr>
        <p:txBody>
          <a:bodyPr/>
          <a:lstStyle/>
          <a:p>
            <a:r>
              <a:rPr lang="en-US" dirty="0" smtClean="0"/>
              <a:t>The following Transformations are Isometries:</a:t>
            </a:r>
          </a:p>
          <a:p>
            <a:pPr lvl="1"/>
            <a:r>
              <a:rPr lang="en-US" dirty="0" smtClean="0"/>
              <a:t>Reflections</a:t>
            </a:r>
          </a:p>
          <a:p>
            <a:pPr lvl="1"/>
            <a:r>
              <a:rPr lang="en-US" dirty="0" smtClean="0"/>
              <a:t>Rotations</a:t>
            </a:r>
          </a:p>
          <a:p>
            <a:pPr lvl="1"/>
            <a:r>
              <a:rPr lang="en-US" dirty="0" smtClean="0"/>
              <a:t>Translations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following Transformations are Non-Isometries:</a:t>
            </a:r>
          </a:p>
          <a:p>
            <a:pPr lvl="1"/>
            <a:r>
              <a:rPr lang="en-US" dirty="0" smtClean="0"/>
              <a:t>Dilations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Reflections (Textbook pg. 577)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2360830"/>
                <a:ext cx="3931920" cy="3795522"/>
              </a:xfrm>
            </p:spPr>
            <p:txBody>
              <a:bodyPr/>
              <a:lstStyle/>
              <a:p>
                <a:r>
                  <a:rPr lang="en-US" sz="2000" dirty="0"/>
                  <a:t>1. If P is not on the line </a:t>
                </a:r>
                <a:r>
                  <a:rPr lang="en-US" sz="2000" i="1" dirty="0"/>
                  <a:t>m, </a:t>
                </a:r>
                <a:r>
                  <a:rPr lang="en-US" sz="2000" dirty="0"/>
                  <a:t>then the line </a:t>
                </a:r>
                <a:r>
                  <a:rPr lang="en-US" sz="2000" i="1" dirty="0"/>
                  <a:t>m </a:t>
                </a:r>
                <a:r>
                  <a:rPr lang="en-US" sz="2000" dirty="0"/>
                  <a:t>is a perpendicular bisector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/>
                          </a:rPr>
                          <m:t>𝑃𝑃</m:t>
                        </m:r>
                        <m:r>
                          <a:rPr lang="en-US" sz="2000" i="1" dirty="0">
                            <a:latin typeface="Cambria Math"/>
                          </a:rPr>
                          <m:t>′</m:t>
                        </m:r>
                      </m:e>
                    </m:acc>
                  </m:oMath>
                </a14:m>
                <a:r>
                  <a:rPr lang="en-US" sz="200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2360830"/>
                <a:ext cx="3931920" cy="379552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74410" y="2514600"/>
                <a:ext cx="3931920" cy="3433572"/>
              </a:xfrm>
            </p:spPr>
            <p:txBody>
              <a:bodyPr/>
              <a:lstStyle/>
              <a:p>
                <a:r>
                  <a:rPr lang="en-US" sz="2400" dirty="0"/>
                  <a:t>2. </a:t>
                </a:r>
                <a:r>
                  <a:rPr lang="en-US" sz="2000" dirty="0"/>
                  <a:t>If P is on the line </a:t>
                </a:r>
                <a:r>
                  <a:rPr lang="en-US" sz="2000" i="1" dirty="0"/>
                  <a:t>m, </a:t>
                </a:r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𝑃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𝑃</m:t>
                    </m:r>
                    <m:r>
                      <a:rPr lang="en-US" sz="2000" i="1">
                        <a:latin typeface="Cambria Math"/>
                      </a:rPr>
                      <m:t>′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74410" y="2514600"/>
                <a:ext cx="3931920" cy="3433572"/>
              </a:xfrm>
              <a:blipFill rotWithShape="1">
                <a:blip r:embed="rId3"/>
                <a:stretch>
                  <a:fillRect t="-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76650"/>
            <a:ext cx="2500012" cy="255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57600"/>
            <a:ext cx="2209800" cy="279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158183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reflection </a:t>
            </a:r>
            <a:r>
              <a:rPr lang="en-US" dirty="0" smtClean="0"/>
              <a:t>in a line </a:t>
            </a:r>
            <a:r>
              <a:rPr lang="en-US" i="1" dirty="0" smtClean="0"/>
              <a:t>m </a:t>
            </a:r>
            <a:r>
              <a:rPr lang="en-US" dirty="0" smtClean="0"/>
              <a:t>is an isometric transformation that maps a point </a:t>
            </a:r>
            <a:r>
              <a:rPr lang="en-US" i="1" dirty="0" smtClean="0"/>
              <a:t>P</a:t>
            </a:r>
            <a:r>
              <a:rPr lang="en-US" dirty="0" smtClean="0"/>
              <a:t> on the plane to a point </a:t>
            </a:r>
            <a:r>
              <a:rPr lang="en-US" i="1" dirty="0" smtClean="0"/>
              <a:t>P’</a:t>
            </a:r>
            <a:r>
              <a:rPr lang="en-US" dirty="0" smtClean="0"/>
              <a:t>, so that the following properties are true: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Reflections: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abbreviate a reflection in the line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, we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. To abbreviate the statement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i="1" dirty="0" smtClean="0"/>
                  <a:t> maps P to P’, </a:t>
                </a:r>
                <a:r>
                  <a:rPr lang="en-US" dirty="0" smtClean="0"/>
                  <a:t>we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r>
                  <a:rPr lang="en-US" i="1" dirty="0" smtClean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i="1" dirty="0" smtClean="0"/>
                  <a:t>.</a:t>
                </a:r>
              </a:p>
              <a:p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715300"/>
            <a:ext cx="2743200" cy="280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8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Translations (Textbook pg. 583)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399"/>
          </a:xfrm>
        </p:spPr>
        <p:txBody>
          <a:bodyPr/>
          <a:lstStyle/>
          <a:p>
            <a:r>
              <a:rPr lang="en-US" dirty="0" smtClean="0"/>
              <a:t>A transformation that glides all points of the plane the same distance in the same direction is called a </a:t>
            </a:r>
            <a:r>
              <a:rPr lang="en-US" b="1" dirty="0" smtClean="0"/>
              <a:t>translation.</a:t>
            </a:r>
          </a:p>
          <a:p>
            <a:endParaRPr lang="en-US" b="1" dirty="0"/>
          </a:p>
          <a:p>
            <a:r>
              <a:rPr lang="en-US" dirty="0"/>
              <a:t>When working on the coordinate plane, a vector is used to describe the fixed distance and the given direction often denoted by </a:t>
            </a:r>
            <a:r>
              <a:rPr lang="en-US" b="1" dirty="0"/>
              <a:t>&lt;x,y&gt;.</a:t>
            </a:r>
            <a:r>
              <a:rPr lang="en-US" dirty="0"/>
              <a:t>  The x value describes the effect on the x coordinates (right or left) and the y value </a:t>
            </a:r>
            <a:r>
              <a:rPr lang="en-US" dirty="0" smtClean="0"/>
              <a:t>describes the effect on the y coordinates (up or down).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0"/>
            <a:ext cx="43815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4157662"/>
            <a:ext cx="24288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6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928" y="3489166"/>
            <a:ext cx="4018471" cy="336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 (Textbook pg. 588)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7637"/>
                <a:ext cx="8229600" cy="4525963"/>
              </a:xfrm>
            </p:spPr>
            <p:txBody>
              <a:bodyPr/>
              <a:lstStyle/>
              <a:p>
                <a:r>
                  <a:rPr lang="en-US" sz="2200" dirty="0" smtClean="0"/>
                  <a:t>A </a:t>
                </a:r>
                <a:r>
                  <a:rPr lang="en-US" sz="2200" b="1" dirty="0"/>
                  <a:t>rotation</a:t>
                </a:r>
                <a:r>
                  <a:rPr lang="en-US" sz="2200" dirty="0"/>
                  <a:t> is an isometric transformation that turns a figure about a fixed point called the center of rotation.  Rays drawn from the center of rotation to a point and its image form an angle called the angle of </a:t>
                </a:r>
                <a:r>
                  <a:rPr lang="en-US" sz="2200" dirty="0" smtClean="0"/>
                  <a:t>rotation.</a:t>
                </a:r>
                <a:endParaRPr lang="en-US" sz="2200" dirty="0"/>
              </a:p>
              <a:p>
                <a:r>
                  <a:rPr lang="en-US" dirty="0" smtClean="0"/>
                  <a:t>For a counterclockwise rotation about a point O through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/>
                      </a:rPr>
                      <m:t>x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, we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 smtClean="0"/>
                  <a:t>. A counterclockwise rotation is considered positive, and a clockwise rotation is considered negative.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7637"/>
                <a:ext cx="8229600" cy="4525963"/>
              </a:xfrm>
              <a:blipFill rotWithShape="1">
                <a:blip r:embed="rId3"/>
                <a:stretch>
                  <a:fillRect l="-444" t="-809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84693"/>
            <a:ext cx="2610928" cy="217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5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object and its rotation are the same shape and size, but the figures may be turned in different directions.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19170"/>
            <a:ext cx="70008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04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449275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For the next few days, there will be a sub.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Follow the subs rules.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Be on your best behavior.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Bring your textbooks the rest of this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Objective</a:t>
            </a:r>
            <a:r>
              <a:rPr lang="en-US" sz="2400" dirty="0" smtClean="0"/>
              <a:t>: Students will be able to do the following, regarding geometric transformations.</a:t>
            </a:r>
          </a:p>
          <a:p>
            <a:pPr lvl="1">
              <a:spcAft>
                <a:spcPts val="1800"/>
              </a:spcAft>
            </a:pPr>
            <a:endParaRPr lang="en-US" sz="2000" dirty="0" smtClean="0"/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Write Transformations Symbolically and justify their choice.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Explain the movement of points for a given transformation.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Draw an image under each transformation.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4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Mapping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443334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A correspondence between the pre-image and image is a </a:t>
            </a:r>
            <a:r>
              <a:rPr lang="en-US" sz="2000" b="1" dirty="0">
                <a:solidFill>
                  <a:srgbClr val="FF0000"/>
                </a:solidFill>
              </a:rPr>
              <a:t>MAPPING IF AND ONLY IF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each member of the pre-image corresponds to one and only one member of the image.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7023100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6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85800"/>
          </a:xfrm>
        </p:spPr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87" y="1295400"/>
            <a:ext cx="8183880" cy="4721352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In </a:t>
            </a:r>
            <a:r>
              <a:rPr lang="en-US" sz="2000" dirty="0">
                <a:solidFill>
                  <a:srgbClr val="000000"/>
                </a:solidFill>
              </a:rPr>
              <a:t>Algebra when there is exactly the same number of elements in the domain as there is in the range it is called a </a:t>
            </a:r>
            <a:r>
              <a:rPr lang="en-US" sz="2000" b="1" dirty="0">
                <a:solidFill>
                  <a:srgbClr val="0000FF"/>
                </a:solidFill>
              </a:rPr>
              <a:t>ONE TO ONE FUNCTION</a:t>
            </a:r>
            <a:r>
              <a:rPr lang="en-US" sz="2000" b="1" dirty="0">
                <a:solidFill>
                  <a:srgbClr val="000000"/>
                </a:solidFill>
              </a:rPr>
              <a:t>. 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In geometry, when you have the same number of points in the pre-image as in the image, it is called a </a:t>
            </a:r>
            <a:r>
              <a:rPr lang="en-US" sz="2000" b="1" dirty="0">
                <a:solidFill>
                  <a:srgbClr val="0000FF"/>
                </a:solidFill>
              </a:rPr>
              <a:t>TRANSFORMATION</a:t>
            </a:r>
            <a:r>
              <a:rPr lang="en-US" sz="2000" b="1" dirty="0" smtClean="0">
                <a:solidFill>
                  <a:srgbClr val="000000"/>
                </a:solidFill>
              </a:rPr>
              <a:t>.</a:t>
            </a:r>
          </a:p>
          <a:p>
            <a:endParaRPr lang="en-US" sz="2000" b="1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2000" b="1" dirty="0">
              <a:solidFill>
                <a:srgbClr val="000000"/>
              </a:solidFill>
              <a:latin typeface="Times New Roman"/>
            </a:endParaRPr>
          </a:p>
          <a:p>
            <a:endParaRPr lang="en-US" sz="2000" b="1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2000" b="1" dirty="0">
              <a:solidFill>
                <a:srgbClr val="000000"/>
              </a:solidFill>
              <a:latin typeface="Times New Roman"/>
            </a:endParaRPr>
          </a:p>
          <a:p>
            <a:endParaRPr lang="en-US" sz="2000" b="1" dirty="0">
              <a:solidFill>
                <a:srgbClr val="000000"/>
              </a:solidFill>
              <a:latin typeface="Times New Roman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505200"/>
            <a:ext cx="794565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4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8388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Transformations: Image and Pre-Image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2000" dirty="0">
                <a:solidFill>
                  <a:srgbClr val="000000"/>
                </a:solidFill>
              </a:rPr>
              <a:t>A </a:t>
            </a:r>
            <a:r>
              <a:rPr lang="en-US" sz="2000" b="1" dirty="0">
                <a:solidFill>
                  <a:srgbClr val="FF0000"/>
                </a:solidFill>
              </a:rPr>
              <a:t>transformation</a:t>
            </a:r>
            <a:r>
              <a:rPr lang="en-US" sz="2000" dirty="0">
                <a:solidFill>
                  <a:srgbClr val="000000"/>
                </a:solidFill>
              </a:rPr>
              <a:t> is a </a:t>
            </a:r>
            <a:r>
              <a:rPr lang="en-US" sz="2000" dirty="0" smtClean="0">
                <a:solidFill>
                  <a:srgbClr val="000000"/>
                </a:solidFill>
              </a:rPr>
              <a:t>one-to-one </a:t>
            </a:r>
            <a:r>
              <a:rPr lang="en-US" sz="2000" dirty="0">
                <a:solidFill>
                  <a:srgbClr val="000000"/>
                </a:solidFill>
              </a:rPr>
              <a:t>correspondence between the points of the </a:t>
            </a:r>
            <a:r>
              <a:rPr lang="en-US" sz="2000" b="1" dirty="0">
                <a:solidFill>
                  <a:srgbClr val="FF0000"/>
                </a:solidFill>
              </a:rPr>
              <a:t>pre-image</a:t>
            </a:r>
            <a:r>
              <a:rPr lang="en-US" sz="2000" dirty="0">
                <a:solidFill>
                  <a:srgbClr val="000000"/>
                </a:solidFill>
              </a:rPr>
              <a:t> and the points of the </a:t>
            </a:r>
            <a:r>
              <a:rPr lang="en-US" sz="2000" b="1" dirty="0">
                <a:solidFill>
                  <a:srgbClr val="FF0000"/>
                </a:solidFill>
              </a:rPr>
              <a:t>image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smtClean="0">
                <a:solidFill>
                  <a:srgbClr val="000000"/>
                </a:solidFill>
              </a:rPr>
              <a:t> A </a:t>
            </a:r>
            <a:r>
              <a:rPr lang="en-US" sz="2000" b="1" dirty="0">
                <a:solidFill>
                  <a:srgbClr val="FF0000"/>
                </a:solidFill>
              </a:rPr>
              <a:t>transformation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guarantees that if our </a:t>
            </a:r>
            <a:r>
              <a:rPr lang="en-US" sz="2000" b="1" dirty="0">
                <a:solidFill>
                  <a:srgbClr val="FF0000"/>
                </a:solidFill>
              </a:rPr>
              <a:t>pre-image</a:t>
            </a:r>
            <a:r>
              <a:rPr lang="en-US" sz="2000" dirty="0">
                <a:solidFill>
                  <a:srgbClr val="000000"/>
                </a:solidFill>
              </a:rPr>
              <a:t> has three points, then our </a:t>
            </a:r>
            <a:r>
              <a:rPr lang="en-US" sz="2000" b="1" dirty="0">
                <a:solidFill>
                  <a:srgbClr val="FF0000"/>
                </a:solidFill>
              </a:rPr>
              <a:t>image</a:t>
            </a:r>
            <a:r>
              <a:rPr lang="en-US" sz="2000" dirty="0">
                <a:solidFill>
                  <a:srgbClr val="000000"/>
                </a:solidFill>
              </a:rPr>
              <a:t> will also have three points.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en-US" sz="2000" b="1" dirty="0">
                <a:solidFill>
                  <a:srgbClr val="000000"/>
                </a:solidFill>
              </a:rPr>
              <a:t>Pre-Image: </a:t>
            </a:r>
            <a:r>
              <a:rPr lang="en-US" sz="2000" dirty="0">
                <a:solidFill>
                  <a:srgbClr val="000000"/>
                </a:solidFill>
              </a:rPr>
              <a:t>The figure prior to transformation (</a:t>
            </a:r>
            <a:r>
              <a:rPr lang="en-US" sz="2000" b="1" i="1" dirty="0">
                <a:solidFill>
                  <a:srgbClr val="000000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endParaRPr lang="en-US" sz="2000" i="1" dirty="0">
              <a:solidFill>
                <a:srgbClr val="000000"/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en-US" sz="2000" b="1" dirty="0">
                <a:solidFill>
                  <a:srgbClr val="000000"/>
                </a:solidFill>
              </a:rPr>
              <a:t>Image: </a:t>
            </a:r>
            <a:r>
              <a:rPr lang="en-US" sz="2000" dirty="0">
                <a:solidFill>
                  <a:srgbClr val="000000"/>
                </a:solidFill>
              </a:rPr>
              <a:t>The figure after the transformation (</a:t>
            </a:r>
            <a:r>
              <a:rPr lang="en-US" sz="2000" b="1" i="1" dirty="0">
                <a:solidFill>
                  <a:srgbClr val="000000"/>
                </a:solidFill>
              </a:rPr>
              <a:t>P’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endParaRPr lang="en-US" sz="2000" i="1" dirty="0">
              <a:solidFill>
                <a:srgbClr val="000000"/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670560"/>
          </a:xfrm>
        </p:spPr>
        <p:txBody>
          <a:bodyPr/>
          <a:lstStyle/>
          <a:p>
            <a:r>
              <a:rPr lang="en-US" dirty="0" smtClean="0"/>
              <a:t>Isometry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568952"/>
          </a:xfrm>
        </p:spPr>
        <p:txBody>
          <a:bodyPr/>
          <a:lstStyle/>
          <a:p>
            <a:pPr marL="137160" indent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An </a:t>
            </a:r>
            <a:r>
              <a:rPr lang="en-US" sz="2000" b="1" dirty="0">
                <a:solidFill>
                  <a:srgbClr val="0000FF"/>
                </a:solidFill>
                <a:latin typeface="Times New Roman"/>
              </a:rPr>
              <a:t>ISOMETRIC TRANSFORMATION (RIGID MOTION)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is a transformation that preserves the distances and/or angles between the pre-image and image.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1" y="2514600"/>
            <a:ext cx="7864475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4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70560"/>
          </a:xfrm>
        </p:spPr>
        <p:txBody>
          <a:bodyPr/>
          <a:lstStyle/>
          <a:p>
            <a:r>
              <a:rPr lang="en-US" dirty="0" smtClean="0"/>
              <a:t>Isometry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6451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An Isometric Transformation has the following properties are preserved: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Distance (All lengths stay the same)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Angle measure (All angles stay the same)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Parallelism (All lines that are parallel stay parallel)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Collinearity (All points on a line remain on a line)</a:t>
            </a:r>
          </a:p>
          <a:p>
            <a:endParaRPr lang="en-US" sz="2000" dirty="0" smtClean="0"/>
          </a:p>
          <a:p>
            <a:r>
              <a:rPr lang="en-US" sz="2000" dirty="0" smtClean="0"/>
              <a:t>In short, the transformed figure (</a:t>
            </a:r>
            <a:r>
              <a:rPr lang="en-US" sz="2000" b="1" dirty="0" smtClean="0"/>
              <a:t>Image</a:t>
            </a:r>
            <a:r>
              <a:rPr lang="en-US" sz="2000" dirty="0" smtClean="0"/>
              <a:t>) is the same shape and size as the original figure </a:t>
            </a:r>
            <a:r>
              <a:rPr lang="en-US" sz="2000" b="1" dirty="0" smtClean="0"/>
              <a:t>(Pre-Image</a:t>
            </a:r>
            <a:r>
              <a:rPr lang="en-US" sz="2000" dirty="0" smtClean="0"/>
              <a:t>)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864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70560"/>
          </a:xfrm>
        </p:spPr>
        <p:txBody>
          <a:bodyPr/>
          <a:lstStyle/>
          <a:p>
            <a:r>
              <a:rPr lang="en-US" dirty="0" smtClean="0"/>
              <a:t>Non-Isometry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64515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A </a:t>
            </a:r>
            <a:r>
              <a:rPr lang="en-US" sz="2000" b="1" dirty="0">
                <a:solidFill>
                  <a:srgbClr val="C00000"/>
                </a:solidFill>
              </a:rPr>
              <a:t>NON-ISOMETRIC TRANSFORMATION (NON-RIGID MOTION) </a:t>
            </a:r>
            <a:r>
              <a:rPr lang="en-US" sz="2000" b="1" dirty="0">
                <a:solidFill>
                  <a:srgbClr val="000000"/>
                </a:solidFill>
              </a:rPr>
              <a:t>is a transformation that does not preserve the </a:t>
            </a:r>
            <a:r>
              <a:rPr lang="en-US" sz="2000" b="1" dirty="0" smtClean="0">
                <a:solidFill>
                  <a:srgbClr val="000000"/>
                </a:solidFill>
              </a:rPr>
              <a:t>distances </a:t>
            </a:r>
            <a:r>
              <a:rPr lang="en-US" sz="2000" b="1" dirty="0">
                <a:solidFill>
                  <a:srgbClr val="000000"/>
                </a:solidFill>
              </a:rPr>
              <a:t>between the pre-image and image.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7480300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5657850" y="2743200"/>
            <a:ext cx="2464594" cy="2021682"/>
          </a:xfrm>
          <a:custGeom>
            <a:avLst/>
            <a:gdLst/>
            <a:ahLst/>
            <a:cxnLst/>
            <a:rect l="0" t="0" r="0" b="0"/>
            <a:pathLst>
              <a:path w="4381501" h="3594101">
                <a:moveTo>
                  <a:pt x="4381500" y="0"/>
                </a:moveTo>
                <a:lnTo>
                  <a:pt x="4368800" y="0"/>
                </a:lnTo>
                <a:lnTo>
                  <a:pt x="4357624" y="1588"/>
                </a:lnTo>
                <a:lnTo>
                  <a:pt x="4349750" y="6350"/>
                </a:lnTo>
                <a:lnTo>
                  <a:pt x="4344924" y="14288"/>
                </a:lnTo>
                <a:lnTo>
                  <a:pt x="4343400" y="25400"/>
                </a:lnTo>
                <a:lnTo>
                  <a:pt x="4341876" y="36513"/>
                </a:lnTo>
                <a:lnTo>
                  <a:pt x="4337050" y="44450"/>
                </a:lnTo>
                <a:lnTo>
                  <a:pt x="4324350" y="57150"/>
                </a:lnTo>
                <a:lnTo>
                  <a:pt x="4311650" y="69850"/>
                </a:lnTo>
                <a:lnTo>
                  <a:pt x="4292600" y="88900"/>
                </a:lnTo>
                <a:lnTo>
                  <a:pt x="4281424" y="103188"/>
                </a:lnTo>
                <a:lnTo>
                  <a:pt x="4273550" y="120650"/>
                </a:lnTo>
                <a:lnTo>
                  <a:pt x="4265676" y="136525"/>
                </a:lnTo>
                <a:lnTo>
                  <a:pt x="4254500" y="146050"/>
                </a:lnTo>
                <a:lnTo>
                  <a:pt x="4243324" y="153988"/>
                </a:lnTo>
                <a:lnTo>
                  <a:pt x="4235450" y="165100"/>
                </a:lnTo>
                <a:lnTo>
                  <a:pt x="4224274" y="179388"/>
                </a:lnTo>
                <a:lnTo>
                  <a:pt x="4203700" y="196850"/>
                </a:lnTo>
                <a:lnTo>
                  <a:pt x="4165600" y="228600"/>
                </a:lnTo>
                <a:lnTo>
                  <a:pt x="4133850" y="260350"/>
                </a:lnTo>
                <a:lnTo>
                  <a:pt x="4111625" y="279400"/>
                </a:lnTo>
                <a:lnTo>
                  <a:pt x="4083050" y="298450"/>
                </a:lnTo>
                <a:lnTo>
                  <a:pt x="4051300" y="319088"/>
                </a:lnTo>
                <a:lnTo>
                  <a:pt x="4019550" y="342900"/>
                </a:lnTo>
                <a:lnTo>
                  <a:pt x="3989324" y="365125"/>
                </a:lnTo>
                <a:lnTo>
                  <a:pt x="3962400" y="381000"/>
                </a:lnTo>
                <a:lnTo>
                  <a:pt x="3935476" y="396875"/>
                </a:lnTo>
                <a:lnTo>
                  <a:pt x="3905250" y="419100"/>
                </a:lnTo>
                <a:lnTo>
                  <a:pt x="3878326" y="442913"/>
                </a:lnTo>
                <a:lnTo>
                  <a:pt x="3860800" y="463550"/>
                </a:lnTo>
                <a:lnTo>
                  <a:pt x="3843274" y="481013"/>
                </a:lnTo>
                <a:lnTo>
                  <a:pt x="3816350" y="495300"/>
                </a:lnTo>
                <a:lnTo>
                  <a:pt x="3789426" y="508000"/>
                </a:lnTo>
                <a:lnTo>
                  <a:pt x="3771900" y="520700"/>
                </a:lnTo>
                <a:lnTo>
                  <a:pt x="3733800" y="552450"/>
                </a:lnTo>
                <a:lnTo>
                  <a:pt x="3711575" y="571500"/>
                </a:lnTo>
                <a:lnTo>
                  <a:pt x="3695700" y="590550"/>
                </a:lnTo>
                <a:lnTo>
                  <a:pt x="3679825" y="611188"/>
                </a:lnTo>
                <a:lnTo>
                  <a:pt x="3657600" y="635000"/>
                </a:lnTo>
                <a:lnTo>
                  <a:pt x="3635375" y="655638"/>
                </a:lnTo>
                <a:lnTo>
                  <a:pt x="3619500" y="666750"/>
                </a:lnTo>
                <a:lnTo>
                  <a:pt x="3605276" y="676275"/>
                </a:lnTo>
                <a:lnTo>
                  <a:pt x="3587750" y="692150"/>
                </a:lnTo>
                <a:lnTo>
                  <a:pt x="3570224" y="706438"/>
                </a:lnTo>
                <a:lnTo>
                  <a:pt x="3556000" y="711200"/>
                </a:lnTo>
                <a:lnTo>
                  <a:pt x="3546475" y="712788"/>
                </a:lnTo>
                <a:lnTo>
                  <a:pt x="3543300" y="717550"/>
                </a:lnTo>
                <a:lnTo>
                  <a:pt x="3540125" y="723900"/>
                </a:lnTo>
                <a:lnTo>
                  <a:pt x="3530600" y="730250"/>
                </a:lnTo>
                <a:lnTo>
                  <a:pt x="3498850" y="742950"/>
                </a:lnTo>
                <a:lnTo>
                  <a:pt x="3481324" y="750888"/>
                </a:lnTo>
                <a:lnTo>
                  <a:pt x="3467100" y="762000"/>
                </a:lnTo>
                <a:lnTo>
                  <a:pt x="3452876" y="774700"/>
                </a:lnTo>
                <a:lnTo>
                  <a:pt x="3435350" y="787400"/>
                </a:lnTo>
                <a:lnTo>
                  <a:pt x="3397250" y="812800"/>
                </a:lnTo>
                <a:lnTo>
                  <a:pt x="3378200" y="823913"/>
                </a:lnTo>
                <a:lnTo>
                  <a:pt x="3359150" y="831850"/>
                </a:lnTo>
                <a:lnTo>
                  <a:pt x="3341624" y="839788"/>
                </a:lnTo>
                <a:lnTo>
                  <a:pt x="3327400" y="850900"/>
                </a:lnTo>
                <a:lnTo>
                  <a:pt x="3313176" y="863600"/>
                </a:lnTo>
                <a:lnTo>
                  <a:pt x="3295650" y="876300"/>
                </a:lnTo>
                <a:lnTo>
                  <a:pt x="3278124" y="890588"/>
                </a:lnTo>
                <a:lnTo>
                  <a:pt x="3263900" y="908050"/>
                </a:lnTo>
                <a:lnTo>
                  <a:pt x="3248025" y="925513"/>
                </a:lnTo>
                <a:lnTo>
                  <a:pt x="3225800" y="939800"/>
                </a:lnTo>
                <a:lnTo>
                  <a:pt x="3201924" y="955675"/>
                </a:lnTo>
                <a:lnTo>
                  <a:pt x="3181350" y="977900"/>
                </a:lnTo>
                <a:lnTo>
                  <a:pt x="3160776" y="1000125"/>
                </a:lnTo>
                <a:lnTo>
                  <a:pt x="3136900" y="1016000"/>
                </a:lnTo>
                <a:lnTo>
                  <a:pt x="3092450" y="1041400"/>
                </a:lnTo>
                <a:lnTo>
                  <a:pt x="3048000" y="1066800"/>
                </a:lnTo>
                <a:lnTo>
                  <a:pt x="3027426" y="1077913"/>
                </a:lnTo>
                <a:lnTo>
                  <a:pt x="3016250" y="1085850"/>
                </a:lnTo>
                <a:lnTo>
                  <a:pt x="2997200" y="1111250"/>
                </a:lnTo>
                <a:lnTo>
                  <a:pt x="2982976" y="1127125"/>
                </a:lnTo>
                <a:lnTo>
                  <a:pt x="2965450" y="1136650"/>
                </a:lnTo>
                <a:lnTo>
                  <a:pt x="2947924" y="1144588"/>
                </a:lnTo>
                <a:lnTo>
                  <a:pt x="2933700" y="1155700"/>
                </a:lnTo>
                <a:lnTo>
                  <a:pt x="2914650" y="1174750"/>
                </a:lnTo>
                <a:lnTo>
                  <a:pt x="2906776" y="1181100"/>
                </a:lnTo>
                <a:lnTo>
                  <a:pt x="2895600" y="1187450"/>
                </a:lnTo>
                <a:lnTo>
                  <a:pt x="2881376" y="1196975"/>
                </a:lnTo>
                <a:lnTo>
                  <a:pt x="2863850" y="1212850"/>
                </a:lnTo>
                <a:lnTo>
                  <a:pt x="2844800" y="1228725"/>
                </a:lnTo>
                <a:lnTo>
                  <a:pt x="2825750" y="1238250"/>
                </a:lnTo>
                <a:lnTo>
                  <a:pt x="2806700" y="1247775"/>
                </a:lnTo>
                <a:lnTo>
                  <a:pt x="2787650" y="1263650"/>
                </a:lnTo>
                <a:lnTo>
                  <a:pt x="2768600" y="1279525"/>
                </a:lnTo>
                <a:lnTo>
                  <a:pt x="2749550" y="1289050"/>
                </a:lnTo>
                <a:lnTo>
                  <a:pt x="2727325" y="1300163"/>
                </a:lnTo>
                <a:lnTo>
                  <a:pt x="2698750" y="1320800"/>
                </a:lnTo>
                <a:lnTo>
                  <a:pt x="2665476" y="1344613"/>
                </a:lnTo>
                <a:lnTo>
                  <a:pt x="2628900" y="1365250"/>
                </a:lnTo>
                <a:lnTo>
                  <a:pt x="2592388" y="1387475"/>
                </a:lnTo>
                <a:lnTo>
                  <a:pt x="2559050" y="1416050"/>
                </a:lnTo>
                <a:lnTo>
                  <a:pt x="2525713" y="1444625"/>
                </a:lnTo>
                <a:lnTo>
                  <a:pt x="2489200" y="1466850"/>
                </a:lnTo>
                <a:lnTo>
                  <a:pt x="2451100" y="1487488"/>
                </a:lnTo>
                <a:lnTo>
                  <a:pt x="2413000" y="1511300"/>
                </a:lnTo>
                <a:lnTo>
                  <a:pt x="2373313" y="1538288"/>
                </a:lnTo>
                <a:lnTo>
                  <a:pt x="2330450" y="1568450"/>
                </a:lnTo>
                <a:lnTo>
                  <a:pt x="2286000" y="1598613"/>
                </a:lnTo>
                <a:lnTo>
                  <a:pt x="2241550" y="1625600"/>
                </a:lnTo>
                <a:lnTo>
                  <a:pt x="2200275" y="1649413"/>
                </a:lnTo>
                <a:lnTo>
                  <a:pt x="2165350" y="1670050"/>
                </a:lnTo>
                <a:lnTo>
                  <a:pt x="2136775" y="1685925"/>
                </a:lnTo>
                <a:lnTo>
                  <a:pt x="2114550" y="1695450"/>
                </a:lnTo>
                <a:lnTo>
                  <a:pt x="2092325" y="1706563"/>
                </a:lnTo>
                <a:lnTo>
                  <a:pt x="2063750" y="1727200"/>
                </a:lnTo>
                <a:lnTo>
                  <a:pt x="2019300" y="1765300"/>
                </a:lnTo>
                <a:lnTo>
                  <a:pt x="2003425" y="1778000"/>
                </a:lnTo>
                <a:lnTo>
                  <a:pt x="1981200" y="1790700"/>
                </a:lnTo>
                <a:lnTo>
                  <a:pt x="1958975" y="1803400"/>
                </a:lnTo>
                <a:lnTo>
                  <a:pt x="1943100" y="1816100"/>
                </a:lnTo>
                <a:lnTo>
                  <a:pt x="1917700" y="1841500"/>
                </a:lnTo>
                <a:lnTo>
                  <a:pt x="1901825" y="1854200"/>
                </a:lnTo>
                <a:lnTo>
                  <a:pt x="1879600" y="1866900"/>
                </a:lnTo>
                <a:lnTo>
                  <a:pt x="1857375" y="1879600"/>
                </a:lnTo>
                <a:lnTo>
                  <a:pt x="1841500" y="1892300"/>
                </a:lnTo>
                <a:lnTo>
                  <a:pt x="1827213" y="1905000"/>
                </a:lnTo>
                <a:lnTo>
                  <a:pt x="1809750" y="1917700"/>
                </a:lnTo>
                <a:lnTo>
                  <a:pt x="1792288" y="1930400"/>
                </a:lnTo>
                <a:lnTo>
                  <a:pt x="1778000" y="1943100"/>
                </a:lnTo>
                <a:lnTo>
                  <a:pt x="1746250" y="1981200"/>
                </a:lnTo>
                <a:lnTo>
                  <a:pt x="1714500" y="2019300"/>
                </a:lnTo>
                <a:lnTo>
                  <a:pt x="1703388" y="2032000"/>
                </a:lnTo>
                <a:lnTo>
                  <a:pt x="1695450" y="2044700"/>
                </a:lnTo>
                <a:lnTo>
                  <a:pt x="1685925" y="2058988"/>
                </a:lnTo>
                <a:lnTo>
                  <a:pt x="1670050" y="2076450"/>
                </a:lnTo>
                <a:lnTo>
                  <a:pt x="1638300" y="2108200"/>
                </a:lnTo>
                <a:lnTo>
                  <a:pt x="1606550" y="2139950"/>
                </a:lnTo>
                <a:lnTo>
                  <a:pt x="1568450" y="2178050"/>
                </a:lnTo>
                <a:lnTo>
                  <a:pt x="1530350" y="2222500"/>
                </a:lnTo>
                <a:lnTo>
                  <a:pt x="1492250" y="2266950"/>
                </a:lnTo>
                <a:lnTo>
                  <a:pt x="1476375" y="2286000"/>
                </a:lnTo>
                <a:lnTo>
                  <a:pt x="1466850" y="2305050"/>
                </a:lnTo>
                <a:lnTo>
                  <a:pt x="1457325" y="2325688"/>
                </a:lnTo>
                <a:lnTo>
                  <a:pt x="1441450" y="2349500"/>
                </a:lnTo>
                <a:lnTo>
                  <a:pt x="1409700" y="2393950"/>
                </a:lnTo>
                <a:lnTo>
                  <a:pt x="1371600" y="2444750"/>
                </a:lnTo>
                <a:lnTo>
                  <a:pt x="1346200" y="2473325"/>
                </a:lnTo>
                <a:lnTo>
                  <a:pt x="1320800" y="2495550"/>
                </a:lnTo>
                <a:lnTo>
                  <a:pt x="1296988" y="2519363"/>
                </a:lnTo>
                <a:lnTo>
                  <a:pt x="1276350" y="2552700"/>
                </a:lnTo>
                <a:lnTo>
                  <a:pt x="1255713" y="2587625"/>
                </a:lnTo>
                <a:lnTo>
                  <a:pt x="1231900" y="2616200"/>
                </a:lnTo>
                <a:lnTo>
                  <a:pt x="1208088" y="2641600"/>
                </a:lnTo>
                <a:lnTo>
                  <a:pt x="1187450" y="2667000"/>
                </a:lnTo>
                <a:lnTo>
                  <a:pt x="1149350" y="2717800"/>
                </a:lnTo>
                <a:lnTo>
                  <a:pt x="1128713" y="2743200"/>
                </a:lnTo>
                <a:lnTo>
                  <a:pt x="1104900" y="2768600"/>
                </a:lnTo>
                <a:lnTo>
                  <a:pt x="1079500" y="2794000"/>
                </a:lnTo>
                <a:lnTo>
                  <a:pt x="1054100" y="2819400"/>
                </a:lnTo>
                <a:lnTo>
                  <a:pt x="1009650" y="2863850"/>
                </a:lnTo>
                <a:lnTo>
                  <a:pt x="965200" y="2901950"/>
                </a:lnTo>
                <a:lnTo>
                  <a:pt x="920750" y="2940050"/>
                </a:lnTo>
                <a:lnTo>
                  <a:pt x="876300" y="2978150"/>
                </a:lnTo>
                <a:lnTo>
                  <a:pt x="849313" y="2995613"/>
                </a:lnTo>
                <a:lnTo>
                  <a:pt x="819150" y="3009900"/>
                </a:lnTo>
                <a:lnTo>
                  <a:pt x="787400" y="3025775"/>
                </a:lnTo>
                <a:lnTo>
                  <a:pt x="755650" y="3048000"/>
                </a:lnTo>
                <a:lnTo>
                  <a:pt x="723900" y="3073400"/>
                </a:lnTo>
                <a:lnTo>
                  <a:pt x="692150" y="3098800"/>
                </a:lnTo>
                <a:lnTo>
                  <a:pt x="661988" y="3124200"/>
                </a:lnTo>
                <a:lnTo>
                  <a:pt x="635000" y="3149600"/>
                </a:lnTo>
                <a:lnTo>
                  <a:pt x="609600" y="3176588"/>
                </a:lnTo>
                <a:lnTo>
                  <a:pt x="584200" y="3206750"/>
                </a:lnTo>
                <a:lnTo>
                  <a:pt x="557213" y="3236913"/>
                </a:lnTo>
                <a:lnTo>
                  <a:pt x="527050" y="3263900"/>
                </a:lnTo>
                <a:lnTo>
                  <a:pt x="496888" y="3287713"/>
                </a:lnTo>
                <a:lnTo>
                  <a:pt x="469900" y="3308350"/>
                </a:lnTo>
                <a:lnTo>
                  <a:pt x="444500" y="3330575"/>
                </a:lnTo>
                <a:lnTo>
                  <a:pt x="419100" y="3359150"/>
                </a:lnTo>
                <a:lnTo>
                  <a:pt x="396875" y="3384550"/>
                </a:lnTo>
                <a:lnTo>
                  <a:pt x="381000" y="3397250"/>
                </a:lnTo>
                <a:lnTo>
                  <a:pt x="368300" y="3405188"/>
                </a:lnTo>
                <a:lnTo>
                  <a:pt x="355600" y="3416300"/>
                </a:lnTo>
                <a:lnTo>
                  <a:pt x="344488" y="3430588"/>
                </a:lnTo>
                <a:lnTo>
                  <a:pt x="336550" y="3448050"/>
                </a:lnTo>
                <a:lnTo>
                  <a:pt x="327025" y="3465513"/>
                </a:lnTo>
                <a:lnTo>
                  <a:pt x="311150" y="3479800"/>
                </a:lnTo>
                <a:lnTo>
                  <a:pt x="295275" y="3492500"/>
                </a:lnTo>
                <a:lnTo>
                  <a:pt x="285750" y="3505200"/>
                </a:lnTo>
                <a:lnTo>
                  <a:pt x="279400" y="3516313"/>
                </a:lnTo>
                <a:lnTo>
                  <a:pt x="273050" y="3524250"/>
                </a:lnTo>
                <a:lnTo>
                  <a:pt x="254000" y="3543300"/>
                </a:lnTo>
                <a:lnTo>
                  <a:pt x="242888" y="3552825"/>
                </a:lnTo>
                <a:lnTo>
                  <a:pt x="234950" y="3556000"/>
                </a:lnTo>
                <a:lnTo>
                  <a:pt x="228600" y="3557588"/>
                </a:lnTo>
                <a:lnTo>
                  <a:pt x="222250" y="3562350"/>
                </a:lnTo>
                <a:lnTo>
                  <a:pt x="209550" y="3575050"/>
                </a:lnTo>
                <a:lnTo>
                  <a:pt x="204788" y="3581400"/>
                </a:lnTo>
                <a:lnTo>
                  <a:pt x="203200" y="3587750"/>
                </a:lnTo>
                <a:lnTo>
                  <a:pt x="201613" y="3592513"/>
                </a:lnTo>
                <a:lnTo>
                  <a:pt x="196850" y="3594100"/>
                </a:lnTo>
                <a:lnTo>
                  <a:pt x="177800" y="3594100"/>
                </a:lnTo>
                <a:lnTo>
                  <a:pt x="152400" y="3594100"/>
                </a:lnTo>
                <a:lnTo>
                  <a:pt x="120650" y="3594100"/>
                </a:lnTo>
                <a:lnTo>
                  <a:pt x="82550" y="3594100"/>
                </a:lnTo>
                <a:lnTo>
                  <a:pt x="63500" y="3592513"/>
                </a:lnTo>
                <a:lnTo>
                  <a:pt x="44450" y="3587750"/>
                </a:lnTo>
                <a:lnTo>
                  <a:pt x="26988" y="3579813"/>
                </a:lnTo>
                <a:lnTo>
                  <a:pt x="12700" y="3568700"/>
                </a:lnTo>
                <a:lnTo>
                  <a:pt x="0" y="35560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493544" y="2821781"/>
            <a:ext cx="2778919" cy="1700213"/>
          </a:xfrm>
          <a:custGeom>
            <a:avLst/>
            <a:gdLst/>
            <a:ahLst/>
            <a:cxnLst/>
            <a:rect l="0" t="0" r="0" b="0"/>
            <a:pathLst>
              <a:path w="4940301" h="3022601">
                <a:moveTo>
                  <a:pt x="0" y="0"/>
                </a:moveTo>
                <a:lnTo>
                  <a:pt x="6350" y="0"/>
                </a:lnTo>
                <a:lnTo>
                  <a:pt x="14288" y="1588"/>
                </a:lnTo>
                <a:lnTo>
                  <a:pt x="25400" y="6350"/>
                </a:lnTo>
                <a:lnTo>
                  <a:pt x="36513" y="12700"/>
                </a:lnTo>
                <a:lnTo>
                  <a:pt x="44450" y="19050"/>
                </a:lnTo>
                <a:lnTo>
                  <a:pt x="69850" y="38100"/>
                </a:lnTo>
                <a:lnTo>
                  <a:pt x="101600" y="57150"/>
                </a:lnTo>
                <a:lnTo>
                  <a:pt x="133350" y="76200"/>
                </a:lnTo>
                <a:lnTo>
                  <a:pt x="152400" y="90488"/>
                </a:lnTo>
                <a:lnTo>
                  <a:pt x="171450" y="107950"/>
                </a:lnTo>
                <a:lnTo>
                  <a:pt x="190500" y="123825"/>
                </a:lnTo>
                <a:lnTo>
                  <a:pt x="209550" y="133350"/>
                </a:lnTo>
                <a:lnTo>
                  <a:pt x="231775" y="142875"/>
                </a:lnTo>
                <a:lnTo>
                  <a:pt x="260350" y="158750"/>
                </a:lnTo>
                <a:lnTo>
                  <a:pt x="287338" y="177800"/>
                </a:lnTo>
                <a:lnTo>
                  <a:pt x="304800" y="196850"/>
                </a:lnTo>
                <a:lnTo>
                  <a:pt x="323850" y="217488"/>
                </a:lnTo>
                <a:lnTo>
                  <a:pt x="355600" y="241300"/>
                </a:lnTo>
                <a:lnTo>
                  <a:pt x="395288" y="266700"/>
                </a:lnTo>
                <a:lnTo>
                  <a:pt x="438150" y="292100"/>
                </a:lnTo>
                <a:lnTo>
                  <a:pt x="481013" y="317500"/>
                </a:lnTo>
                <a:lnTo>
                  <a:pt x="520700" y="342900"/>
                </a:lnTo>
                <a:lnTo>
                  <a:pt x="557213" y="369888"/>
                </a:lnTo>
                <a:lnTo>
                  <a:pt x="590550" y="400050"/>
                </a:lnTo>
                <a:lnTo>
                  <a:pt x="623888" y="430213"/>
                </a:lnTo>
                <a:lnTo>
                  <a:pt x="660400" y="457200"/>
                </a:lnTo>
                <a:lnTo>
                  <a:pt x="696913" y="482600"/>
                </a:lnTo>
                <a:lnTo>
                  <a:pt x="730250" y="508000"/>
                </a:lnTo>
                <a:lnTo>
                  <a:pt x="762000" y="531813"/>
                </a:lnTo>
                <a:lnTo>
                  <a:pt x="793750" y="552450"/>
                </a:lnTo>
                <a:lnTo>
                  <a:pt x="825500" y="573088"/>
                </a:lnTo>
                <a:lnTo>
                  <a:pt x="857250" y="596900"/>
                </a:lnTo>
                <a:lnTo>
                  <a:pt x="885825" y="620713"/>
                </a:lnTo>
                <a:lnTo>
                  <a:pt x="908050" y="641350"/>
                </a:lnTo>
                <a:lnTo>
                  <a:pt x="930275" y="661988"/>
                </a:lnTo>
                <a:lnTo>
                  <a:pt x="958850" y="685800"/>
                </a:lnTo>
                <a:lnTo>
                  <a:pt x="990600" y="711200"/>
                </a:lnTo>
                <a:lnTo>
                  <a:pt x="1022350" y="736600"/>
                </a:lnTo>
                <a:lnTo>
                  <a:pt x="1055688" y="765175"/>
                </a:lnTo>
                <a:lnTo>
                  <a:pt x="1092200" y="800100"/>
                </a:lnTo>
                <a:lnTo>
                  <a:pt x="1128713" y="836613"/>
                </a:lnTo>
                <a:lnTo>
                  <a:pt x="1162050" y="869950"/>
                </a:lnTo>
                <a:lnTo>
                  <a:pt x="1196975" y="901700"/>
                </a:lnTo>
                <a:lnTo>
                  <a:pt x="1238250" y="933450"/>
                </a:lnTo>
                <a:lnTo>
                  <a:pt x="1279525" y="965200"/>
                </a:lnTo>
                <a:lnTo>
                  <a:pt x="1314450" y="996950"/>
                </a:lnTo>
                <a:lnTo>
                  <a:pt x="1349375" y="1027113"/>
                </a:lnTo>
                <a:lnTo>
                  <a:pt x="1390650" y="1054100"/>
                </a:lnTo>
                <a:lnTo>
                  <a:pt x="1433513" y="1081088"/>
                </a:lnTo>
                <a:lnTo>
                  <a:pt x="1473200" y="1111250"/>
                </a:lnTo>
                <a:lnTo>
                  <a:pt x="1503363" y="1135063"/>
                </a:lnTo>
                <a:lnTo>
                  <a:pt x="1517650" y="1143000"/>
                </a:lnTo>
                <a:lnTo>
                  <a:pt x="1531938" y="1147763"/>
                </a:lnTo>
                <a:lnTo>
                  <a:pt x="1562100" y="1162050"/>
                </a:lnTo>
                <a:lnTo>
                  <a:pt x="1601788" y="1182688"/>
                </a:lnTo>
                <a:lnTo>
                  <a:pt x="1644650" y="1206500"/>
                </a:lnTo>
                <a:lnTo>
                  <a:pt x="1690688" y="1233488"/>
                </a:lnTo>
                <a:lnTo>
                  <a:pt x="1739900" y="1263650"/>
                </a:lnTo>
                <a:lnTo>
                  <a:pt x="1787525" y="1292225"/>
                </a:lnTo>
                <a:lnTo>
                  <a:pt x="1828800" y="1314450"/>
                </a:lnTo>
                <a:lnTo>
                  <a:pt x="1866900" y="1333500"/>
                </a:lnTo>
                <a:lnTo>
                  <a:pt x="1905000" y="1352550"/>
                </a:lnTo>
                <a:lnTo>
                  <a:pt x="1944688" y="1373188"/>
                </a:lnTo>
                <a:lnTo>
                  <a:pt x="1987550" y="1397000"/>
                </a:lnTo>
                <a:lnTo>
                  <a:pt x="2027238" y="1419225"/>
                </a:lnTo>
                <a:lnTo>
                  <a:pt x="2057400" y="1435100"/>
                </a:lnTo>
                <a:lnTo>
                  <a:pt x="2082800" y="1449388"/>
                </a:lnTo>
                <a:lnTo>
                  <a:pt x="2108200" y="1466850"/>
                </a:lnTo>
                <a:lnTo>
                  <a:pt x="2136775" y="1485900"/>
                </a:lnTo>
                <a:lnTo>
                  <a:pt x="2171700" y="1504950"/>
                </a:lnTo>
                <a:lnTo>
                  <a:pt x="2208213" y="1525588"/>
                </a:lnTo>
                <a:lnTo>
                  <a:pt x="2241550" y="1549400"/>
                </a:lnTo>
                <a:lnTo>
                  <a:pt x="2274888" y="1573213"/>
                </a:lnTo>
                <a:lnTo>
                  <a:pt x="2311400" y="1593850"/>
                </a:lnTo>
                <a:lnTo>
                  <a:pt x="2349500" y="1611313"/>
                </a:lnTo>
                <a:lnTo>
                  <a:pt x="2387600" y="1625600"/>
                </a:lnTo>
                <a:lnTo>
                  <a:pt x="2424113" y="1641475"/>
                </a:lnTo>
                <a:lnTo>
                  <a:pt x="2457450" y="1663700"/>
                </a:lnTo>
                <a:lnTo>
                  <a:pt x="2489200" y="1687513"/>
                </a:lnTo>
                <a:lnTo>
                  <a:pt x="2520950" y="1708150"/>
                </a:lnTo>
                <a:lnTo>
                  <a:pt x="2552700" y="1727200"/>
                </a:lnTo>
                <a:lnTo>
                  <a:pt x="2584450" y="1746250"/>
                </a:lnTo>
                <a:lnTo>
                  <a:pt x="2617788" y="1763713"/>
                </a:lnTo>
                <a:lnTo>
                  <a:pt x="2654300" y="1778000"/>
                </a:lnTo>
                <a:lnTo>
                  <a:pt x="2687638" y="1790700"/>
                </a:lnTo>
                <a:lnTo>
                  <a:pt x="2711450" y="1803400"/>
                </a:lnTo>
                <a:lnTo>
                  <a:pt x="2755900" y="1828800"/>
                </a:lnTo>
                <a:lnTo>
                  <a:pt x="2784475" y="1841500"/>
                </a:lnTo>
                <a:lnTo>
                  <a:pt x="2819400" y="1854200"/>
                </a:lnTo>
                <a:lnTo>
                  <a:pt x="2851150" y="1868488"/>
                </a:lnTo>
                <a:lnTo>
                  <a:pt x="2870200" y="1885950"/>
                </a:lnTo>
                <a:lnTo>
                  <a:pt x="2884488" y="1901825"/>
                </a:lnTo>
                <a:lnTo>
                  <a:pt x="2901950" y="1911350"/>
                </a:lnTo>
                <a:lnTo>
                  <a:pt x="2946400" y="1930400"/>
                </a:lnTo>
                <a:lnTo>
                  <a:pt x="2970276" y="1944688"/>
                </a:lnTo>
                <a:lnTo>
                  <a:pt x="2990850" y="1962150"/>
                </a:lnTo>
                <a:lnTo>
                  <a:pt x="3011424" y="1978025"/>
                </a:lnTo>
                <a:lnTo>
                  <a:pt x="3035300" y="1987550"/>
                </a:lnTo>
                <a:lnTo>
                  <a:pt x="3079750" y="2000250"/>
                </a:lnTo>
                <a:lnTo>
                  <a:pt x="3098800" y="2009775"/>
                </a:lnTo>
                <a:lnTo>
                  <a:pt x="3117850" y="2025650"/>
                </a:lnTo>
                <a:lnTo>
                  <a:pt x="3138424" y="2043113"/>
                </a:lnTo>
                <a:lnTo>
                  <a:pt x="3162300" y="2057400"/>
                </a:lnTo>
                <a:lnTo>
                  <a:pt x="3219450" y="2082800"/>
                </a:lnTo>
                <a:lnTo>
                  <a:pt x="3249676" y="2097088"/>
                </a:lnTo>
                <a:lnTo>
                  <a:pt x="3276600" y="2114550"/>
                </a:lnTo>
                <a:lnTo>
                  <a:pt x="3302000" y="2132013"/>
                </a:lnTo>
                <a:lnTo>
                  <a:pt x="3327400" y="2146300"/>
                </a:lnTo>
                <a:lnTo>
                  <a:pt x="3351276" y="2160588"/>
                </a:lnTo>
                <a:lnTo>
                  <a:pt x="3371850" y="2178050"/>
                </a:lnTo>
                <a:lnTo>
                  <a:pt x="3392424" y="2193925"/>
                </a:lnTo>
                <a:lnTo>
                  <a:pt x="3416300" y="2203450"/>
                </a:lnTo>
                <a:lnTo>
                  <a:pt x="3440176" y="2211388"/>
                </a:lnTo>
                <a:lnTo>
                  <a:pt x="3460750" y="2222500"/>
                </a:lnTo>
                <a:lnTo>
                  <a:pt x="3505200" y="2254250"/>
                </a:lnTo>
                <a:lnTo>
                  <a:pt x="3529076" y="2270125"/>
                </a:lnTo>
                <a:lnTo>
                  <a:pt x="3549650" y="2279650"/>
                </a:lnTo>
                <a:lnTo>
                  <a:pt x="3568700" y="2287588"/>
                </a:lnTo>
                <a:lnTo>
                  <a:pt x="3587750" y="2298700"/>
                </a:lnTo>
                <a:lnTo>
                  <a:pt x="3638550" y="2330450"/>
                </a:lnTo>
                <a:lnTo>
                  <a:pt x="3670300" y="2347913"/>
                </a:lnTo>
                <a:lnTo>
                  <a:pt x="3702050" y="2362200"/>
                </a:lnTo>
                <a:lnTo>
                  <a:pt x="3752850" y="2381250"/>
                </a:lnTo>
                <a:lnTo>
                  <a:pt x="3770376" y="2390775"/>
                </a:lnTo>
                <a:lnTo>
                  <a:pt x="3784600" y="2406650"/>
                </a:lnTo>
                <a:lnTo>
                  <a:pt x="3800475" y="2424113"/>
                </a:lnTo>
                <a:lnTo>
                  <a:pt x="3822700" y="2438400"/>
                </a:lnTo>
                <a:lnTo>
                  <a:pt x="3867150" y="2457450"/>
                </a:lnTo>
                <a:lnTo>
                  <a:pt x="3911600" y="2476500"/>
                </a:lnTo>
                <a:lnTo>
                  <a:pt x="3949700" y="2495550"/>
                </a:lnTo>
                <a:lnTo>
                  <a:pt x="3981450" y="2514600"/>
                </a:lnTo>
                <a:lnTo>
                  <a:pt x="4013200" y="2533650"/>
                </a:lnTo>
                <a:lnTo>
                  <a:pt x="4051300" y="2552700"/>
                </a:lnTo>
                <a:lnTo>
                  <a:pt x="4073525" y="2565400"/>
                </a:lnTo>
                <a:lnTo>
                  <a:pt x="4089400" y="2578100"/>
                </a:lnTo>
                <a:lnTo>
                  <a:pt x="4102100" y="2589213"/>
                </a:lnTo>
                <a:lnTo>
                  <a:pt x="4114800" y="2597150"/>
                </a:lnTo>
                <a:lnTo>
                  <a:pt x="4146550" y="2616200"/>
                </a:lnTo>
                <a:lnTo>
                  <a:pt x="4167124" y="2627313"/>
                </a:lnTo>
                <a:lnTo>
                  <a:pt x="4191000" y="2635250"/>
                </a:lnTo>
                <a:lnTo>
                  <a:pt x="4216400" y="2643188"/>
                </a:lnTo>
                <a:lnTo>
                  <a:pt x="4241800" y="2654300"/>
                </a:lnTo>
                <a:lnTo>
                  <a:pt x="4286250" y="2673350"/>
                </a:lnTo>
                <a:lnTo>
                  <a:pt x="4303776" y="2681288"/>
                </a:lnTo>
                <a:lnTo>
                  <a:pt x="4318000" y="2692400"/>
                </a:lnTo>
                <a:lnTo>
                  <a:pt x="4333875" y="2705100"/>
                </a:lnTo>
                <a:lnTo>
                  <a:pt x="4356100" y="2717800"/>
                </a:lnTo>
                <a:lnTo>
                  <a:pt x="4394200" y="2736850"/>
                </a:lnTo>
                <a:lnTo>
                  <a:pt x="4425950" y="2755900"/>
                </a:lnTo>
                <a:lnTo>
                  <a:pt x="4457700" y="2774950"/>
                </a:lnTo>
                <a:lnTo>
                  <a:pt x="4483100" y="2787650"/>
                </a:lnTo>
                <a:lnTo>
                  <a:pt x="4494276" y="2794000"/>
                </a:lnTo>
                <a:lnTo>
                  <a:pt x="4502150" y="2800350"/>
                </a:lnTo>
                <a:lnTo>
                  <a:pt x="4513326" y="2806700"/>
                </a:lnTo>
                <a:lnTo>
                  <a:pt x="4533900" y="2813050"/>
                </a:lnTo>
                <a:lnTo>
                  <a:pt x="4556125" y="2820988"/>
                </a:lnTo>
                <a:lnTo>
                  <a:pt x="4572000" y="2832100"/>
                </a:lnTo>
                <a:lnTo>
                  <a:pt x="4584700" y="2841625"/>
                </a:lnTo>
                <a:lnTo>
                  <a:pt x="4597400" y="2844800"/>
                </a:lnTo>
                <a:lnTo>
                  <a:pt x="4611624" y="2847975"/>
                </a:lnTo>
                <a:lnTo>
                  <a:pt x="4629150" y="2857500"/>
                </a:lnTo>
                <a:lnTo>
                  <a:pt x="4660900" y="2876550"/>
                </a:lnTo>
                <a:lnTo>
                  <a:pt x="4686300" y="2889250"/>
                </a:lnTo>
                <a:lnTo>
                  <a:pt x="4711700" y="2901950"/>
                </a:lnTo>
                <a:lnTo>
                  <a:pt x="4737100" y="2914650"/>
                </a:lnTo>
                <a:lnTo>
                  <a:pt x="4748276" y="2919413"/>
                </a:lnTo>
                <a:lnTo>
                  <a:pt x="4756150" y="2921000"/>
                </a:lnTo>
                <a:lnTo>
                  <a:pt x="4762500" y="2922588"/>
                </a:lnTo>
                <a:lnTo>
                  <a:pt x="4768850" y="2927350"/>
                </a:lnTo>
                <a:lnTo>
                  <a:pt x="4775200" y="2932113"/>
                </a:lnTo>
                <a:lnTo>
                  <a:pt x="4781550" y="2933700"/>
                </a:lnTo>
                <a:lnTo>
                  <a:pt x="4786376" y="2935288"/>
                </a:lnTo>
                <a:lnTo>
                  <a:pt x="4787900" y="2940050"/>
                </a:lnTo>
                <a:lnTo>
                  <a:pt x="4789424" y="2944813"/>
                </a:lnTo>
                <a:lnTo>
                  <a:pt x="4794250" y="2946400"/>
                </a:lnTo>
                <a:lnTo>
                  <a:pt x="4800600" y="2947988"/>
                </a:lnTo>
                <a:lnTo>
                  <a:pt x="4806950" y="2952750"/>
                </a:lnTo>
                <a:lnTo>
                  <a:pt x="4813300" y="2957513"/>
                </a:lnTo>
                <a:lnTo>
                  <a:pt x="4819650" y="2959100"/>
                </a:lnTo>
                <a:lnTo>
                  <a:pt x="4826000" y="2960688"/>
                </a:lnTo>
                <a:lnTo>
                  <a:pt x="4832350" y="2965450"/>
                </a:lnTo>
                <a:lnTo>
                  <a:pt x="4845050" y="2978150"/>
                </a:lnTo>
                <a:lnTo>
                  <a:pt x="4851400" y="2982913"/>
                </a:lnTo>
                <a:lnTo>
                  <a:pt x="4857750" y="2984500"/>
                </a:lnTo>
                <a:lnTo>
                  <a:pt x="4864100" y="2986088"/>
                </a:lnTo>
                <a:lnTo>
                  <a:pt x="4870450" y="2990850"/>
                </a:lnTo>
                <a:lnTo>
                  <a:pt x="4876800" y="2995613"/>
                </a:lnTo>
                <a:lnTo>
                  <a:pt x="4883150" y="2997200"/>
                </a:lnTo>
                <a:lnTo>
                  <a:pt x="4902200" y="2997200"/>
                </a:lnTo>
                <a:lnTo>
                  <a:pt x="4913376" y="2998788"/>
                </a:lnTo>
                <a:lnTo>
                  <a:pt x="4921250" y="3003550"/>
                </a:lnTo>
                <a:lnTo>
                  <a:pt x="4933950" y="3016250"/>
                </a:lnTo>
                <a:lnTo>
                  <a:pt x="4940300" y="30226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70560"/>
          </a:xfrm>
        </p:spPr>
        <p:txBody>
          <a:bodyPr/>
          <a:lstStyle/>
          <a:p>
            <a:r>
              <a:rPr lang="en-US" dirty="0" smtClean="0"/>
              <a:t>Non-Isometry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6451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A Non-Isometric Transformation has the following properties preserved: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Angle measure (All angles stay the same)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Parallelism (All lines that are parallel stay parallel)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Collinearity (All points on a line remain on a line</a:t>
            </a:r>
            <a:r>
              <a:rPr lang="en-US" sz="2000" dirty="0" smtClean="0"/>
              <a:t>)</a:t>
            </a:r>
            <a:endParaRPr lang="en-US" sz="20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In short, the transformed figure (</a:t>
            </a:r>
            <a:r>
              <a:rPr lang="en-US" sz="2000" b="1" dirty="0" smtClean="0">
                <a:solidFill>
                  <a:srgbClr val="000000"/>
                </a:solidFill>
              </a:rPr>
              <a:t>Image</a:t>
            </a:r>
            <a:r>
              <a:rPr lang="en-US" sz="2000" dirty="0" smtClean="0">
                <a:solidFill>
                  <a:srgbClr val="000000"/>
                </a:solidFill>
              </a:rPr>
              <a:t>) has the same shape as the original figure (</a:t>
            </a:r>
            <a:r>
              <a:rPr lang="en-US" sz="2000" b="1" dirty="0" smtClean="0">
                <a:solidFill>
                  <a:srgbClr val="000000"/>
                </a:solidFill>
              </a:rPr>
              <a:t>Pre-Image</a:t>
            </a:r>
            <a:r>
              <a:rPr lang="en-US" sz="2000" dirty="0" smtClean="0">
                <a:solidFill>
                  <a:srgbClr val="000000"/>
                </a:solidFill>
              </a:rPr>
              <a:t>), but not the same size.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6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1065</TotalTime>
  <Words>761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Aspect</vt:lpstr>
      <vt:lpstr>Urban Pop</vt:lpstr>
      <vt:lpstr>Decatur</vt:lpstr>
      <vt:lpstr>Apothecary</vt:lpstr>
      <vt:lpstr>1_Decatur</vt:lpstr>
      <vt:lpstr>Geometry: Unit 1: Transformations</vt:lpstr>
      <vt:lpstr>Transformations</vt:lpstr>
      <vt:lpstr>Mapping</vt:lpstr>
      <vt:lpstr>Transformation</vt:lpstr>
      <vt:lpstr>Transformations: Image and Pre-Image</vt:lpstr>
      <vt:lpstr>Isometry</vt:lpstr>
      <vt:lpstr>Isometry </vt:lpstr>
      <vt:lpstr>Non-Isometry </vt:lpstr>
      <vt:lpstr>Non-Isometry </vt:lpstr>
      <vt:lpstr>Transformations</vt:lpstr>
      <vt:lpstr>Reflections (Textbook pg. 577)</vt:lpstr>
      <vt:lpstr>Reflections: Notation</vt:lpstr>
      <vt:lpstr>Translations (Textbook pg. 583)</vt:lpstr>
      <vt:lpstr>Rotations (Textbook pg. 588)</vt:lpstr>
      <vt:lpstr>Rotations</vt:lpstr>
      <vt:lpstr>Final Words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Geometry: Unit 1: Transformations</dc:title>
  <dc:creator>David Leon</dc:creator>
  <cp:lastModifiedBy>David Leon</cp:lastModifiedBy>
  <cp:revision>31</cp:revision>
  <dcterms:created xsi:type="dcterms:W3CDTF">2015-08-27T18:19:31Z</dcterms:created>
  <dcterms:modified xsi:type="dcterms:W3CDTF">2015-08-31T18:30:27Z</dcterms:modified>
</cp:coreProperties>
</file>