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A947"/>
    <a:srgbClr val="0EB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568CB24-5254-488D-85DB-5B68F370543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31E0F8E-9480-48A3-A11E-10DFF72C30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ckCw_-7e3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4572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Parallel Lines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Unit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4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066800"/>
            <a:ext cx="8334374" cy="5486400"/>
          </a:xfrm>
        </p:spPr>
        <p:txBody>
          <a:bodyPr/>
          <a:lstStyle/>
          <a:p>
            <a:r>
              <a:rPr lang="en-US" dirty="0" smtClean="0"/>
              <a:t>What I have been meaning to do for a while now.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https://www.youtube.com/watch?v=WckCw_-7e3M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80960" cy="762000"/>
          </a:xfrm>
        </p:spPr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81974" cy="51663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 smtClean="0"/>
              <a:t>Content Objective</a:t>
            </a:r>
            <a:r>
              <a:rPr lang="en-US" sz="2800" dirty="0" smtClean="0"/>
              <a:t>: Students will be able to identify the properties of parallel lines and planes, using them to prove a theorem.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u="sng" dirty="0" smtClean="0"/>
              <a:t>Language Objective</a:t>
            </a:r>
            <a:r>
              <a:rPr lang="en-US" sz="2800" dirty="0" smtClean="0"/>
              <a:t>: Students will be able to complete statements and proofs using the properties of parallel lines.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Lines and Planes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143000"/>
            <a:ext cx="8410574" cy="609600"/>
          </a:xfrm>
        </p:spPr>
        <p:txBody>
          <a:bodyPr/>
          <a:lstStyle/>
          <a:p>
            <a:r>
              <a:rPr lang="en-US" sz="2400" i="0" dirty="0"/>
              <a:t>Two that lines that do not intersect are either </a:t>
            </a:r>
            <a:r>
              <a:rPr lang="en-US" sz="2400" b="1" dirty="0"/>
              <a:t>parallel</a:t>
            </a:r>
            <a:r>
              <a:rPr lang="en-US" sz="2400" dirty="0"/>
              <a:t> or </a:t>
            </a:r>
            <a:r>
              <a:rPr lang="en-US" sz="2400" b="1" dirty="0"/>
              <a:t>skew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8200" y="1790700"/>
            <a:ext cx="3886200" cy="4495800"/>
          </a:xfrm>
        </p:spPr>
        <p:txBody>
          <a:bodyPr/>
          <a:lstStyle/>
          <a:p>
            <a:r>
              <a:rPr lang="en-US" sz="2400" b="1" dirty="0"/>
              <a:t>Skew Lines </a:t>
            </a:r>
            <a:r>
              <a:rPr lang="en-US" sz="2400" dirty="0"/>
              <a:t>are non-coplanar lines, making them neither parallel nor intersecting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i="1" dirty="0" smtClean="0"/>
              <a:t>j </a:t>
            </a:r>
            <a:r>
              <a:rPr lang="en-US" sz="2400" dirty="0" smtClean="0"/>
              <a:t>and </a:t>
            </a:r>
            <a:r>
              <a:rPr lang="en-US" sz="2400" i="1" dirty="0" smtClean="0"/>
              <a:t>k </a:t>
            </a:r>
            <a:r>
              <a:rPr lang="en-US" sz="2400" dirty="0" smtClean="0"/>
              <a:t>are skew lines.</a:t>
            </a:r>
            <a:endParaRPr lang="en-US" sz="2400" i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828800"/>
            <a:ext cx="4114800" cy="4724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Parallel Lines </a:t>
            </a:r>
            <a:r>
              <a:rPr lang="en-US" sz="2400" dirty="0" smtClean="0"/>
              <a:t>( </a:t>
            </a:r>
            <a:r>
              <a:rPr lang="en-US" sz="2400" dirty="0" err="1" smtClean="0"/>
              <a:t>ll</a:t>
            </a:r>
            <a:r>
              <a:rPr lang="en-US" sz="2400" dirty="0" smtClean="0"/>
              <a:t> lines) are coplanar lines that do not intersect.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i="1" dirty="0" smtClean="0"/>
              <a:t>l </a:t>
            </a:r>
            <a:r>
              <a:rPr lang="en-US" sz="2400" dirty="0" smtClean="0"/>
              <a:t>and </a:t>
            </a:r>
            <a:r>
              <a:rPr lang="en-US" sz="2400" i="1" dirty="0" smtClean="0"/>
              <a:t>n </a:t>
            </a:r>
            <a:r>
              <a:rPr lang="en-US" sz="2400" dirty="0" smtClean="0"/>
              <a:t>are parallel lines</a:t>
            </a:r>
            <a:endParaRPr lang="en-US" sz="2400" i="1" dirty="0"/>
          </a:p>
          <a:p>
            <a:r>
              <a:rPr lang="en-US" sz="2400" i="1" dirty="0" smtClean="0"/>
              <a:t>l </a:t>
            </a:r>
            <a:r>
              <a:rPr lang="en-US" sz="2400" dirty="0" smtClean="0"/>
              <a:t>is parallel to </a:t>
            </a:r>
            <a:r>
              <a:rPr lang="en-US" sz="2400" i="1" dirty="0" smtClean="0"/>
              <a:t>n </a:t>
            </a:r>
            <a:r>
              <a:rPr lang="en-US" sz="2400" dirty="0" smtClean="0"/>
              <a:t>(</a:t>
            </a:r>
            <a:r>
              <a:rPr lang="en-US" sz="2400" i="1" dirty="0" smtClean="0"/>
              <a:t> l </a:t>
            </a:r>
            <a:r>
              <a:rPr lang="en-US" sz="2400" dirty="0" err="1" smtClean="0"/>
              <a:t>ll</a:t>
            </a:r>
            <a:r>
              <a:rPr lang="en-US" sz="2400" i="1" dirty="0" smtClean="0"/>
              <a:t> n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768096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81000" y="3276600"/>
            <a:ext cx="3429000" cy="1219200"/>
            <a:chOff x="381000" y="3276600"/>
            <a:chExt cx="3429000" cy="1219200"/>
          </a:xfrm>
        </p:grpSpPr>
        <p:sp>
          <p:nvSpPr>
            <p:cNvPr id="7" name="Parallelogram 6"/>
            <p:cNvSpPr/>
            <p:nvPr/>
          </p:nvSpPr>
          <p:spPr>
            <a:xfrm>
              <a:off x="381000" y="3276600"/>
              <a:ext cx="3429000" cy="1219200"/>
            </a:xfrm>
            <a:prstGeom prst="parallelogram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800100" y="3581400"/>
              <a:ext cx="2590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09600" y="4114800"/>
              <a:ext cx="2590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524000" y="3516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76500" y="35168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66800" y="4050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1909" y="4038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2000" y="371545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n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52945" y="3276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l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76900" y="2643362"/>
            <a:ext cx="3429000" cy="2790475"/>
            <a:chOff x="4724400" y="3171475"/>
            <a:chExt cx="3429000" cy="2790475"/>
          </a:xfrm>
        </p:grpSpPr>
        <p:grpSp>
          <p:nvGrpSpPr>
            <p:cNvPr id="32" name="Group 31"/>
            <p:cNvGrpSpPr/>
            <p:nvPr/>
          </p:nvGrpSpPr>
          <p:grpSpPr>
            <a:xfrm>
              <a:off x="4724400" y="3171475"/>
              <a:ext cx="3429000" cy="2790475"/>
              <a:chOff x="4724400" y="3171475"/>
              <a:chExt cx="3429000" cy="2790475"/>
            </a:xfrm>
          </p:grpSpPr>
          <p:sp>
            <p:nvSpPr>
              <p:cNvPr id="18" name="Parallelogram 17"/>
              <p:cNvSpPr/>
              <p:nvPr/>
            </p:nvSpPr>
            <p:spPr>
              <a:xfrm>
                <a:off x="4724400" y="4038600"/>
                <a:ext cx="3429000" cy="1219200"/>
              </a:xfrm>
              <a:prstGeom prst="parallelogram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>
                <a:off x="5143500" y="4440505"/>
                <a:ext cx="25908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5715000" y="5029200"/>
                <a:ext cx="381000" cy="93275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6449291" y="3171475"/>
                <a:ext cx="332509" cy="8671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992091" y="4038600"/>
                <a:ext cx="457200" cy="12192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5448300" y="4084782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j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00850" y="3173120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k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619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52426" y="1295400"/>
                <a:ext cx="8562974" cy="5334000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/>
                  <a:t>Parallel Planes </a:t>
                </a:r>
                <a:r>
                  <a:rPr lang="en-US" sz="2400" dirty="0" smtClean="0"/>
                  <a:t>( II planes) do not intersect.</a:t>
                </a:r>
              </a:p>
              <a:p>
                <a:pPr marL="514350" lvl="1" indent="-342900"/>
                <a:r>
                  <a:rPr lang="en-US" sz="2200" dirty="0" smtClean="0"/>
                  <a:t>Plane </a:t>
                </a:r>
                <a:r>
                  <a:rPr lang="en-US" sz="2200" i="1" dirty="0" smtClean="0"/>
                  <a:t>X </a:t>
                </a:r>
                <a:r>
                  <a:rPr lang="en-US" sz="2200" dirty="0" smtClean="0"/>
                  <a:t>is parallel to Plane </a:t>
                </a:r>
                <a:r>
                  <a:rPr lang="en-US" sz="2200" i="1" dirty="0" smtClean="0"/>
                  <a:t>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A line and a plane are parallel if they do not intersect.</a:t>
                </a:r>
              </a:p>
              <a:p>
                <a:pPr marL="514350" lvl="1" indent="-342900"/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sz="2200" dirty="0" smtClean="0"/>
                  <a:t> II  </a:t>
                </a:r>
                <a:r>
                  <a:rPr lang="en-US" sz="2200" i="1" dirty="0" smtClean="0"/>
                  <a:t>Y </a:t>
                </a:r>
                <a:r>
                  <a:rPr lang="en-US" sz="2200" dirty="0" smtClean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𝐹𝐺</m:t>
                        </m:r>
                      </m:e>
                    </m:acc>
                  </m:oMath>
                </a14:m>
                <a:r>
                  <a:rPr lang="en-US" sz="2200" dirty="0" smtClean="0"/>
                  <a:t>  </a:t>
                </a:r>
                <a:r>
                  <a:rPr lang="en-US" sz="2200" dirty="0" err="1" smtClean="0"/>
                  <a:t>ll</a:t>
                </a:r>
                <a:r>
                  <a:rPr lang="en-US" sz="2200" dirty="0" smtClean="0"/>
                  <a:t>  </a:t>
                </a:r>
                <a:r>
                  <a:rPr lang="en-US" sz="2200" i="1" dirty="0" smtClean="0"/>
                  <a:t>Y</a:t>
                </a:r>
              </a:p>
              <a:p>
                <a:pPr marL="514350" lvl="1" indent="-342900"/>
                <a:r>
                  <a:rPr lang="en-US" sz="2200" dirty="0" smtClean="0"/>
                  <a:t>Also,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200" dirty="0"/>
                  <a:t> II  </a:t>
                </a:r>
                <a:r>
                  <a:rPr lang="en-US" sz="2200" i="1" dirty="0" smtClean="0"/>
                  <a:t>X </a:t>
                </a:r>
                <a:r>
                  <a:rPr lang="en-US" sz="2200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200" dirty="0"/>
                  <a:t>  </a:t>
                </a:r>
                <a:r>
                  <a:rPr lang="en-US" sz="2200" dirty="0" err="1"/>
                  <a:t>ll</a:t>
                </a:r>
                <a:r>
                  <a:rPr lang="en-US" sz="2200" dirty="0"/>
                  <a:t>  </a:t>
                </a:r>
                <a:r>
                  <a:rPr lang="en-US" sz="2200" i="1" dirty="0" smtClean="0"/>
                  <a:t>X.</a:t>
                </a:r>
                <a:endParaRPr lang="en-US" sz="2200" i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52426" y="1295400"/>
                <a:ext cx="8562974" cy="5334000"/>
              </a:xfrm>
              <a:blipFill rotWithShape="1">
                <a:blip r:embed="rId2"/>
                <a:stretch>
                  <a:fillRect l="-996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86774" cy="762000"/>
          </a:xfrm>
        </p:spPr>
        <p:txBody>
          <a:bodyPr/>
          <a:lstStyle/>
          <a:p>
            <a:r>
              <a:rPr lang="en-US" dirty="0" smtClean="0"/>
              <a:t>Parallel Planes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685145" y="3743220"/>
            <a:ext cx="3984914" cy="2278828"/>
            <a:chOff x="4838700" y="3717759"/>
            <a:chExt cx="3984914" cy="2278828"/>
          </a:xfrm>
        </p:grpSpPr>
        <p:grpSp>
          <p:nvGrpSpPr>
            <p:cNvPr id="9" name="Group 8"/>
            <p:cNvGrpSpPr/>
            <p:nvPr/>
          </p:nvGrpSpPr>
          <p:grpSpPr>
            <a:xfrm>
              <a:off x="5105400" y="4087091"/>
              <a:ext cx="3276600" cy="533400"/>
              <a:chOff x="5153891" y="4087091"/>
              <a:chExt cx="3276600" cy="533400"/>
            </a:xfrm>
          </p:grpSpPr>
          <p:sp>
            <p:nvSpPr>
              <p:cNvPr id="4" name="Parallelogram 3"/>
              <p:cNvSpPr/>
              <p:nvPr/>
            </p:nvSpPr>
            <p:spPr>
              <a:xfrm>
                <a:off x="5153891" y="4087091"/>
                <a:ext cx="3276600" cy="533400"/>
              </a:xfrm>
              <a:prstGeom prst="parallelogram">
                <a:avLst/>
              </a:prstGeom>
              <a:solidFill>
                <a:srgbClr val="1BA94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642100" y="4196834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bg1"/>
                    </a:solidFill>
                  </a:rPr>
                  <a:t>X</a:t>
                </a:r>
                <a:endParaRPr lang="en-US" i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119255" y="5181600"/>
              <a:ext cx="3276600" cy="533400"/>
              <a:chOff x="5003800" y="5029200"/>
              <a:chExt cx="3276600" cy="533400"/>
            </a:xfrm>
          </p:grpSpPr>
          <p:sp>
            <p:nvSpPr>
              <p:cNvPr id="5" name="Parallelogram 4"/>
              <p:cNvSpPr/>
              <p:nvPr/>
            </p:nvSpPr>
            <p:spPr>
              <a:xfrm>
                <a:off x="5003800" y="5029200"/>
                <a:ext cx="3276600" cy="533400"/>
              </a:xfrm>
              <a:prstGeom prst="parallelogram">
                <a:avLst/>
              </a:prstGeom>
              <a:solidFill>
                <a:srgbClr val="1BA94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544541" y="5105523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bg1"/>
                    </a:solidFill>
                  </a:rPr>
                  <a:t>Y</a:t>
                </a:r>
                <a:endParaRPr lang="en-US" i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5257800" y="4087091"/>
              <a:ext cx="0" cy="1094509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382000" y="4098637"/>
              <a:ext cx="0" cy="1109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229600" y="4566166"/>
              <a:ext cx="0" cy="1109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133110" y="4566166"/>
              <a:ext cx="0" cy="1109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10150" y="3717759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H</a:t>
              </a:r>
              <a:endParaRPr lang="en-US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74759" y="3745591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G</a:t>
              </a:r>
              <a:endParaRPr lang="en-US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19700" y="4838823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D</a:t>
              </a:r>
              <a:endParaRPr lang="en-US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38700" y="54864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38700" y="4400095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E</a:t>
              </a:r>
              <a:endParaRPr lang="en-US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28314" y="5023489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</a:t>
              </a:r>
              <a:endParaRPr lang="en-US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74759" y="5627255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en-US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27109" y="4269177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F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0342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762000"/>
            <a:ext cx="8915400" cy="5410200"/>
          </a:xfrm>
        </p:spPr>
        <p:txBody>
          <a:bodyPr/>
          <a:lstStyle/>
          <a:p>
            <a:r>
              <a:rPr lang="en-US" dirty="0" smtClean="0"/>
              <a:t>Theorem 3-1: If two parallel planes are cut by a third plane, then the lines of intersection are parallel.</a:t>
            </a:r>
          </a:p>
          <a:p>
            <a:r>
              <a:rPr lang="en-US" dirty="0" smtClean="0"/>
              <a:t>Given: Plane </a:t>
            </a:r>
            <a:r>
              <a:rPr lang="en-US" i="1" dirty="0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ll</a:t>
            </a:r>
            <a:r>
              <a:rPr lang="en-US" dirty="0" smtClean="0"/>
              <a:t>  Plane </a:t>
            </a:r>
            <a:r>
              <a:rPr lang="en-US" i="1" dirty="0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 plane </a:t>
            </a:r>
            <a:r>
              <a:rPr lang="en-US" i="1" dirty="0" smtClean="0"/>
              <a:t>Z</a:t>
            </a:r>
            <a:r>
              <a:rPr lang="en-US" dirty="0" smtClean="0"/>
              <a:t> intersects </a:t>
            </a:r>
            <a:r>
              <a:rPr lang="en-US" i="1" dirty="0" smtClean="0"/>
              <a:t>X</a:t>
            </a:r>
            <a:r>
              <a:rPr lang="en-US" dirty="0" smtClean="0"/>
              <a:t> in line </a:t>
            </a:r>
            <a:r>
              <a:rPr lang="en-US" i="1" dirty="0" smtClean="0"/>
              <a:t>l;</a:t>
            </a:r>
          </a:p>
          <a:p>
            <a:r>
              <a:rPr lang="en-US" dirty="0" smtClean="0"/>
              <a:t>              plane </a:t>
            </a:r>
            <a:r>
              <a:rPr lang="en-US" i="1" dirty="0"/>
              <a:t>Z</a:t>
            </a:r>
            <a:r>
              <a:rPr lang="en-US" dirty="0"/>
              <a:t> intersects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line </a:t>
            </a:r>
            <a:r>
              <a:rPr lang="en-US" i="1" dirty="0" smtClean="0"/>
              <a:t>n.</a:t>
            </a:r>
          </a:p>
          <a:p>
            <a:r>
              <a:rPr lang="en-US" b="1" dirty="0" smtClean="0"/>
              <a:t>Prove: </a:t>
            </a:r>
            <a:r>
              <a:rPr lang="en-US" i="1" dirty="0" smtClean="0"/>
              <a:t>l  </a:t>
            </a:r>
            <a:r>
              <a:rPr lang="en-US" dirty="0" err="1" smtClean="0"/>
              <a:t>ll</a:t>
            </a:r>
            <a:r>
              <a:rPr lang="en-US" i="1" dirty="0" smtClean="0"/>
              <a:t>  n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768096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Proving Theorem 3-1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15245" y="958759"/>
            <a:ext cx="3276600" cy="3168960"/>
            <a:chOff x="4935681" y="1391372"/>
            <a:chExt cx="3446319" cy="3276600"/>
          </a:xfrm>
        </p:grpSpPr>
        <p:sp>
          <p:nvSpPr>
            <p:cNvPr id="4" name="Parallelogram 3"/>
            <p:cNvSpPr/>
            <p:nvPr/>
          </p:nvSpPr>
          <p:spPr>
            <a:xfrm>
              <a:off x="4935681" y="2324100"/>
              <a:ext cx="3276600" cy="533400"/>
            </a:xfrm>
            <a:prstGeom prst="parallelogram">
              <a:avLst/>
            </a:prstGeom>
            <a:solidFill>
              <a:srgbClr val="1BA94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4"/>
            <p:cNvSpPr/>
            <p:nvPr/>
          </p:nvSpPr>
          <p:spPr>
            <a:xfrm>
              <a:off x="4935681" y="3124200"/>
              <a:ext cx="3276600" cy="533400"/>
            </a:xfrm>
            <a:prstGeom prst="parallelogram">
              <a:avLst/>
            </a:prstGeom>
            <a:solidFill>
              <a:srgbClr val="1BA94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5"/>
            <p:cNvSpPr/>
            <p:nvPr/>
          </p:nvSpPr>
          <p:spPr>
            <a:xfrm rot="4685360">
              <a:off x="4935681" y="2762972"/>
              <a:ext cx="3276600" cy="533400"/>
            </a:xfrm>
            <a:prstGeom prst="parallelogram">
              <a:avLst/>
            </a:prstGeom>
            <a:solidFill>
              <a:srgbClr val="1BA94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6248400" y="2362200"/>
              <a:ext cx="457200" cy="533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400800" y="3124200"/>
              <a:ext cx="457200" cy="533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886700" y="22860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X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10500" y="3070204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Y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53150" y="2371436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l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11900" y="3060968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n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54932" y="419100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</a:rPr>
                <a:t>Z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9717" y="3674368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86462" y="4515513"/>
                <a:ext cx="274722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tx1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> and </a:t>
                </a:r>
                <a:r>
                  <a:rPr lang="en-US" sz="2200" i="1" dirty="0" smtClean="0">
                    <a:solidFill>
                      <a:schemeClr val="tx1"/>
                    </a:solidFill>
                  </a:rPr>
                  <a:t>n 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are coplanar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62" y="4515513"/>
                <a:ext cx="2747227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2889" t="-8571" r="-2222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74900" y="5029200"/>
            <a:ext cx="30118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3. </a:t>
            </a:r>
            <a:r>
              <a:rPr lang="en-US" sz="2200" i="1" dirty="0" smtClean="0"/>
              <a:t>l </a:t>
            </a:r>
            <a:r>
              <a:rPr lang="en-US" sz="2200" dirty="0" smtClean="0"/>
              <a:t>is in </a:t>
            </a:r>
            <a:r>
              <a:rPr lang="en-US" sz="2200" i="1" dirty="0" smtClean="0"/>
              <a:t>X; n </a:t>
            </a:r>
            <a:r>
              <a:rPr lang="en-US" sz="2200" dirty="0" smtClean="0"/>
              <a:t>is in </a:t>
            </a:r>
            <a:r>
              <a:rPr lang="en-US" sz="2200" i="1" dirty="0" smtClean="0"/>
              <a:t>Y; X  </a:t>
            </a:r>
            <a:r>
              <a:rPr lang="en-US" sz="2200" dirty="0" err="1" smtClean="0"/>
              <a:t>ll</a:t>
            </a:r>
            <a:r>
              <a:rPr lang="en-US" sz="2200" dirty="0" smtClean="0"/>
              <a:t>  </a:t>
            </a:r>
            <a:r>
              <a:rPr lang="en-US" sz="2200" i="1" dirty="0" smtClean="0"/>
              <a:t>Y</a:t>
            </a:r>
            <a:endParaRPr lang="en-US" sz="2200" b="0" dirty="0" smtClean="0">
              <a:ea typeface="Cambria Math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17055" y="4071863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p:sp>
        <p:nvSpPr>
          <p:cNvPr id="20" name="Rectangle 19"/>
          <p:cNvSpPr/>
          <p:nvPr/>
        </p:nvSpPr>
        <p:spPr>
          <a:xfrm>
            <a:off x="5026142" y="4495800"/>
            <a:ext cx="27432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Def. of Coplanar</a:t>
            </a:r>
            <a:endParaRPr lang="en-US" sz="2200" dirty="0"/>
          </a:p>
        </p:txBody>
      </p:sp>
      <p:sp>
        <p:nvSpPr>
          <p:cNvPr id="21" name="Rectangle 20"/>
          <p:cNvSpPr/>
          <p:nvPr/>
        </p:nvSpPr>
        <p:spPr>
          <a:xfrm>
            <a:off x="4972249" y="4953000"/>
            <a:ext cx="11065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 Given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43023" y="5625113"/>
                <a:ext cx="322011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sz="2200" dirty="0" smtClean="0"/>
                  <a:t> and </a:t>
                </a:r>
                <a:r>
                  <a:rPr lang="en-US" sz="2200" i="1" dirty="0" smtClean="0"/>
                  <a:t>n </a:t>
                </a:r>
                <a:r>
                  <a:rPr lang="en-US" sz="2200" dirty="0" smtClean="0"/>
                  <a:t>do not intersect.</a:t>
                </a:r>
                <a:endParaRPr lang="en-US" sz="2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23" y="5625113"/>
                <a:ext cx="3220112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2462" t="-8571" r="-17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863921" y="5521405"/>
            <a:ext cx="40334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4. Parallel planes do not intersect</a:t>
            </a:r>
          </a:p>
          <a:p>
            <a:r>
              <a:rPr lang="en-US" sz="2200" dirty="0" smtClean="0"/>
              <a:t>	(Def. of  </a:t>
            </a:r>
            <a:r>
              <a:rPr lang="en-US" sz="2200" dirty="0" err="1" smtClean="0"/>
              <a:t>ll</a:t>
            </a:r>
            <a:r>
              <a:rPr lang="en-US" sz="2200" dirty="0" smtClean="0"/>
              <a:t>  planes)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86462" y="4074478"/>
                <a:ext cx="246349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lvl="0" indent="-4572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> is in </a:t>
                </a:r>
                <a:r>
                  <a:rPr lang="en-US" sz="2200" i="1" dirty="0" smtClean="0">
                    <a:solidFill>
                      <a:schemeClr val="tx1"/>
                    </a:solidFill>
                  </a:rPr>
                  <a:t>Z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; </a:t>
                </a:r>
                <a:r>
                  <a:rPr lang="en-US" sz="2200" i="1" dirty="0" smtClean="0">
                    <a:solidFill>
                      <a:schemeClr val="tx1"/>
                    </a:solidFill>
                  </a:rPr>
                  <a:t>n 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is in </a:t>
                </a:r>
                <a:r>
                  <a:rPr lang="en-US" sz="2200" i="1" dirty="0" smtClean="0">
                    <a:solidFill>
                      <a:schemeClr val="tx1"/>
                    </a:solidFill>
                  </a:rPr>
                  <a:t>Z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62" y="4074478"/>
                <a:ext cx="2463495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3218" t="-9859" r="-2475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28025" y="6248400"/>
                <a:ext cx="110575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sz="2200" dirty="0" smtClean="0"/>
                  <a:t>  </a:t>
                </a:r>
                <a:r>
                  <a:rPr lang="en-US" sz="2200" dirty="0" err="1" smtClean="0"/>
                  <a:t>ll</a:t>
                </a:r>
                <a:r>
                  <a:rPr lang="en-US" sz="2200" dirty="0" smtClean="0"/>
                  <a:t>   </a:t>
                </a:r>
                <a:r>
                  <a:rPr lang="en-US" sz="2200" i="1" dirty="0" smtClean="0"/>
                  <a:t>n</a:t>
                </a:r>
                <a:endParaRPr lang="en-US" sz="22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25" y="6248400"/>
                <a:ext cx="1105752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6593" t="-8451" r="-6593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972250" y="6248400"/>
            <a:ext cx="22495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5. Def. of  </a:t>
            </a:r>
            <a:r>
              <a:rPr lang="en-US" sz="2200" dirty="0" err="1" smtClean="0"/>
              <a:t>ll</a:t>
            </a:r>
            <a:r>
              <a:rPr lang="en-US" sz="2200" dirty="0" smtClean="0"/>
              <a:t>   lines.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9664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143000"/>
            <a:ext cx="8181974" cy="2019018"/>
          </a:xfrm>
        </p:spPr>
        <p:txBody>
          <a:bodyPr/>
          <a:lstStyle/>
          <a:p>
            <a:r>
              <a:rPr lang="en-US" dirty="0" smtClean="0"/>
              <a:t>The following terms will be needed for future theorems about parallel lines. These only apply to coplanar lines.</a:t>
            </a:r>
          </a:p>
          <a:p>
            <a:r>
              <a:rPr lang="en-US" dirty="0" smtClean="0"/>
              <a:t>Transversal: A line that intersects two or more coplanar lines in different points.</a:t>
            </a:r>
          </a:p>
          <a:p>
            <a:r>
              <a:rPr lang="en-US" dirty="0" smtClean="0"/>
              <a:t>Interior Angles: angles 3, 4, 5, and 6</a:t>
            </a:r>
          </a:p>
          <a:p>
            <a:r>
              <a:rPr lang="en-US" dirty="0" smtClean="0"/>
              <a:t>Exterior Angles: angles 1, 2, 7, and 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5817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804641" y="2171418"/>
            <a:ext cx="4191000" cy="3124200"/>
            <a:chOff x="4724400" y="2403702"/>
            <a:chExt cx="4191000" cy="3124200"/>
          </a:xfrm>
        </p:grpSpPr>
        <p:grpSp>
          <p:nvGrpSpPr>
            <p:cNvPr id="20" name="Group 19"/>
            <p:cNvGrpSpPr/>
            <p:nvPr/>
          </p:nvGrpSpPr>
          <p:grpSpPr>
            <a:xfrm>
              <a:off x="4724400" y="2403702"/>
              <a:ext cx="4191000" cy="3124200"/>
              <a:chOff x="4572000" y="2971800"/>
              <a:chExt cx="4191000" cy="31242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4572000" y="3505200"/>
                <a:ext cx="41910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4572000" y="5181600"/>
                <a:ext cx="4191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6324600" y="2971800"/>
                <a:ext cx="990600" cy="31242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4724400" y="31612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h</a:t>
                </a:r>
                <a:endParaRPr lang="en-US" i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670136" y="48122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k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819900" y="34406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067550" y="3505200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324600" y="48122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90591" y="48884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743700" y="3685860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972300" y="3736170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286500" y="51170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563014" y="5113062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US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7338291" y="260964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l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4800" y="3257271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Alternate Interior Angles (alt. int. &lt;‘s)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non-adjacent interior angles on the opposite sides of the transversal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445741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Ex: &lt; 3 and &lt;6  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22049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</a:t>
            </a:r>
            <a:r>
              <a:rPr lang="en-US" dirty="0"/>
              <a:t>4</a:t>
            </a:r>
            <a:r>
              <a:rPr lang="en-US" dirty="0" smtClean="0"/>
              <a:t> and &lt;5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" y="4889369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Same-side interior angles (s-s int. &lt;‘s)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interior angles on the same side of the transversal.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8559" y="583553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Ex: &lt; 3 and &lt;5  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74449" y="583553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4 and &lt; 6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143000"/>
            <a:ext cx="8181974" cy="762000"/>
          </a:xfrm>
        </p:spPr>
        <p:txBody>
          <a:bodyPr/>
          <a:lstStyle/>
          <a:p>
            <a:r>
              <a:rPr lang="en-US" dirty="0" smtClean="0"/>
              <a:t>The following terms will be needed for future theorems about parallel lines. These only apply to coplanar lines.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5817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880841" y="2171418"/>
            <a:ext cx="4191000" cy="3124200"/>
            <a:chOff x="4724400" y="2403702"/>
            <a:chExt cx="4191000" cy="3124200"/>
          </a:xfrm>
        </p:grpSpPr>
        <p:grpSp>
          <p:nvGrpSpPr>
            <p:cNvPr id="20" name="Group 19"/>
            <p:cNvGrpSpPr/>
            <p:nvPr/>
          </p:nvGrpSpPr>
          <p:grpSpPr>
            <a:xfrm>
              <a:off x="4724400" y="2403702"/>
              <a:ext cx="4191000" cy="3124200"/>
              <a:chOff x="4572000" y="2971800"/>
              <a:chExt cx="4191000" cy="31242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4572000" y="3505200"/>
                <a:ext cx="41910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4572000" y="5181600"/>
                <a:ext cx="4191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6324600" y="2971800"/>
                <a:ext cx="990600" cy="31242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4724400" y="31612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h</a:t>
                </a:r>
                <a:endParaRPr lang="en-US" i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670136" y="48122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k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819900" y="34406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067550" y="3505200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324600" y="48122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90591" y="48884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743700" y="3685860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972300" y="3736170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286500" y="51170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563014" y="5113062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US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7338291" y="2609640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l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4800" y="1840608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Corresponding  Angles (corr. &lt;‘s)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angles in corresponding positions relative to the two lines.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2491" y="282495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Ex: &lt; 1 and &lt;5  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22049" y="283880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2 and &lt;6 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1831" y="492628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Ex: &lt; 1 and &lt;8  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165213" y="492628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2 and &lt; 7 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1849" y="320813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3 and &lt;7 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55091" y="320813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4 and &lt;8 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3249" y="3857253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Alternate Exterior Angles (alt. ext. &lt;‘s)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non-adjacent  exterior angles on the opposite sides of the transversal.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1129</TotalTime>
  <Words>592</Words>
  <Application>Microsoft Office PowerPoint</Application>
  <PresentationFormat>On-screen Show (4:3)</PresentationFormat>
  <Paragraphs>118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Geometry Unit 4</vt:lpstr>
      <vt:lpstr>Warmup</vt:lpstr>
      <vt:lpstr>Parallel Lines and Planes</vt:lpstr>
      <vt:lpstr>Definitions</vt:lpstr>
      <vt:lpstr>Parallel Planes</vt:lpstr>
      <vt:lpstr>Proving Theorem 3-1</vt:lpstr>
      <vt:lpstr>Key Terms</vt:lpstr>
      <vt:lpstr>Key Terms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Leon</dc:creator>
  <cp:lastModifiedBy>David Leon</cp:lastModifiedBy>
  <cp:revision>27</cp:revision>
  <dcterms:created xsi:type="dcterms:W3CDTF">2015-10-21T22:58:53Z</dcterms:created>
  <dcterms:modified xsi:type="dcterms:W3CDTF">2015-10-26T21:48:14Z</dcterms:modified>
</cp:coreProperties>
</file>