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9" r:id="rId4"/>
    <p:sldId id="257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1F0BB-4591-4625-B5D3-B4C6B32B7A92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318BC-DE4B-4BA9-AE04-7DE3ADC9D7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9pPr>
          </a:lstStyle>
          <a:p>
            <a:fld id="{41C5779F-96EA-4A16-BE61-DA8651A401F0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FA6B69-D15B-4C01-9E4E-62F7349AE9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78357E-F4B7-4B39-A34D-14EF13526A4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B69-D15B-4C01-9E4E-62F7349AE9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357E-F4B7-4B39-A34D-14EF13526A4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B69-D15B-4C01-9E4E-62F7349AE9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357E-F4B7-4B39-A34D-14EF13526A4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B69-D15B-4C01-9E4E-62F7349AE9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357E-F4B7-4B39-A34D-14EF13526A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B69-D15B-4C01-9E4E-62F7349AE9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357E-F4B7-4B39-A34D-14EF13526A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B69-D15B-4C01-9E4E-62F7349AE9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357E-F4B7-4B39-A34D-14EF13526A4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B69-D15B-4C01-9E4E-62F7349AE9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357E-F4B7-4B39-A34D-14EF13526A4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B69-D15B-4C01-9E4E-62F7349AE9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357E-F4B7-4B39-A34D-14EF13526A4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B69-D15B-4C01-9E4E-62F7349AE9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357E-F4B7-4B39-A34D-14EF13526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B69-D15B-4C01-9E4E-62F7349AE9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357E-F4B7-4B39-A34D-14EF13526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6B69-D15B-4C01-9E4E-62F7349AE9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8357E-F4B7-4B39-A34D-14EF13526A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FA6B69-D15B-4C01-9E4E-62F7349AE986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D78357E-F4B7-4B39-A34D-14EF13526A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ckCw_-7e3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5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87737"/>
            <a:ext cx="7772400" cy="1731982"/>
          </a:xfrm>
        </p:spPr>
        <p:txBody>
          <a:bodyPr/>
          <a:lstStyle/>
          <a:p>
            <a:r>
              <a:rPr lang="en-US" dirty="0" smtClean="0"/>
              <a:t>Geometry Unit 3: Proofs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Perpendicular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057401"/>
            <a:ext cx="7835153" cy="4724400"/>
          </a:xfrm>
        </p:spPr>
        <p:txBody>
          <a:bodyPr/>
          <a:lstStyle/>
          <a:p>
            <a:r>
              <a:rPr lang="en-US" dirty="0" smtClean="0"/>
              <a:t>When you just throw out random answers for your proofs, you sound like…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https://www.youtube.com/watch?v=WckCw_-</a:t>
            </a:r>
            <a:r>
              <a:rPr lang="en-US" dirty="0" smtClean="0">
                <a:hlinkClick r:id="rId2"/>
              </a:rPr>
              <a:t>7e3M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649044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Content Objective:</a:t>
            </a:r>
            <a:r>
              <a:rPr lang="en-US" dirty="0" smtClean="0"/>
              <a:t> Students will be able to use the properties of perpendicular lines to prove theorems.</a:t>
            </a:r>
            <a:endParaRPr lang="en-US" b="1" u="sng" dirty="0" smtClean="0"/>
          </a:p>
          <a:p>
            <a:endParaRPr lang="en-US" dirty="0"/>
          </a:p>
          <a:p>
            <a:r>
              <a:rPr lang="en-US" b="1" u="sng" dirty="0" smtClean="0"/>
              <a:t>Language Objective:</a:t>
            </a:r>
            <a:r>
              <a:rPr lang="en-US" dirty="0" smtClean="0"/>
              <a:t> Students will be able to write two-column proofs involving perpendicular lines.</a:t>
            </a:r>
            <a:endParaRPr lang="en-US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77644"/>
          </a:xfrm>
        </p:spPr>
        <p:txBody>
          <a:bodyPr/>
          <a:lstStyle/>
          <a:p>
            <a:r>
              <a:rPr lang="en-US" dirty="0" smtClean="0"/>
              <a:t>Perpendicular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Perpendicular Lines </a:t>
            </a:r>
            <a:r>
              <a:rPr lang="en-US" dirty="0" smtClean="0"/>
              <a:t>are two lines that intersect to form right angles. </a:t>
            </a:r>
          </a:p>
          <a:p>
            <a:endParaRPr lang="en-US" b="1" dirty="0"/>
          </a:p>
          <a:p>
            <a:r>
              <a:rPr lang="en-US" dirty="0" smtClean="0"/>
              <a:t>Intersecting Lines that </a:t>
            </a:r>
            <a:r>
              <a:rPr lang="en-US" dirty="0"/>
              <a:t>form </a:t>
            </a:r>
            <a:r>
              <a:rPr lang="en-US" b="1" dirty="0" smtClean="0"/>
              <a:t>1 </a:t>
            </a:r>
            <a:r>
              <a:rPr lang="en-US" dirty="0" smtClean="0"/>
              <a:t>right </a:t>
            </a:r>
            <a:r>
              <a:rPr lang="en-US" dirty="0"/>
              <a:t>angle always form </a:t>
            </a:r>
            <a:r>
              <a:rPr lang="en-US" b="1" dirty="0" smtClean="0"/>
              <a:t>4 </a:t>
            </a:r>
            <a:r>
              <a:rPr lang="en-US" dirty="0" smtClean="0"/>
              <a:t>right angles.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725244"/>
          </a:xfrm>
        </p:spPr>
        <p:txBody>
          <a:bodyPr/>
          <a:lstStyle/>
          <a:p>
            <a:r>
              <a:rPr lang="en-US" dirty="0" smtClean="0"/>
              <a:t>Perpendicular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057400"/>
                <a:ext cx="8305799" cy="4495799"/>
              </a:xfrm>
            </p:spPr>
            <p:txBody>
              <a:bodyPr>
                <a:normAutofit fontScale="92500" lnSpcReduction="10000"/>
              </a:bodyPr>
              <a:lstStyle/>
              <a:p>
                <a:pPr marL="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>
                    <a:latin typeface="Comic Sans MS"/>
                    <a:ea typeface="Times New Roman"/>
                  </a:rPr>
                  <a:t>Applications of the Definition:</a:t>
                </a:r>
                <a:endParaRPr lang="en-US" dirty="0">
                  <a:effectLst/>
                  <a:latin typeface="Times New Roman"/>
                  <a:ea typeface="Times New Roman"/>
                </a:endParaRP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dirty="0">
                    <a:effectLst/>
                    <a:latin typeface="Comic Sans MS"/>
                    <a:ea typeface="Times New Roman"/>
                  </a:rPr>
                  <a:t>If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𝐽𝐾</m:t>
                        </m:r>
                      </m:e>
                    </m:acc>
                  </m:oMath>
                </a14:m>
                <a:r>
                  <a:rPr lang="en-US" dirty="0">
                    <a:effectLst/>
                    <a:latin typeface="Comic Sans MS"/>
                    <a:ea typeface="Times New Roman"/>
                  </a:rPr>
                  <a:t> is __________ to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dirty="0">
                    <a:effectLst/>
                    <a:latin typeface="Comic Sans MS"/>
                    <a:ea typeface="Times New Roman"/>
                  </a:rPr>
                  <a:t>, written as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𝐽𝐾</m:t>
                        </m:r>
                      </m:e>
                    </m:acc>
                  </m:oMath>
                </a14:m>
                <a:r>
                  <a:rPr lang="en-US" dirty="0">
                    <a:effectLst/>
                    <a:latin typeface="Comic Sans MS"/>
                    <a:ea typeface="Times New Roman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dirty="0">
                    <a:effectLst/>
                    <a:latin typeface="Comic Sans MS"/>
                    <a:ea typeface="Times New Roman"/>
                  </a:rPr>
                  <a:t>, then each of the numbered angles is a ________ angle.</a:t>
                </a:r>
                <a:endParaRPr lang="en-US" dirty="0">
                  <a:effectLst/>
                  <a:latin typeface="Times New Roman"/>
                  <a:ea typeface="Times New Roman"/>
                </a:endParaRP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dirty="0">
                    <a:effectLst/>
                    <a:latin typeface="Comic Sans MS"/>
                    <a:ea typeface="Times New Roman"/>
                  </a:rPr>
                  <a:t>If any one of the numbered angles is a _________ angle, then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𝐽𝐾</m:t>
                        </m:r>
                      </m:e>
                    </m:acc>
                  </m:oMath>
                </a14:m>
                <a:r>
                  <a:rPr lang="en-US" dirty="0">
                    <a:effectLst/>
                    <a:latin typeface="Comic Sans MS"/>
                    <a:ea typeface="Times New Roman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dirty="0">
                    <a:effectLst/>
                    <a:latin typeface="Comic Sans MS"/>
                    <a:ea typeface="Times New Roman"/>
                  </a:rPr>
                  <a:t>.</a:t>
                </a:r>
                <a:endParaRPr lang="en-US" dirty="0">
                  <a:effectLst/>
                  <a:latin typeface="Times New Roman"/>
                  <a:ea typeface="Times New Roman"/>
                </a:endParaRPr>
              </a:p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dirty="0">
                    <a:effectLst/>
                    <a:latin typeface="Comic Sans MS"/>
                    <a:ea typeface="Times New Roman"/>
                  </a:rPr>
                  <a:t>The word ____________ can also be used for intersecting rays. </a:t>
                </a:r>
                <a:endParaRPr lang="en-US" dirty="0">
                  <a:effectLst/>
                  <a:latin typeface="Times New Roman"/>
                  <a:ea typeface="Times New Roman"/>
                </a:endParaRPr>
              </a:p>
              <a:p>
                <a:pPr marL="91440" marR="0" indent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dirty="0">
                    <a:effectLst/>
                    <a:latin typeface="Comic Sans MS"/>
                    <a:ea typeface="Times New Roman"/>
                  </a:rPr>
                  <a:t>(Ex: If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𝐽𝐾</m:t>
                        </m:r>
                      </m:e>
                    </m:acc>
                  </m:oMath>
                </a14:m>
                <a:r>
                  <a:rPr lang="en-US" dirty="0">
                    <a:effectLst/>
                    <a:latin typeface="Comic Sans MS"/>
                    <a:ea typeface="Times New Roman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dirty="0">
                    <a:effectLst/>
                    <a:latin typeface="Comic Sans MS"/>
                    <a:ea typeface="Times New Roman"/>
                  </a:rPr>
                  <a:t> in the diagram, 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𝐽𝐾</m:t>
                        </m:r>
                      </m:e>
                    </m:acc>
                  </m:oMath>
                </a14:m>
                <a:r>
                  <a:rPr lang="en-US" dirty="0">
                    <a:effectLst/>
                    <a:latin typeface="Comic Sans MS"/>
                    <a:ea typeface="Times New Roman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</m:ctrlPr>
                      </m:accPr>
                      <m:e>
                        <m:r>
                          <a:rPr lang="en-US" i="1">
                            <a:effectLst/>
                            <a:latin typeface="Cambria Math"/>
                            <a:ea typeface="Times New Roman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dirty="0">
                    <a:effectLst/>
                    <a:latin typeface="Comic Sans MS"/>
                    <a:ea typeface="Times New Roman"/>
                  </a:rPr>
                  <a:t> and the sides of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Times New Roman"/>
                      </a:rPr>
                      <m:t>&lt;2</m:t>
                    </m:r>
                  </m:oMath>
                </a14:m>
                <a:r>
                  <a:rPr lang="en-US" dirty="0">
                    <a:effectLst/>
                    <a:latin typeface="Comic Sans MS"/>
                    <a:ea typeface="Times New Roman"/>
                  </a:rPr>
                  <a:t> are _______________).</a:t>
                </a:r>
                <a:endParaRPr lang="en-US" dirty="0">
                  <a:effectLst/>
                  <a:latin typeface="Times New Roman"/>
                  <a:ea typeface="Times New Roman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057400"/>
                <a:ext cx="8305799" cy="4495799"/>
              </a:xfrm>
              <a:blipFill rotWithShape="1">
                <a:blip r:embed="rId2"/>
                <a:stretch>
                  <a:fillRect l="-1248" r="-1762" b="-107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725244"/>
          </a:xfrm>
        </p:spPr>
        <p:txBody>
          <a:bodyPr/>
          <a:lstStyle/>
          <a:p>
            <a:r>
              <a:rPr lang="en-US" dirty="0" smtClean="0"/>
              <a:t>Perpendicular Lines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2678668"/>
            <a:ext cx="1954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Perpendicular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5457799" y="3150513"/>
            <a:ext cx="7906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right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6248399" y="3581399"/>
            <a:ext cx="7906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right</a:t>
            </a:r>
            <a:endParaRPr lang="en-US" sz="2200" dirty="0"/>
          </a:p>
        </p:txBody>
      </p:sp>
      <p:sp>
        <p:nvSpPr>
          <p:cNvPr id="7" name="Rectangle 6"/>
          <p:cNvSpPr/>
          <p:nvPr/>
        </p:nvSpPr>
        <p:spPr>
          <a:xfrm>
            <a:off x="2286000" y="4495800"/>
            <a:ext cx="1954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Perpendicular</a:t>
            </a:r>
            <a:endParaRPr lang="en-US" sz="2200" dirty="0"/>
          </a:p>
        </p:txBody>
      </p:sp>
      <p:sp>
        <p:nvSpPr>
          <p:cNvPr id="8" name="Rectangle 7"/>
          <p:cNvSpPr/>
          <p:nvPr/>
        </p:nvSpPr>
        <p:spPr>
          <a:xfrm>
            <a:off x="2285999" y="6019800"/>
            <a:ext cx="1954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Perpendicular</a:t>
            </a:r>
            <a:endParaRPr lang="en-US" sz="22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343" y="2776498"/>
            <a:ext cx="112712" cy="2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245041"/>
            <a:ext cx="112712" cy="2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8" y="5708375"/>
            <a:ext cx="112712" cy="2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8" y="5692841"/>
            <a:ext cx="112712" cy="2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686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chemeClr val="tx1"/>
                </a:solidFill>
              </a:rPr>
              <a:t>Theorems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Statements that are proved using:</a:t>
            </a:r>
          </a:p>
          <a:p>
            <a:pPr lvl="1" eaLnBrk="1" hangingPunct="1"/>
            <a:r>
              <a:rPr lang="en-US" altLang="en-US" dirty="0" smtClean="0"/>
              <a:t>Given Information</a:t>
            </a:r>
          </a:p>
          <a:p>
            <a:pPr lvl="1" eaLnBrk="1" hangingPunct="1"/>
            <a:r>
              <a:rPr lang="en-US" altLang="en-US" dirty="0" smtClean="0"/>
              <a:t>Definitions</a:t>
            </a:r>
          </a:p>
          <a:p>
            <a:pPr lvl="1" eaLnBrk="1" hangingPunct="1"/>
            <a:r>
              <a:rPr lang="en-US" altLang="en-US" dirty="0" smtClean="0"/>
              <a:t>Postulates</a:t>
            </a:r>
          </a:p>
          <a:p>
            <a:pPr lvl="1" eaLnBrk="1" hangingPunct="1"/>
            <a:r>
              <a:rPr lang="en-US" altLang="en-US" dirty="0" smtClean="0"/>
              <a:t>Properties</a:t>
            </a:r>
          </a:p>
          <a:p>
            <a:pPr lvl="1" eaLnBrk="1" hangingPunct="1"/>
            <a:r>
              <a:rPr lang="en-US" altLang="en-US" dirty="0" smtClean="0"/>
              <a:t>Proven Theorems</a:t>
            </a:r>
          </a:p>
        </p:txBody>
      </p:sp>
    </p:spTree>
    <p:extLst>
      <p:ext uri="{BB962C8B-B14F-4D97-AF65-F5344CB8AC3E}">
        <p14:creationId xmlns:p14="http://schemas.microsoft.com/office/powerpoint/2010/main" val="395758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93603" y="2288455"/>
                <a:ext cx="7745505" cy="3877815"/>
              </a:xfrm>
            </p:spPr>
            <p:txBody>
              <a:bodyPr>
                <a:normAutofit/>
              </a:bodyPr>
              <a:lstStyle/>
              <a:p>
                <a:r>
                  <a:rPr lang="en-US" sz="2000" u="sng" dirty="0" smtClean="0"/>
                  <a:t>Theorem 2-4</a:t>
                </a:r>
                <a:r>
                  <a:rPr lang="en-US" sz="2000" dirty="0" smtClean="0"/>
                  <a:t>: If two lines are perpendicular, then they form congruent adjacent angles.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Times New Roman"/>
                        <a:cs typeface="Times New Roman"/>
                      </a:rPr>
                      <m:t>𝑙</m:t>
                    </m:r>
                  </m:oMath>
                </a14:m>
                <a:r>
                  <a:rPr lang="en-US" sz="2000" dirty="0">
                    <a:effectLst/>
                    <a:latin typeface="Comic Sans MS"/>
                    <a:ea typeface="Times New Roman"/>
                    <a:cs typeface="Times New Roman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𝑛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Times New Roman"/>
                        <a:cs typeface="Times New Roman"/>
                      </a:rPr>
                      <m:t>&lt;1, &lt;2, &lt;3, </m:t>
                    </m:r>
                    <m:r>
                      <a:rPr lang="en-US" sz="2000" i="1">
                        <a:latin typeface="Cambria Math"/>
                        <a:ea typeface="Times New Roman"/>
                        <a:cs typeface="Times New Roman"/>
                      </a:rPr>
                      <m:t>𝑎𝑛𝑑</m:t>
                    </m:r>
                    <m:r>
                      <a:rPr lang="en-US" sz="2000" i="1">
                        <a:latin typeface="Cambria Math"/>
                        <a:ea typeface="Times New Roman"/>
                        <a:cs typeface="Times New Roman"/>
                      </a:rPr>
                      <m:t>&lt;4 </m:t>
                    </m:r>
                    <m:r>
                      <a:rPr lang="en-US" sz="2000" i="1">
                        <a:latin typeface="Cambria Math"/>
                        <a:ea typeface="Times New Roman"/>
                        <a:cs typeface="Times New Roman"/>
                      </a:rPr>
                      <m:t>𝑎𝑟𝑒</m:t>
                    </m:r>
                    <m:r>
                      <a:rPr lang="en-US" sz="2000" i="1">
                        <a:latin typeface="Cambria Math"/>
                        <a:ea typeface="Times New Roman"/>
                        <a:cs typeface="Times New Roman"/>
                      </a:rPr>
                      <m:t> ≅</m:t>
                    </m:r>
                  </m:oMath>
                </a14:m>
                <a:r>
                  <a:rPr lang="en-US" sz="2000" dirty="0">
                    <a:effectLst/>
                    <a:latin typeface="Times New Roman"/>
                    <a:ea typeface="Times New Roman"/>
                  </a:rPr>
                  <a:t> angles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3603" y="2288455"/>
                <a:ext cx="7745505" cy="3877815"/>
              </a:xfrm>
              <a:blipFill rotWithShape="1">
                <a:blip r:embed="rId2"/>
                <a:stretch>
                  <a:fillRect l="-787" t="-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Theorem 2-4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3815842"/>
            <a:ext cx="525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Reasons</a:t>
            </a:r>
            <a:endParaRPr lang="en-US" sz="2000" b="1" u="sng" dirty="0">
              <a:latin typeface="Rockwell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223236" y="2724436"/>
            <a:ext cx="2761673" cy="2514600"/>
            <a:chOff x="6057900" y="3048000"/>
            <a:chExt cx="2819400" cy="2571173"/>
          </a:xfrm>
        </p:grpSpPr>
        <p:grpSp>
          <p:nvGrpSpPr>
            <p:cNvPr id="22" name="Group 21"/>
            <p:cNvGrpSpPr/>
            <p:nvPr/>
          </p:nvGrpSpPr>
          <p:grpSpPr>
            <a:xfrm>
              <a:off x="6057900" y="3180773"/>
              <a:ext cx="2819400" cy="2438400"/>
              <a:chOff x="6079606" y="3107838"/>
              <a:chExt cx="2819400" cy="2438400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6079606" y="3107838"/>
                <a:ext cx="2819400" cy="2438400"/>
                <a:chOff x="6019800" y="2819400"/>
                <a:chExt cx="3048000" cy="2971800"/>
              </a:xfrm>
            </p:grpSpPr>
            <p:cxnSp>
              <p:nvCxnSpPr>
                <p:cNvPr id="11" name="Straight Arrow Connector 10"/>
                <p:cNvCxnSpPr/>
                <p:nvPr/>
              </p:nvCxnSpPr>
              <p:spPr>
                <a:xfrm>
                  <a:off x="7608455" y="2819400"/>
                  <a:ext cx="0" cy="29718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>
                  <a:off x="6019800" y="4343400"/>
                  <a:ext cx="30480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7263939" y="3974068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7543800" y="396240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239000" y="434340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3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543800" y="4355068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4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8590973" y="4457823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n</a:t>
              </a:r>
              <a:endParaRPr lang="en-US" i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591597" y="30480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l</a:t>
              </a:r>
            </a:p>
          </p:txBody>
        </p:sp>
      </p:grp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488" y="3041375"/>
            <a:ext cx="112712" cy="2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891297" y="4231842"/>
            <a:ext cx="1107354" cy="430887"/>
            <a:chOff x="891297" y="4231842"/>
            <a:chExt cx="1107354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angle 26"/>
                <p:cNvSpPr/>
                <p:nvPr/>
              </p:nvSpPr>
              <p:spPr>
                <a:xfrm>
                  <a:off x="891297" y="4231842"/>
                  <a:ext cx="1107354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b="0" dirty="0" smtClean="0"/>
                    <a:t>1. </a:t>
                  </a:r>
                  <a14:m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𝑙</m:t>
                      </m:r>
                      <m:r>
                        <a:rPr lang="en-US" sz="2200" b="0" i="1" smtClean="0">
                          <a:latin typeface="Cambria Math"/>
                        </a:rPr>
                        <m:t>      </m:t>
                      </m:r>
                      <m:r>
                        <a:rPr lang="en-US" sz="2200" b="0" i="1" smtClean="0">
                          <a:latin typeface="Cambria Math"/>
                        </a:rPr>
                        <m:t>𝑛</m:t>
                      </m:r>
                    </m:oMath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27" name="Rectangle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1297" y="4231842"/>
                  <a:ext cx="1107354" cy="43088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6593" t="-7042" r="-13187" b="-281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488" y="4336775"/>
              <a:ext cx="112712" cy="23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914400" y="4854316"/>
                <a:ext cx="256268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&lt;1, &lt;2, &lt;3, &lt;4</m:t>
                    </m:r>
                  </m:oMath>
                </a14:m>
                <a:endParaRPr lang="en-US" sz="2200" b="0" dirty="0" smtClean="0"/>
              </a:p>
              <a:p>
                <a:r>
                  <a:rPr lang="en-US" sz="2200" dirty="0" smtClean="0"/>
                  <a:t>are 90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en-US" sz="2200" dirty="0" smtClean="0"/>
                  <a:t> &lt;‘s</a:t>
                </a:r>
                <a:endParaRPr lang="en-US" sz="22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854316"/>
                <a:ext cx="2562689" cy="769441"/>
              </a:xfrm>
              <a:prstGeom prst="rect">
                <a:avLst/>
              </a:prstGeom>
              <a:blipFill rotWithShape="1">
                <a:blip r:embed="rId5"/>
                <a:stretch>
                  <a:fillRect l="-2857" t="-3937" r="-5000" b="-14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942511" y="5631359"/>
                <a:ext cx="2562689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3</a:t>
                </a:r>
                <a:r>
                  <a:rPr lang="en-US" sz="2200" dirty="0" smtClean="0"/>
                  <a:t>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&lt;1, &lt;2, &lt;3, &lt;4</m:t>
                    </m:r>
                  </m:oMath>
                </a14:m>
                <a:endParaRPr lang="en-US" sz="2200" b="0" dirty="0" smtClean="0"/>
              </a:p>
              <a:p>
                <a:r>
                  <a:rPr lang="en-US" sz="2200" dirty="0" smtClean="0"/>
                  <a:t>are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200" dirty="0" smtClean="0"/>
                  <a:t> &lt;‘s</a:t>
                </a:r>
                <a:endParaRPr lang="en-US" sz="22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511" y="5631359"/>
                <a:ext cx="2562689" cy="769441"/>
              </a:xfrm>
              <a:prstGeom prst="rect">
                <a:avLst/>
              </a:prstGeom>
              <a:blipFill rotWithShape="1">
                <a:blip r:embed="rId6"/>
                <a:stretch>
                  <a:fillRect l="-3095" t="-3968" r="-5000"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4115303" y="4244423"/>
            <a:ext cx="1220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Given</a:t>
            </a:r>
            <a:endParaRPr lang="en-US" sz="2200" dirty="0"/>
          </a:p>
        </p:txBody>
      </p:sp>
      <p:sp>
        <p:nvSpPr>
          <p:cNvPr id="32" name="Rectangle 31"/>
          <p:cNvSpPr/>
          <p:nvPr/>
        </p:nvSpPr>
        <p:spPr>
          <a:xfrm>
            <a:off x="4114799" y="4826913"/>
            <a:ext cx="27432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Def. of Perp. &lt;‘s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154193" y="5585192"/>
                <a:ext cx="2024913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/>
                  <a:t>3</a:t>
                </a:r>
                <a:r>
                  <a:rPr lang="en-US" sz="2200" dirty="0" smtClean="0"/>
                  <a:t>. Def. of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/>
                        <a:ea typeface="Cambria Math"/>
                      </a:rPr>
                      <m:t>≅</m:t>
                    </m:r>
                  </m:oMath>
                </a14:m>
                <a:r>
                  <a:rPr lang="en-US" sz="2200" dirty="0" smtClean="0"/>
                  <a:t> &lt;‘s</a:t>
                </a:r>
                <a:endParaRPr lang="en-US" sz="22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193" y="5585192"/>
                <a:ext cx="2024913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3604" t="-7042" r="-6907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99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533401" y="2248347"/>
                <a:ext cx="7911352" cy="4609653"/>
              </a:xfrm>
            </p:spPr>
            <p:txBody>
              <a:bodyPr>
                <a:normAutofit/>
              </a:bodyPr>
              <a:lstStyle/>
              <a:p>
                <a:r>
                  <a:rPr lang="en-US" sz="2000" u="sng" dirty="0" smtClean="0"/>
                  <a:t>Theorem 2-5</a:t>
                </a:r>
                <a:r>
                  <a:rPr lang="en-US" sz="2000" dirty="0" smtClean="0"/>
                  <a:t>: If two lines are congruent and adjacent angles, then the lines are perpendicular.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Given: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&lt;1≅ &lt;2</m:t>
                    </m:r>
                  </m:oMath>
                </a14:m>
                <a:endParaRPr lang="en-US" sz="2000" dirty="0" smtClean="0"/>
              </a:p>
              <a:p>
                <a:pPr marL="0" lvl="0" indent="0">
                  <a:buClr>
                    <a:srgbClr val="873624"/>
                  </a:buClr>
                  <a:buNone/>
                </a:pPr>
                <a:r>
                  <a:rPr lang="en-US" sz="20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Cambria Math"/>
                        <a:ea typeface="Times New Roman"/>
                        <a:cs typeface="Times New Roman"/>
                      </a:rPr>
                      <m:t>𝑙</m:t>
                    </m:r>
                  </m:oMath>
                </a14:m>
                <a:r>
                  <a:rPr lang="en-US" sz="2000" dirty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Comic Sans MS"/>
                    <a:ea typeface="Times New Roman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prstClr val="black">
                            <a:lumMod val="85000"/>
                            <a:lumOff val="15000"/>
                          </a:prstClr>
                        </a:solidFill>
                        <a:latin typeface="Cambria Math"/>
                        <a:ea typeface="Times New Roman"/>
                        <a:cs typeface="Times New Roman"/>
                      </a:rPr>
                      <m:t>𝑛</m:t>
                    </m:r>
                  </m:oMath>
                </a14:m>
                <a:endParaRPr lang="en-US" sz="2000" dirty="0">
                  <a:solidFill>
                    <a:prstClr val="black">
                      <a:lumMod val="85000"/>
                      <a:lumOff val="15000"/>
                    </a:prstClr>
                  </a:solidFill>
                </a:endParaRP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1" y="2248347"/>
                <a:ext cx="7911352" cy="4609653"/>
              </a:xfrm>
              <a:blipFill rotWithShape="1">
                <a:blip r:embed="rId2"/>
                <a:stretch>
                  <a:fillRect l="-848" t="-529" r="-1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Theorem 2-5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5951" y="3686379"/>
            <a:ext cx="617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Reasons</a:t>
            </a:r>
            <a:endParaRPr lang="en-US" sz="2000" b="1" u="sng" dirty="0">
              <a:latin typeface="Rockwel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344694" y="2733689"/>
            <a:ext cx="2761673" cy="2514600"/>
            <a:chOff x="6057900" y="3048000"/>
            <a:chExt cx="2819400" cy="2571173"/>
          </a:xfrm>
        </p:grpSpPr>
        <p:grpSp>
          <p:nvGrpSpPr>
            <p:cNvPr id="9" name="Group 8"/>
            <p:cNvGrpSpPr/>
            <p:nvPr/>
          </p:nvGrpSpPr>
          <p:grpSpPr>
            <a:xfrm>
              <a:off x="6057900" y="3180773"/>
              <a:ext cx="2819400" cy="2438400"/>
              <a:chOff x="6079606" y="3107838"/>
              <a:chExt cx="2819400" cy="24384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079606" y="3107838"/>
                <a:ext cx="2819400" cy="2438400"/>
                <a:chOff x="6019800" y="2819400"/>
                <a:chExt cx="3048000" cy="2971800"/>
              </a:xfrm>
            </p:grpSpPr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7608455" y="2819400"/>
                  <a:ext cx="0" cy="297180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6019800" y="4343400"/>
                  <a:ext cx="3048000" cy="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7263939" y="3974068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543800" y="3962400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8590973" y="4457823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n</a:t>
              </a:r>
              <a:endParaRPr lang="en-US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91597" y="30480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l</a:t>
              </a:r>
            </a:p>
          </p:txBody>
        </p:sp>
      </p:grp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46175"/>
            <a:ext cx="112712" cy="2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51704" y="4161463"/>
                <a:ext cx="400321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b="0" dirty="0" smtClean="0"/>
                  <a:t>1.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&lt;1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≅&lt;2, 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𝑜𝑟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&lt;1=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  <a:ea typeface="Cambria Math"/>
                      </a:rPr>
                      <m:t>&lt;2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04" y="4161463"/>
                <a:ext cx="4003212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1982" t="-7143" r="-3049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351704" y="4694819"/>
                <a:ext cx="3272884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&lt;2=180°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04" y="4694819"/>
                <a:ext cx="3272884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2421" t="-7042" r="-3724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51704" y="5152019"/>
                <a:ext cx="334662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3.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&lt;1=180°;</m:t>
                    </m:r>
                  </m:oMath>
                </a14:m>
                <a:endParaRPr lang="en-US" sz="22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&lt;1</m:t>
                          </m:r>
                        </m:e>
                      </m:d>
                      <m:r>
                        <a:rPr lang="en-US" sz="2200" b="0" i="1" smtClean="0">
                          <a:latin typeface="Cambria Math"/>
                        </a:rPr>
                        <m:t>=180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04" y="5152019"/>
                <a:ext cx="3346622" cy="769441"/>
              </a:xfrm>
              <a:prstGeom prst="rect">
                <a:avLst/>
              </a:prstGeom>
              <a:blipFill rotWithShape="1">
                <a:blip r:embed="rId6"/>
                <a:stretch>
                  <a:fillRect l="-2368" t="-3968" r="-3643" b="-158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4374850" y="4161463"/>
            <a:ext cx="1220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Given</a:t>
            </a:r>
            <a:endParaRPr lang="en-US" sz="2200" dirty="0"/>
          </a:p>
        </p:txBody>
      </p:sp>
      <p:sp>
        <p:nvSpPr>
          <p:cNvPr id="24" name="Rectangle 23"/>
          <p:cNvSpPr/>
          <p:nvPr/>
        </p:nvSpPr>
        <p:spPr>
          <a:xfrm>
            <a:off x="4374850" y="4694819"/>
            <a:ext cx="27432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2</a:t>
            </a:r>
            <a:r>
              <a:rPr lang="en-US" sz="2200" dirty="0" smtClean="0"/>
              <a:t>. Angle Add. Post.</a:t>
            </a:r>
            <a:endParaRPr lang="en-US" sz="2200" dirty="0"/>
          </a:p>
        </p:txBody>
      </p:sp>
      <p:sp>
        <p:nvSpPr>
          <p:cNvPr id="25" name="Rectangle 24"/>
          <p:cNvSpPr/>
          <p:nvPr/>
        </p:nvSpPr>
        <p:spPr>
          <a:xfrm>
            <a:off x="4348397" y="5152019"/>
            <a:ext cx="19688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/>
              <a:t>3</a:t>
            </a:r>
            <a:r>
              <a:rPr lang="en-US" sz="2200" dirty="0" smtClean="0"/>
              <a:t>. Subst. Prop.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14255" y="5921460"/>
                <a:ext cx="201612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&lt;1=90°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55" y="5921460"/>
                <a:ext cx="2016129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3927" t="-7042" r="-6647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4402695" y="5940332"/>
            <a:ext cx="174278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4. Div. Prop.</a:t>
            </a:r>
            <a:endParaRPr lang="en-US" sz="2200" dirty="0"/>
          </a:p>
        </p:txBody>
      </p:sp>
      <p:sp>
        <p:nvSpPr>
          <p:cNvPr id="28" name="Rectangle 27"/>
          <p:cNvSpPr/>
          <p:nvPr/>
        </p:nvSpPr>
        <p:spPr>
          <a:xfrm>
            <a:off x="4384722" y="6352347"/>
            <a:ext cx="36631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 5. Definition of Perp. Lines </a:t>
            </a:r>
            <a:endParaRPr lang="en-US" sz="22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387350" y="6341413"/>
            <a:ext cx="1107354" cy="430887"/>
            <a:chOff x="926943" y="4231842"/>
            <a:chExt cx="1107354" cy="4308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Rectangle 29"/>
                <p:cNvSpPr/>
                <p:nvPr/>
              </p:nvSpPr>
              <p:spPr>
                <a:xfrm>
                  <a:off x="926943" y="4231842"/>
                  <a:ext cx="1107354" cy="43088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dirty="0"/>
                    <a:t>5</a:t>
                  </a:r>
                  <a:r>
                    <a:rPr lang="en-US" sz="2200" b="0" dirty="0" smtClean="0"/>
                    <a:t>. </a:t>
                  </a:r>
                  <a14:m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𝑙</m:t>
                      </m:r>
                      <m:r>
                        <a:rPr lang="en-US" sz="2200" b="0" i="1" smtClean="0">
                          <a:latin typeface="Cambria Math"/>
                        </a:rPr>
                        <m:t>      </m:t>
                      </m:r>
                      <m:r>
                        <a:rPr lang="en-US" sz="2200" b="0" i="1" smtClean="0">
                          <a:latin typeface="Cambria Math"/>
                        </a:rPr>
                        <m:t>𝑛</m:t>
                      </m:r>
                    </m:oMath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30" name="Rectangle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6943" y="4231842"/>
                  <a:ext cx="1107354" cy="43088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7182" t="-7042" r="-13260" b="-2816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488" y="4336775"/>
              <a:ext cx="112712" cy="23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8151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212732" y="2248347"/>
                <a:ext cx="8474069" cy="4609653"/>
              </a:xfrm>
            </p:spPr>
            <p:txBody>
              <a:bodyPr>
                <a:normAutofit/>
              </a:bodyPr>
              <a:lstStyle/>
              <a:p>
                <a:r>
                  <a:rPr lang="en-US" sz="2000" u="sng" dirty="0" smtClean="0"/>
                  <a:t>Theorem 2-6</a:t>
                </a:r>
                <a:r>
                  <a:rPr lang="en-US" sz="2000" dirty="0" smtClean="0"/>
                  <a:t>: If the exterior sides of two adjacent acute angles are perpendicular, then the angles are complementary.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Given: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en-US" sz="2000" dirty="0" smtClean="0">
                    <a:effectLst/>
                    <a:latin typeface="Comic Sans MS"/>
                    <a:ea typeface="Times New Roman"/>
                    <a:cs typeface="Times New Roman"/>
                  </a:rPr>
                  <a:t> </a:t>
                </a:r>
                <a:r>
                  <a:rPr lang="en-US" sz="2000" dirty="0">
                    <a:effectLst/>
                    <a:latin typeface="Comic Sans MS"/>
                    <a:ea typeface="Times New Roman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000" i="1"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2000" dirty="0">
                    <a:effectLst/>
                    <a:latin typeface="Comic Sans MS"/>
                    <a:ea typeface="Times New Roman"/>
                    <a:cs typeface="Times New Roman"/>
                  </a:rPr>
                  <a:t> 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Prove: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ea typeface="Times New Roman"/>
                        <a:cs typeface="Times New Roman"/>
                      </a:rPr>
                      <m:t>&lt;</m:t>
                    </m:r>
                    <m:r>
                      <a:rPr lang="en-US" sz="2000" i="1">
                        <a:latin typeface="Cambria Math"/>
                        <a:ea typeface="Times New Roman"/>
                        <a:cs typeface="Times New Roman"/>
                      </a:rPr>
                      <m:t>𝐴𝑂𝐵</m:t>
                    </m:r>
                  </m:oMath>
                </a14:m>
                <a:r>
                  <a:rPr lang="en-US" sz="2000" dirty="0">
                    <a:effectLst/>
                    <a:latin typeface="Comic Sans MS"/>
                    <a:ea typeface="Times New Roman"/>
                    <a:cs typeface="Times New Roman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&lt;</m:t>
                    </m:r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𝐵𝑂𝐶</m:t>
                    </m:r>
                  </m:oMath>
                </a14:m>
                <a:r>
                  <a:rPr lang="en-US" sz="2000" dirty="0">
                    <a:effectLst/>
                    <a:latin typeface="Comic Sans MS"/>
                    <a:ea typeface="Times New Roman"/>
                    <a:cs typeface="Times New Roman"/>
                  </a:rPr>
                  <a:t> are comp.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&lt;</m:t>
                    </m:r>
                  </m:oMath>
                </a14:m>
                <a:r>
                  <a:rPr lang="en-US" sz="2000" dirty="0">
                    <a:effectLst/>
                    <a:latin typeface="Comic Sans MS"/>
                    <a:ea typeface="Times New Roman"/>
                    <a:cs typeface="Times New Roman"/>
                  </a:rPr>
                  <a:t>’s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2732" y="2248347"/>
                <a:ext cx="8474069" cy="4609653"/>
              </a:xfrm>
              <a:blipFill rotWithShape="1">
                <a:blip r:embed="rId2"/>
                <a:stretch>
                  <a:fillRect l="-791" t="-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Theorem 2-6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2732" y="3781318"/>
            <a:ext cx="617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/>
            <a:r>
              <a:rPr lang="en-US" sz="2000" b="1" u="sng" dirty="0">
                <a:latin typeface="Rockwell"/>
              </a:rPr>
              <a:t>Statements	  </a:t>
            </a:r>
            <a:r>
              <a:rPr lang="en-US" sz="2000" b="1" u="sng" dirty="0" smtClean="0">
                <a:latin typeface="Rockwell"/>
              </a:rPr>
              <a:t>________	Reasons</a:t>
            </a:r>
            <a:endParaRPr lang="en-US" sz="2000" b="1" u="sng" dirty="0">
              <a:latin typeface="Rockwell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635514" y="2679108"/>
            <a:ext cx="2508486" cy="2604529"/>
            <a:chOff x="6262504" y="3124200"/>
            <a:chExt cx="2424296" cy="2288321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6629400" y="3124200"/>
              <a:ext cx="0" cy="1905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6629400" y="5029200"/>
              <a:ext cx="2057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629400" y="4168724"/>
              <a:ext cx="1910115" cy="86048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262504" y="3320668"/>
              <a:ext cx="302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A</a:t>
              </a:r>
              <a:endParaRPr lang="en-US" b="1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06252" y="4953000"/>
              <a:ext cx="302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O</a:t>
              </a:r>
              <a:endParaRPr lang="en-US" b="1" i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72400" y="4002589"/>
              <a:ext cx="302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B</a:t>
              </a:r>
              <a:endParaRPr lang="en-US" b="1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63221" y="5043189"/>
              <a:ext cx="302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/>
                <a:t>C</a:t>
              </a:r>
              <a:endParaRPr lang="en-US" b="1" i="1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6583343" y="3429000"/>
              <a:ext cx="76200" cy="1083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8123320" y="4272875"/>
              <a:ext cx="76200" cy="1083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8214404" y="4989023"/>
              <a:ext cx="76200" cy="10833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31915"/>
            <a:ext cx="112712" cy="2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70439" y="6396626"/>
                <a:ext cx="4668586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5</a:t>
                </a:r>
                <a:r>
                  <a:rPr lang="en-US" sz="2200" b="0" dirty="0" smtClean="0"/>
                  <a:t>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r>
                      <a:rPr lang="en-US" sz="2200" b="0" i="1" smtClean="0">
                        <a:latin typeface="Cambria Math"/>
                      </a:rPr>
                      <m:t>𝐴𝑂𝐵</m:t>
                    </m:r>
                  </m:oMath>
                </a14:m>
                <a:r>
                  <a:rPr lang="en-US" sz="2200" b="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r>
                      <a:rPr lang="en-US" sz="2200" b="0" i="1" smtClean="0">
                        <a:latin typeface="Cambria Math"/>
                      </a:rPr>
                      <m:t>𝐵𝑂𝐶</m:t>
                    </m:r>
                  </m:oMath>
                </a14:m>
                <a:r>
                  <a:rPr lang="en-US" sz="2200" b="0" dirty="0" smtClean="0"/>
                  <a:t> are Comp. &lt;‘s </a:t>
                </a:r>
                <a:endParaRPr lang="en-US" sz="22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9" y="6396626"/>
                <a:ext cx="4668586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1699" t="-7042" r="-2353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70439" y="4739099"/>
                <a:ext cx="241001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2.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r>
                      <a:rPr lang="en-US" sz="2200" b="0" i="1" smtClean="0">
                        <a:latin typeface="Cambria Math"/>
                      </a:rPr>
                      <m:t>𝐴𝑂𝐶</m:t>
                    </m:r>
                    <m:r>
                      <a:rPr lang="en-US" sz="2200" b="0" i="1" smtClean="0">
                        <a:latin typeface="Cambria Math"/>
                      </a:rPr>
                      <m:t>=90°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9" y="4739099"/>
                <a:ext cx="2410019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3291" t="-7042" r="-5570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70439" y="5196299"/>
                <a:ext cx="324345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3.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r>
                      <a:rPr lang="en-US" sz="2200" b="0" i="1" smtClean="0">
                        <a:latin typeface="Cambria Math"/>
                      </a:rPr>
                      <m:t>𝐴𝑂𝐵</m:t>
                    </m:r>
                    <m:r>
                      <a:rPr lang="en-US" sz="2200" b="0" i="1" smtClean="0">
                        <a:latin typeface="Cambria Math"/>
                      </a:rPr>
                      <m:t>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r>
                      <a:rPr lang="en-US" sz="2200" b="0" i="1" smtClean="0">
                        <a:latin typeface="Cambria Math"/>
                      </a:rPr>
                      <m:t>𝐵𝑂𝐶</m:t>
                    </m:r>
                  </m:oMath>
                </a14:m>
                <a:endParaRPr lang="en-US" sz="22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r>
                        <a:rPr lang="en-US" sz="2200" b="0" i="1" smtClean="0">
                          <a:latin typeface="Cambria Math"/>
                        </a:rPr>
                        <m:t>𝑚</m:t>
                      </m:r>
                      <m:r>
                        <a:rPr lang="en-US" sz="2200" b="0" i="1" smtClean="0">
                          <a:latin typeface="Cambria Math"/>
                        </a:rPr>
                        <m:t>&lt;</m:t>
                      </m:r>
                      <m:r>
                        <a:rPr lang="en-US" sz="2200" b="0" i="1" smtClean="0">
                          <a:latin typeface="Cambria Math"/>
                        </a:rPr>
                        <m:t>𝐴𝑂𝐶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9" y="5196299"/>
                <a:ext cx="3243452" cy="769441"/>
              </a:xfrm>
              <a:prstGeom prst="rect">
                <a:avLst/>
              </a:prstGeom>
              <a:blipFill rotWithShape="1">
                <a:blip r:embed="rId6"/>
                <a:stretch>
                  <a:fillRect l="-2444" t="-6299" r="-376" b="-14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4093585" y="4205743"/>
            <a:ext cx="12202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1. Given</a:t>
            </a:r>
            <a:endParaRPr lang="en-US" sz="2200" dirty="0"/>
          </a:p>
        </p:txBody>
      </p:sp>
      <p:sp>
        <p:nvSpPr>
          <p:cNvPr id="25" name="Rectangle 24"/>
          <p:cNvSpPr/>
          <p:nvPr/>
        </p:nvSpPr>
        <p:spPr>
          <a:xfrm>
            <a:off x="4371557" y="5283637"/>
            <a:ext cx="274320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3. Angle Add. Post.</a:t>
            </a:r>
            <a:endParaRPr lang="en-US" sz="2200" dirty="0"/>
          </a:p>
        </p:txBody>
      </p:sp>
      <p:sp>
        <p:nvSpPr>
          <p:cNvPr id="26" name="Rectangle 25"/>
          <p:cNvSpPr/>
          <p:nvPr/>
        </p:nvSpPr>
        <p:spPr>
          <a:xfrm>
            <a:off x="4059001" y="4726184"/>
            <a:ext cx="270939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2. Def. of Perp. Rays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32990" y="5965740"/>
                <a:ext cx="392601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 smtClean="0"/>
                  <a:t>4.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r>
                      <a:rPr lang="en-US" sz="2200" b="0" i="1" smtClean="0">
                        <a:latin typeface="Cambria Math"/>
                      </a:rPr>
                      <m:t>𝐴𝑂𝐵</m:t>
                    </m:r>
                    <m:r>
                      <a:rPr lang="en-US" sz="2200" b="0" i="1" smtClean="0">
                        <a:latin typeface="Cambria Math"/>
                      </a:rPr>
                      <m:t>+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&lt;</m:t>
                    </m:r>
                    <m:r>
                      <a:rPr lang="en-US" sz="2200" b="0" i="1" smtClean="0">
                        <a:latin typeface="Cambria Math"/>
                      </a:rPr>
                      <m:t>𝐵𝑂𝐶</m:t>
                    </m:r>
                    <m:r>
                      <a:rPr lang="en-US" sz="2200" b="0" i="1" smtClean="0">
                        <a:latin typeface="Cambria Math"/>
                      </a:rPr>
                      <m:t>=90°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990" y="5965740"/>
                <a:ext cx="3926011" cy="430887"/>
              </a:xfrm>
              <a:prstGeom prst="rect">
                <a:avLst/>
              </a:prstGeom>
              <a:blipFill rotWithShape="1">
                <a:blip r:embed="rId7"/>
                <a:stretch>
                  <a:fillRect l="-2019" t="-7143" r="-2950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4466231" y="5965738"/>
            <a:ext cx="19688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4. Subst. Prop.</a:t>
            </a:r>
            <a:endParaRPr lang="en-US" sz="2200" dirty="0"/>
          </a:p>
        </p:txBody>
      </p:sp>
      <p:sp>
        <p:nvSpPr>
          <p:cNvPr id="29" name="Rectangle 28"/>
          <p:cNvSpPr/>
          <p:nvPr/>
        </p:nvSpPr>
        <p:spPr>
          <a:xfrm>
            <a:off x="4647116" y="6426956"/>
            <a:ext cx="34756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/>
              <a:t> 5. Definition of Comp. &lt;‘s</a:t>
            </a:r>
            <a:endParaRPr lang="en-US" sz="22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17288" y="4181428"/>
            <a:ext cx="1562351" cy="474232"/>
            <a:chOff x="891297" y="4231842"/>
            <a:chExt cx="1562351" cy="4742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Rectangle 30"/>
                <p:cNvSpPr/>
                <p:nvPr/>
              </p:nvSpPr>
              <p:spPr>
                <a:xfrm>
                  <a:off x="891297" y="4231842"/>
                  <a:ext cx="1562351" cy="4742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200" b="0" dirty="0" smtClean="0"/>
                    <a:t>1.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𝑂𝐴</m:t>
                          </m:r>
                        </m:e>
                      </m:acc>
                    </m:oMath>
                  </a14:m>
                  <a:r>
                    <a:rPr lang="en-US" sz="2200" dirty="0" smtClean="0"/>
                    <a:t>     </a:t>
                  </a:r>
                  <a14:m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2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200" b="0" i="1" dirty="0" smtClean="0">
                              <a:latin typeface="Cambria Math"/>
                            </a:rPr>
                            <m:t>𝑂𝐶</m:t>
                          </m:r>
                        </m:e>
                      </m:acc>
                    </m:oMath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31" name="Rectangle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1297" y="4231842"/>
                  <a:ext cx="1562351" cy="4742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5078" r="-8984" b="-2564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5609" y="4336775"/>
              <a:ext cx="112712" cy="235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8151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6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597</TotalTime>
  <Words>567</Words>
  <Application>Microsoft Office PowerPoint</Application>
  <PresentationFormat>On-screen Show (4:3)</PresentationFormat>
  <Paragraphs>92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Geometry Unit 3: Proofs</vt:lpstr>
      <vt:lpstr>Warm-up</vt:lpstr>
      <vt:lpstr>Perpendicular Lines</vt:lpstr>
      <vt:lpstr>Perpendicular Lines</vt:lpstr>
      <vt:lpstr>Perpendicular Lines</vt:lpstr>
      <vt:lpstr>Theorems</vt:lpstr>
      <vt:lpstr>Proving Theorem 2-4</vt:lpstr>
      <vt:lpstr>Proving Theorem 2-5</vt:lpstr>
      <vt:lpstr>Proving Theorem 2-6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3: Proofs</dc:title>
  <dc:creator>David Leon</dc:creator>
  <cp:lastModifiedBy>David Leon</cp:lastModifiedBy>
  <cp:revision>28</cp:revision>
  <dcterms:created xsi:type="dcterms:W3CDTF">2015-10-09T22:45:27Z</dcterms:created>
  <dcterms:modified xsi:type="dcterms:W3CDTF">2015-10-11T21:24:08Z</dcterms:modified>
</cp:coreProperties>
</file>