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3C299A-06B0-4EAD-8F04-0E20DAA8387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763181-9CF8-40AD-B247-E789EFACCAC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a Proof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develop strategies for constructing two-column proofs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identify and utilize key strategies for writing proofs.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seen from the last few sections, the proof of a theorem consists of 5 parts:</a:t>
            </a:r>
          </a:p>
          <a:p>
            <a:pPr marL="514350" indent="-514350">
              <a:buAutoNum type="arabicPeriod"/>
            </a:pPr>
            <a:r>
              <a:rPr lang="en-US" sz="2400" i="1" dirty="0" smtClean="0"/>
              <a:t>Statement</a:t>
            </a:r>
            <a:r>
              <a:rPr lang="en-US" sz="2400" dirty="0" smtClean="0"/>
              <a:t> of the theorem.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 </a:t>
            </a:r>
            <a:r>
              <a:rPr lang="en-US" sz="2400" i="1" dirty="0" smtClean="0"/>
              <a:t>diagram </a:t>
            </a:r>
            <a:r>
              <a:rPr lang="en-US" sz="2400" dirty="0" smtClean="0"/>
              <a:t>that illustrates the given information.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 list, in terms of the figure, of what is </a:t>
            </a:r>
            <a:r>
              <a:rPr lang="en-US" sz="2400" i="1" dirty="0" smtClean="0"/>
              <a:t>given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 list, in terms of the figure, of what you need to </a:t>
            </a:r>
            <a:r>
              <a:rPr lang="en-US" sz="2400" i="1" dirty="0" smtClean="0"/>
              <a:t>prove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 series of </a:t>
            </a:r>
            <a:r>
              <a:rPr lang="en-US" sz="2400" i="1" dirty="0" smtClean="0"/>
              <a:t>statements</a:t>
            </a:r>
            <a:r>
              <a:rPr lang="en-US" sz="2400" dirty="0" smtClean="0"/>
              <a:t> and </a:t>
            </a:r>
            <a:r>
              <a:rPr lang="en-US" sz="2400" i="1" dirty="0" smtClean="0"/>
              <a:t>reasons</a:t>
            </a:r>
            <a:r>
              <a:rPr lang="en-US" sz="2400" dirty="0" smtClean="0"/>
              <a:t>  that lead from the </a:t>
            </a:r>
            <a:r>
              <a:rPr lang="en-US" sz="2400" i="1" dirty="0" smtClean="0"/>
              <a:t>given</a:t>
            </a:r>
            <a:r>
              <a:rPr lang="en-US" sz="2400" dirty="0" smtClean="0"/>
              <a:t> information to the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that is to be </a:t>
            </a:r>
            <a:r>
              <a:rPr lang="en-US" sz="2400" i="1" dirty="0" smtClean="0"/>
              <a:t>proved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78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a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r>
              <a:rPr lang="en-US" dirty="0" smtClean="0"/>
              <a:t>Sometimes, the diagrams and statements will be given to you. Other times, you will have to make it yourself. </a:t>
            </a:r>
          </a:p>
          <a:p>
            <a:r>
              <a:rPr lang="en-US" dirty="0" smtClean="0"/>
              <a:t>Some tips for constructing your proof:</a:t>
            </a:r>
          </a:p>
          <a:p>
            <a:pPr lvl="1"/>
            <a:r>
              <a:rPr lang="en-US" dirty="0" smtClean="0"/>
              <a:t>If you have to make the diagram, try to make it </a:t>
            </a:r>
            <a:r>
              <a:rPr lang="en-US" b="1" dirty="0" smtClean="0"/>
              <a:t>reasonably accurate.</a:t>
            </a:r>
          </a:p>
          <a:p>
            <a:pPr lvl="1"/>
            <a:r>
              <a:rPr lang="en-US" dirty="0" smtClean="0"/>
              <a:t>Carefully plan your </a:t>
            </a:r>
            <a:r>
              <a:rPr lang="en-US" b="1" dirty="0" smtClean="0"/>
              <a:t>two-column</a:t>
            </a:r>
            <a:r>
              <a:rPr lang="en-US" dirty="0" smtClean="0"/>
              <a:t> proof</a:t>
            </a:r>
          </a:p>
          <a:p>
            <a:pPr lvl="1"/>
            <a:r>
              <a:rPr lang="en-US" dirty="0" smtClean="0"/>
              <a:t>If you don’t see the method for the proof immediately, try </a:t>
            </a:r>
            <a:r>
              <a:rPr lang="en-US" b="1" dirty="0" smtClean="0"/>
              <a:t>reasoning backwards</a:t>
            </a:r>
            <a:r>
              <a:rPr lang="en-US" dirty="0" smtClean="0"/>
              <a:t> from what you would like to prove. (Ex: “This conclusion will be true if __</a:t>
            </a:r>
            <a:r>
              <a:rPr lang="en-US" u="sng" dirty="0" smtClean="0"/>
              <a:t>?__</a:t>
            </a:r>
            <a:r>
              <a:rPr lang="en-US" dirty="0" smtClean="0"/>
              <a:t> .”)</a:t>
            </a:r>
          </a:p>
          <a:p>
            <a:pPr lvl="1"/>
            <a:r>
              <a:rPr lang="en-US" dirty="0" smtClean="0"/>
              <a:t>Study proofs from </a:t>
            </a:r>
            <a:r>
              <a:rPr lang="en-US" b="1" dirty="0" smtClean="0"/>
              <a:t>previous theorems </a:t>
            </a:r>
            <a:r>
              <a:rPr lang="en-US" dirty="0" smtClean="0"/>
              <a:t>for ideas.</a:t>
            </a:r>
            <a:r>
              <a:rPr lang="en-US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322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98" y="6096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Theorem 2-7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29918"/>
                <a:ext cx="8991600" cy="4876800"/>
              </a:xfrm>
            </p:spPr>
            <p:txBody>
              <a:bodyPr>
                <a:normAutofit/>
              </a:bodyPr>
              <a:lstStyle/>
              <a:p>
                <a:r>
                  <a:rPr lang="en-US" sz="2200" u="sng" dirty="0" smtClean="0"/>
                  <a:t>Theorem 2-7</a:t>
                </a:r>
                <a:r>
                  <a:rPr lang="en-US" sz="2200" dirty="0" smtClean="0"/>
                  <a:t>: If two angles are supplements of congruent angles (or of the same angle), then the two angles are congruent.</a:t>
                </a:r>
              </a:p>
              <a:p>
                <a:pPr marL="0" indent="0">
                  <a:buNone/>
                </a:pPr>
                <a:r>
                  <a:rPr lang="en-US" sz="2200" dirty="0"/>
                  <a:t>Given: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&lt;1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&lt;2</m:t>
                    </m:r>
                  </m:oMath>
                </a14:m>
                <a:r>
                  <a:rPr lang="en-US" sz="2200" dirty="0"/>
                  <a:t> are supplementary;</a:t>
                </a:r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&lt;4</m:t>
                    </m:r>
                  </m:oMath>
                </a14:m>
                <a:r>
                  <a:rPr lang="en-US" sz="2200" dirty="0"/>
                  <a:t> are supplementary;	</a:t>
                </a:r>
              </a:p>
              <a:p>
                <a:pPr marL="0" indent="0">
                  <a:buNone/>
                </a:pPr>
                <a:r>
                  <a:rPr lang="en-US" sz="2200" dirty="0"/>
                  <a:t>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&lt;2≅ &lt;4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 smtClean="0"/>
                  <a:t>Prove</a:t>
                </a:r>
                <a:r>
                  <a:rPr lang="en-US" sz="2200" dirty="0"/>
                  <a:t>: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&lt;1≅ &lt;3</m:t>
                    </m:r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endParaRPr lang="en-US" sz="22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29918"/>
                <a:ext cx="8991600" cy="4876800"/>
              </a:xfrm>
              <a:blipFill rotWithShape="1">
                <a:blip r:embed="rId2"/>
                <a:stretch>
                  <a:fillRect l="-814" t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01072" y="4042494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_________Reasons</a:t>
            </a:r>
            <a:endParaRPr lang="en-US" sz="2000" b="1" u="sng" dirty="0">
              <a:latin typeface="Rockwel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791200" y="1850965"/>
            <a:ext cx="1828800" cy="1066800"/>
            <a:chOff x="5715000" y="2286000"/>
            <a:chExt cx="1828800" cy="1066800"/>
          </a:xfrm>
        </p:grpSpPr>
        <p:grpSp>
          <p:nvGrpSpPr>
            <p:cNvPr id="9" name="Group 8"/>
            <p:cNvGrpSpPr/>
            <p:nvPr/>
          </p:nvGrpSpPr>
          <p:grpSpPr>
            <a:xfrm>
              <a:off x="5715000" y="2286000"/>
              <a:ext cx="1828800" cy="1066800"/>
              <a:chOff x="5715000" y="2286000"/>
              <a:chExt cx="1981200" cy="106680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>
                <a:off x="5715000" y="3352800"/>
                <a:ext cx="1371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7086600" y="2286000"/>
                <a:ext cx="60960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6682154" y="2952690"/>
              <a:ext cx="480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1.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62600" y="2929267"/>
            <a:ext cx="1828800" cy="1066800"/>
            <a:chOff x="5562600" y="3288102"/>
            <a:chExt cx="1828800" cy="1066800"/>
          </a:xfrm>
        </p:grpSpPr>
        <p:grpSp>
          <p:nvGrpSpPr>
            <p:cNvPr id="10" name="Group 9"/>
            <p:cNvGrpSpPr/>
            <p:nvPr/>
          </p:nvGrpSpPr>
          <p:grpSpPr>
            <a:xfrm>
              <a:off x="5562600" y="3288102"/>
              <a:ext cx="1828800" cy="1066800"/>
              <a:chOff x="5715000" y="2286000"/>
              <a:chExt cx="1981200" cy="1066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H="1">
                <a:off x="5715000" y="3352800"/>
                <a:ext cx="1371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7086600" y="2286000"/>
                <a:ext cx="60960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6444706" y="3911839"/>
              <a:ext cx="480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3.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848600" y="1927165"/>
            <a:ext cx="1066800" cy="1625838"/>
            <a:chOff x="7848600" y="2286000"/>
            <a:chExt cx="1066800" cy="1625838"/>
          </a:xfrm>
        </p:grpSpPr>
        <p:grpSp>
          <p:nvGrpSpPr>
            <p:cNvPr id="27" name="Group 26"/>
            <p:cNvGrpSpPr/>
            <p:nvPr/>
          </p:nvGrpSpPr>
          <p:grpSpPr>
            <a:xfrm>
              <a:off x="7848600" y="2286000"/>
              <a:ext cx="1066800" cy="1031875"/>
              <a:chOff x="7848600" y="2286000"/>
              <a:chExt cx="1066800" cy="103187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7848600" y="2286000"/>
                <a:ext cx="1066800" cy="1002102"/>
                <a:chOff x="7848600" y="2286000"/>
                <a:chExt cx="1066800" cy="1002102"/>
              </a:xfrm>
            </p:grpSpPr>
            <p:cxnSp>
              <p:nvCxnSpPr>
                <p:cNvPr id="14" name="Straight Arrow Connector 13"/>
                <p:cNvCxnSpPr/>
                <p:nvPr/>
              </p:nvCxnSpPr>
              <p:spPr>
                <a:xfrm flipV="1">
                  <a:off x="7848600" y="2286000"/>
                  <a:ext cx="533400" cy="100210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7848600" y="3288102"/>
                  <a:ext cx="1066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7977554" y="2917765"/>
                <a:ext cx="4806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2.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" name="Arc 24"/>
            <p:cNvSpPr/>
            <p:nvPr/>
          </p:nvSpPr>
          <p:spPr>
            <a:xfrm>
              <a:off x="8001000" y="2666999"/>
              <a:ext cx="342900" cy="1244839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608498" y="3081667"/>
            <a:ext cx="1066800" cy="1672655"/>
            <a:chOff x="7608498" y="3440502"/>
            <a:chExt cx="1066800" cy="1672655"/>
          </a:xfrm>
        </p:grpSpPr>
        <p:grpSp>
          <p:nvGrpSpPr>
            <p:cNvPr id="29" name="Group 28"/>
            <p:cNvGrpSpPr/>
            <p:nvPr/>
          </p:nvGrpSpPr>
          <p:grpSpPr>
            <a:xfrm>
              <a:off x="7608498" y="3440502"/>
              <a:ext cx="1066800" cy="1002102"/>
              <a:chOff x="7608498" y="3440502"/>
              <a:chExt cx="1066800" cy="100210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7608498" y="3440502"/>
                <a:ext cx="1066800" cy="1002102"/>
                <a:chOff x="7848600" y="2286000"/>
                <a:chExt cx="1066800" cy="1002102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7848600" y="2286000"/>
                  <a:ext cx="533400" cy="100210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7848600" y="3288102"/>
                  <a:ext cx="1066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7748954" y="4042494"/>
                <a:ext cx="4806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4.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6" name="Arc 25"/>
            <p:cNvSpPr/>
            <p:nvPr/>
          </p:nvSpPr>
          <p:spPr>
            <a:xfrm>
              <a:off x="7772400" y="3868318"/>
              <a:ext cx="342900" cy="1244839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43725" y="4296489"/>
                <a:ext cx="460927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</m:oMath>
                </a14:m>
                <a:r>
                  <a:rPr lang="en-US" sz="2200" dirty="0" smtClean="0"/>
                  <a:t> are supplementary;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r>
                  <a:rPr lang="en-US" sz="2200" dirty="0" smtClean="0"/>
                  <a:t> are supplementary</a:t>
                </a:r>
                <a:endParaRPr lang="en-US" sz="22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25" y="4296489"/>
                <a:ext cx="4609275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1585" t="-5556" r="-793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12574" y="4945559"/>
                <a:ext cx="326967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&lt;2=180°</m:t>
                    </m:r>
                  </m:oMath>
                </a14:m>
                <a:endParaRPr lang="en-US" sz="2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&lt;3+</m:t>
                      </m:r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&lt;4=180°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4" y="4945559"/>
                <a:ext cx="3269678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2235" t="-4724" r="-3724" b="-14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28600" y="5562600"/>
                <a:ext cx="455650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562600"/>
                <a:ext cx="455650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740" t="-8571" r="-2410"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252420" y="4419599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37" name="Rectangle 36"/>
          <p:cNvSpPr/>
          <p:nvPr/>
        </p:nvSpPr>
        <p:spPr>
          <a:xfrm>
            <a:off x="5177216" y="4850487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Supp. &lt;‘s</a:t>
            </a:r>
            <a:endParaRPr lang="en-US" sz="2200" dirty="0"/>
          </a:p>
        </p:txBody>
      </p:sp>
      <p:sp>
        <p:nvSpPr>
          <p:cNvPr id="38" name="Rectangle 37"/>
          <p:cNvSpPr/>
          <p:nvPr/>
        </p:nvSpPr>
        <p:spPr>
          <a:xfrm>
            <a:off x="5178547" y="5562600"/>
            <a:ext cx="19118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Subst. Prop.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28600" y="5969913"/>
                <a:ext cx="407297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&lt;4</m:t>
                    </m:r>
                  </m:oMath>
                </a14:m>
                <a:r>
                  <a:rPr lang="en-US" sz="2200" dirty="0" smtClean="0"/>
                  <a:t>, 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69913"/>
                <a:ext cx="4072974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946" t="-8451" r="-2844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252420" y="5943600"/>
            <a:ext cx="11785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4. 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01072" y="6400800"/>
                <a:ext cx="405854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 smtClean="0"/>
                  <a:t>, 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72" y="6400800"/>
                <a:ext cx="4058547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802" t="-8451" r="-2853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5153671" y="6374487"/>
            <a:ext cx="18869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Subtr. Prop.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81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40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Theorem 2-8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478328" cy="5486400"/>
              </a:xfrm>
            </p:spPr>
            <p:txBody>
              <a:bodyPr>
                <a:normAutofit/>
              </a:bodyPr>
              <a:lstStyle/>
              <a:p>
                <a:r>
                  <a:rPr lang="en-US" sz="2200" u="sng" dirty="0" smtClean="0"/>
                  <a:t>Theorem 2-8</a:t>
                </a:r>
                <a:r>
                  <a:rPr lang="en-US" sz="2200" dirty="0" smtClean="0"/>
                  <a:t>: If two angle are compliments of congruent angles (or of the same angle), then the two angles are congruent.</a:t>
                </a: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&lt;2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</a:rPr>
                  <a:t> are </a:t>
                </a:r>
                <a:r>
                  <a:rPr lang="en-US" sz="2200" dirty="0" smtClean="0">
                    <a:solidFill>
                      <a:prstClr val="black"/>
                    </a:solidFill>
                  </a:rPr>
                  <a:t>complementary;</a:t>
                </a:r>
                <a:endParaRPr lang="en-US" sz="2200" dirty="0">
                  <a:solidFill>
                    <a:prstClr val="black"/>
                  </a:solidFill>
                </a:endParaRP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&lt;4</m:t>
                    </m:r>
                  </m:oMath>
                </a14:m>
                <a:r>
                  <a:rPr lang="en-US" sz="2200" dirty="0">
                    <a:solidFill>
                      <a:prstClr val="black"/>
                    </a:solidFill>
                  </a:rPr>
                  <a:t> are </a:t>
                </a:r>
                <a:r>
                  <a:rPr lang="en-US" sz="2200" dirty="0" smtClean="0">
                    <a:solidFill>
                      <a:prstClr val="black"/>
                    </a:solidFill>
                  </a:rPr>
                  <a:t>complementary</a:t>
                </a:r>
                <a:r>
                  <a:rPr lang="en-US" sz="2200" dirty="0">
                    <a:solidFill>
                      <a:prstClr val="black"/>
                    </a:solidFill>
                  </a:rPr>
                  <a:t>;	</a:t>
                </a: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&lt;2≅ &lt;4</m:t>
                    </m:r>
                  </m:oMath>
                </a14:m>
                <a:endParaRPr lang="en-US" sz="2200" dirty="0">
                  <a:solidFill>
                    <a:prstClr val="black"/>
                  </a:solidFill>
                </a:endParaRP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Prove: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&lt;1≅ &lt;3</m:t>
                    </m:r>
                  </m:oMath>
                </a14:m>
                <a:endParaRPr lang="en-US" sz="2200" dirty="0">
                  <a:solidFill>
                    <a:prstClr val="black"/>
                  </a:solidFill>
                </a:endParaRPr>
              </a:p>
              <a:p>
                <a:endParaRPr lang="en-US" sz="2200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478328" cy="5486400"/>
              </a:xfrm>
              <a:blipFill rotWithShape="1">
                <a:blip r:embed="rId2"/>
                <a:stretch>
                  <a:fillRect l="-935" t="-667" r="-1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060608" y="2116436"/>
            <a:ext cx="1266094" cy="540470"/>
            <a:chOff x="5714999" y="2853246"/>
            <a:chExt cx="1266094" cy="540470"/>
          </a:xfrm>
        </p:grpSpPr>
        <p:grpSp>
          <p:nvGrpSpPr>
            <p:cNvPr id="6" name="Group 5"/>
            <p:cNvGrpSpPr/>
            <p:nvPr/>
          </p:nvGrpSpPr>
          <p:grpSpPr>
            <a:xfrm>
              <a:off x="5714999" y="2853246"/>
              <a:ext cx="1266094" cy="499554"/>
              <a:chOff x="5715000" y="2853246"/>
              <a:chExt cx="1371602" cy="499554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H="1">
                <a:off x="5715000" y="3352800"/>
                <a:ext cx="1371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6052861" y="2853246"/>
                <a:ext cx="1033741" cy="4995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6264097" y="2993606"/>
              <a:ext cx="480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1.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76660" y="2736490"/>
            <a:ext cx="1266093" cy="768710"/>
            <a:chOff x="5562599" y="3591105"/>
            <a:chExt cx="1266093" cy="768710"/>
          </a:xfrm>
        </p:grpSpPr>
        <p:grpSp>
          <p:nvGrpSpPr>
            <p:cNvPr id="11" name="Group 10"/>
            <p:cNvGrpSpPr/>
            <p:nvPr/>
          </p:nvGrpSpPr>
          <p:grpSpPr>
            <a:xfrm>
              <a:off x="5562599" y="3591105"/>
              <a:ext cx="1266093" cy="763798"/>
              <a:chOff x="5715000" y="2589003"/>
              <a:chExt cx="1371601" cy="763798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H="1">
                <a:off x="5715000" y="3352800"/>
                <a:ext cx="13716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 flipV="1">
                <a:off x="5885938" y="2589003"/>
                <a:ext cx="1200663" cy="76379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6139139" y="3959705"/>
              <a:ext cx="4806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3.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43280" y="1676400"/>
            <a:ext cx="1066800" cy="1503809"/>
            <a:chOff x="7848600" y="2408028"/>
            <a:chExt cx="1066800" cy="1503809"/>
          </a:xfrm>
        </p:grpSpPr>
        <p:grpSp>
          <p:nvGrpSpPr>
            <p:cNvPr id="16" name="Group 15"/>
            <p:cNvGrpSpPr/>
            <p:nvPr/>
          </p:nvGrpSpPr>
          <p:grpSpPr>
            <a:xfrm>
              <a:off x="7848600" y="2408028"/>
              <a:ext cx="1066800" cy="909847"/>
              <a:chOff x="7848600" y="2408028"/>
              <a:chExt cx="1066800" cy="90984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7848600" y="2408028"/>
                <a:ext cx="1066800" cy="880074"/>
                <a:chOff x="7848600" y="2408028"/>
                <a:chExt cx="1066800" cy="880074"/>
              </a:xfrm>
            </p:grpSpPr>
            <p:cxnSp>
              <p:nvCxnSpPr>
                <p:cNvPr id="20" name="Straight Arrow Connector 19"/>
                <p:cNvCxnSpPr/>
                <p:nvPr/>
              </p:nvCxnSpPr>
              <p:spPr>
                <a:xfrm flipV="1">
                  <a:off x="7848600" y="2408028"/>
                  <a:ext cx="814920" cy="88007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7848600" y="3288102"/>
                  <a:ext cx="1066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7977554" y="2917765"/>
                <a:ext cx="4806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2.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7" name="Arc 16"/>
            <p:cNvSpPr/>
            <p:nvPr/>
          </p:nvSpPr>
          <p:spPr>
            <a:xfrm>
              <a:off x="8198689" y="2848064"/>
              <a:ext cx="145210" cy="1063773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82818" y="2736490"/>
            <a:ext cx="1066800" cy="1533824"/>
            <a:chOff x="7608498" y="3579333"/>
            <a:chExt cx="1066800" cy="1533824"/>
          </a:xfrm>
        </p:grpSpPr>
        <p:grpSp>
          <p:nvGrpSpPr>
            <p:cNvPr id="23" name="Group 22"/>
            <p:cNvGrpSpPr/>
            <p:nvPr/>
          </p:nvGrpSpPr>
          <p:grpSpPr>
            <a:xfrm>
              <a:off x="7608498" y="3579333"/>
              <a:ext cx="1066800" cy="863272"/>
              <a:chOff x="7608498" y="3579333"/>
              <a:chExt cx="1066800" cy="86327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7608498" y="3579333"/>
                <a:ext cx="1066800" cy="863272"/>
                <a:chOff x="7848600" y="2424831"/>
                <a:chExt cx="1066800" cy="863272"/>
              </a:xfrm>
            </p:grpSpPr>
            <p:cxnSp>
              <p:nvCxnSpPr>
                <p:cNvPr id="27" name="Straight Arrow Connector 26"/>
                <p:cNvCxnSpPr/>
                <p:nvPr/>
              </p:nvCxnSpPr>
              <p:spPr>
                <a:xfrm flipV="1">
                  <a:off x="7848600" y="2424831"/>
                  <a:ext cx="775382" cy="86327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7848600" y="3288102"/>
                  <a:ext cx="1066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7748954" y="4042494"/>
                <a:ext cx="4806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4.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" name="Arc 23"/>
            <p:cNvSpPr/>
            <p:nvPr/>
          </p:nvSpPr>
          <p:spPr>
            <a:xfrm>
              <a:off x="7938236" y="3961231"/>
              <a:ext cx="177063" cy="1151926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01072" y="3581400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12574" y="4495800"/>
                <a:ext cx="313861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&lt;2=90°</m:t>
                    </m:r>
                  </m:oMath>
                </a14:m>
                <a:endParaRPr lang="en-US" sz="2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&lt;3+</m:t>
                      </m:r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&lt;4=90°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4" y="4495800"/>
                <a:ext cx="3138616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2330" t="-4762" r="-3301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01072" y="5207913"/>
                <a:ext cx="455650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72" y="5207913"/>
                <a:ext cx="4556504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604" t="-8451" r="-2406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5252420" y="398871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34" name="Rectangle 33"/>
          <p:cNvSpPr/>
          <p:nvPr/>
        </p:nvSpPr>
        <p:spPr>
          <a:xfrm>
            <a:off x="5177216" y="4522113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Comp. &lt;‘s</a:t>
            </a:r>
            <a:endParaRPr lang="en-US" sz="2200" dirty="0"/>
          </a:p>
        </p:txBody>
      </p:sp>
      <p:sp>
        <p:nvSpPr>
          <p:cNvPr id="35" name="Rectangle 34"/>
          <p:cNvSpPr/>
          <p:nvPr/>
        </p:nvSpPr>
        <p:spPr>
          <a:xfrm>
            <a:off x="5178547" y="5207913"/>
            <a:ext cx="19118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Subst. Prop.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28600" y="5615226"/>
                <a:ext cx="407297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&lt;4</m:t>
                    </m:r>
                  </m:oMath>
                </a14:m>
                <a:r>
                  <a:rPr lang="en-US" sz="2200" dirty="0" smtClean="0"/>
                  <a:t>, 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615226"/>
                <a:ext cx="407297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946" t="-8451" r="-2844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252420" y="5588913"/>
            <a:ext cx="11785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4. 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01072" y="6046113"/>
                <a:ext cx="405854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 smtClean="0"/>
                  <a:t>, 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72" y="6046113"/>
                <a:ext cx="4058547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802" t="-8451" r="-2853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153671" y="6041785"/>
            <a:ext cx="18869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5</a:t>
            </a:r>
            <a:r>
              <a:rPr lang="en-US" sz="2200" dirty="0" smtClean="0"/>
              <a:t>. Subtr. Prop.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312574" y="3810000"/>
                <a:ext cx="460927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</m:oMath>
                </a14:m>
                <a:r>
                  <a:rPr lang="en-US" sz="2200" dirty="0" smtClean="0"/>
                  <a:t> are </a:t>
                </a:r>
                <a:r>
                  <a:rPr lang="en-US" sz="2200" dirty="0" smtClean="0"/>
                  <a:t>complementary</a:t>
                </a:r>
                <a:r>
                  <a:rPr lang="en-US" sz="2200" dirty="0" smtClean="0"/>
                  <a:t>;</a:t>
                </a:r>
              </a:p>
              <a:p>
                <a:r>
                  <a:rPr lang="en-US" sz="2200" dirty="0"/>
                  <a:t> </a:t>
                </a:r>
                <a:r>
                  <a:rPr lang="en-US" sz="22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&lt;4</m:t>
                    </m:r>
                  </m:oMath>
                </a14:m>
                <a:r>
                  <a:rPr lang="en-US" sz="2200" dirty="0" smtClean="0"/>
                  <a:t> are </a:t>
                </a:r>
                <a:r>
                  <a:rPr lang="en-US" sz="2200" dirty="0" smtClean="0"/>
                  <a:t>complementary</a:t>
                </a:r>
                <a:endParaRPr lang="en-US" sz="2200" dirty="0"/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4" y="3810000"/>
                <a:ext cx="4609275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1587" t="-5556" r="-1190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3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535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Geometry Unit 3</vt:lpstr>
      <vt:lpstr>Planning a Proof</vt:lpstr>
      <vt:lpstr>Structure of a Proof</vt:lpstr>
      <vt:lpstr>Planning a Proof</vt:lpstr>
      <vt:lpstr>Proving Theorem 2-7</vt:lpstr>
      <vt:lpstr>Proving Theorem 2-8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</dc:title>
  <dc:creator>David Leon</dc:creator>
  <cp:lastModifiedBy>David Leon</cp:lastModifiedBy>
  <cp:revision>19</cp:revision>
  <dcterms:created xsi:type="dcterms:W3CDTF">2015-10-10T22:54:45Z</dcterms:created>
  <dcterms:modified xsi:type="dcterms:W3CDTF">2015-10-12T23:44:39Z</dcterms:modified>
</cp:coreProperties>
</file>