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AEBB3E6-4678-452D-98AB-CC03EB66A04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7C0F807-BDF7-4A2B-B0A2-32C67E70176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BB3E6-4678-452D-98AB-CC03EB66A04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F807-BDF7-4A2B-B0A2-32C67E7017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BB3E6-4678-452D-98AB-CC03EB66A04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F807-BDF7-4A2B-B0A2-32C67E7017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BB3E6-4678-452D-98AB-CC03EB66A04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F807-BDF7-4A2B-B0A2-32C67E7017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BB3E6-4678-452D-98AB-CC03EB66A04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F807-BDF7-4A2B-B0A2-32C67E7017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BB3E6-4678-452D-98AB-CC03EB66A04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F807-BDF7-4A2B-B0A2-32C67E7017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BB3E6-4678-452D-98AB-CC03EB66A04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F807-BDF7-4A2B-B0A2-32C67E7017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BB3E6-4678-452D-98AB-CC03EB66A04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F807-BDF7-4A2B-B0A2-32C67E7017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BB3E6-4678-452D-98AB-CC03EB66A04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F807-BDF7-4A2B-B0A2-32C67E7017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BB3E6-4678-452D-98AB-CC03EB66A04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F807-BDF7-4A2B-B0A2-32C67E70176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BB3E6-4678-452D-98AB-CC03EB66A04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F807-BDF7-4A2B-B0A2-32C67E7017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AEBB3E6-4678-452D-98AB-CC03EB66A04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7C0F807-BDF7-4A2B-B0A2-32C67E7017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Geometry – Unit 2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4495800"/>
            <a:ext cx="3309803" cy="1260629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Postulates </a:t>
            </a:r>
          </a:p>
          <a:p>
            <a:r>
              <a:rPr lang="en-US" sz="2400" dirty="0" smtClean="0"/>
              <a:t>And </a:t>
            </a:r>
          </a:p>
          <a:p>
            <a:r>
              <a:rPr lang="en-US" sz="2400" dirty="0" smtClean="0"/>
              <a:t>Theorems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571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481944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Theorems</a:t>
            </a:r>
            <a:endParaRPr lang="en-US" sz="3200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609600" y="1828800"/>
            <a:ext cx="7848600" cy="44196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b="1" u="sng" dirty="0" smtClean="0"/>
              <a:t>Theorem 1-1: Intersection of Lines</a:t>
            </a:r>
          </a:p>
          <a:p>
            <a:pPr lvl="1">
              <a:lnSpc>
                <a:spcPct val="110000"/>
              </a:lnSpc>
              <a:spcAft>
                <a:spcPts val="1200"/>
              </a:spcAft>
            </a:pPr>
            <a:r>
              <a:rPr lang="en-US" dirty="0" smtClean="0"/>
              <a:t>If two lines intersect, then they intersect in exactly one point. </a:t>
            </a:r>
          </a:p>
          <a:p>
            <a:pPr lvl="1">
              <a:lnSpc>
                <a:spcPct val="110000"/>
              </a:lnSpc>
              <a:spcAft>
                <a:spcPts val="1200"/>
              </a:spcAft>
            </a:pPr>
            <a:endParaRPr lang="en-US" dirty="0"/>
          </a:p>
          <a:p>
            <a:pPr lvl="1">
              <a:lnSpc>
                <a:spcPct val="110000"/>
              </a:lnSpc>
              <a:spcAft>
                <a:spcPts val="1200"/>
              </a:spcAft>
            </a:pPr>
            <a:endParaRPr lang="en-US" dirty="0" smtClean="0"/>
          </a:p>
          <a:p>
            <a:pPr lvl="1">
              <a:lnSpc>
                <a:spcPct val="110000"/>
              </a:lnSpc>
              <a:spcAft>
                <a:spcPts val="1200"/>
              </a:spcAft>
            </a:pPr>
            <a:endParaRPr lang="en-US" dirty="0"/>
          </a:p>
          <a:p>
            <a:pPr lvl="1">
              <a:lnSpc>
                <a:spcPct val="110000"/>
              </a:lnSpc>
              <a:spcAft>
                <a:spcPts val="1200"/>
              </a:spcAft>
            </a:pPr>
            <a:r>
              <a:rPr lang="en-US" dirty="0" smtClean="0"/>
              <a:t>What postulate could you use to prove this theorem?</a:t>
            </a:r>
          </a:p>
          <a:p>
            <a:pPr marL="365760" lvl="1" indent="0">
              <a:lnSpc>
                <a:spcPct val="110000"/>
              </a:lnSpc>
              <a:spcAft>
                <a:spcPts val="1200"/>
              </a:spcAft>
              <a:buNone/>
            </a:pPr>
            <a:endParaRPr lang="en-US" dirty="0" smtClean="0"/>
          </a:p>
          <a:p>
            <a:pPr marL="68580" lvl="0" indent="0">
              <a:lnSpc>
                <a:spcPct val="110000"/>
              </a:lnSpc>
              <a:spcAft>
                <a:spcPts val="1200"/>
              </a:spcAft>
              <a:buClr>
                <a:srgbClr val="94C600"/>
              </a:buClr>
              <a:buNone/>
            </a:pPr>
            <a:endParaRPr lang="en-US" dirty="0">
              <a:solidFill>
                <a:srgbClr val="3E3D2D"/>
              </a:solidFill>
            </a:endParaRPr>
          </a:p>
          <a:p>
            <a:pPr marL="365760" lvl="1" indent="0">
              <a:buNone/>
            </a:pPr>
            <a:endParaRPr lang="en-US" dirty="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3290977" y="3238500"/>
            <a:ext cx="2943045" cy="1600200"/>
            <a:chOff x="2924355" y="3429000"/>
            <a:chExt cx="2943045" cy="1600200"/>
          </a:xfrm>
        </p:grpSpPr>
        <p:cxnSp>
          <p:nvCxnSpPr>
            <p:cNvPr id="4" name="Straight Arrow Connector 3"/>
            <p:cNvCxnSpPr/>
            <p:nvPr/>
          </p:nvCxnSpPr>
          <p:spPr>
            <a:xfrm flipV="1">
              <a:off x="2924355" y="3657600"/>
              <a:ext cx="2743200" cy="11430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3657600" y="3429000"/>
              <a:ext cx="2209800" cy="16002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4572000" y="4038600"/>
              <a:ext cx="76200" cy="13854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124200" y="5721169"/>
            <a:ext cx="25361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Postulate 6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410846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609600" y="1828800"/>
            <a:ext cx="7848600" cy="4419600"/>
          </a:xfrm>
        </p:spPr>
        <p:txBody>
          <a:bodyPr/>
          <a:lstStyle/>
          <a:p>
            <a:r>
              <a:rPr lang="en-US" b="1" u="sng" dirty="0" smtClean="0"/>
              <a:t>Theorem 1-2: </a:t>
            </a:r>
          </a:p>
          <a:p>
            <a:pPr lvl="1"/>
            <a:r>
              <a:rPr lang="en-US" dirty="0" smtClean="0"/>
              <a:t>Through a line and a point not in the line, there is exactly one plane.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postulate could you use to prove this theorem?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481944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Theorems</a:t>
            </a:r>
            <a:endParaRPr lang="en-US" sz="3200" dirty="0"/>
          </a:p>
        </p:txBody>
      </p:sp>
      <p:sp>
        <p:nvSpPr>
          <p:cNvPr id="4" name="Parallelogram 3"/>
          <p:cNvSpPr/>
          <p:nvPr/>
        </p:nvSpPr>
        <p:spPr>
          <a:xfrm>
            <a:off x="3810000" y="3077680"/>
            <a:ext cx="3200400" cy="1524000"/>
          </a:xfrm>
          <a:prstGeom prst="parallelogram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4000500" y="3644887"/>
            <a:ext cx="2819400" cy="719156"/>
            <a:chOff x="2286000" y="3962400"/>
            <a:chExt cx="3200400" cy="762000"/>
          </a:xfrm>
        </p:grpSpPr>
        <p:cxnSp>
          <p:nvCxnSpPr>
            <p:cNvPr id="10" name="Straight Arrow Connector 9"/>
            <p:cNvCxnSpPr/>
            <p:nvPr/>
          </p:nvCxnSpPr>
          <p:spPr>
            <a:xfrm flipV="1">
              <a:off x="2286000" y="3962400"/>
              <a:ext cx="3200400" cy="762000"/>
            </a:xfrm>
            <a:prstGeom prst="straightConnector1">
              <a:avLst/>
            </a:prstGeom>
            <a:ln>
              <a:solidFill>
                <a:srgbClr val="0070C0"/>
              </a:solidFill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895600" y="3984132"/>
              <a:ext cx="356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3251788" y="4419600"/>
              <a:ext cx="76200" cy="138545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Oval 12"/>
          <p:cNvSpPr/>
          <p:nvPr/>
        </p:nvSpPr>
        <p:spPr>
          <a:xfrm>
            <a:off x="6172200" y="3733800"/>
            <a:ext cx="76200" cy="138545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083084" y="33528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5" name="Oval 14"/>
          <p:cNvSpPr/>
          <p:nvPr/>
        </p:nvSpPr>
        <p:spPr>
          <a:xfrm>
            <a:off x="5266871" y="3657600"/>
            <a:ext cx="67129" cy="130755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266582" y="336446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00633" y="5283511"/>
            <a:ext cx="25361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Postulate 7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889855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481944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Theorems</a:t>
            </a:r>
            <a:endParaRPr lang="en-US" sz="3200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583165" y="1600200"/>
            <a:ext cx="7848600" cy="4800600"/>
          </a:xfrm>
        </p:spPr>
        <p:txBody>
          <a:bodyPr/>
          <a:lstStyle/>
          <a:p>
            <a:r>
              <a:rPr lang="en-US" b="1" u="sng" dirty="0" smtClean="0"/>
              <a:t>Theorem 1-3: Intersection of Lines</a:t>
            </a:r>
          </a:p>
          <a:p>
            <a:pPr lvl="1"/>
            <a:r>
              <a:rPr lang="en-US" dirty="0" smtClean="0"/>
              <a:t>If two lines intersect, then exactly one plane contains the lines.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postulate could you use to prove this theorem?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362200" y="2971800"/>
            <a:ext cx="4343400" cy="1905000"/>
            <a:chOff x="2362200" y="3276600"/>
            <a:chExt cx="4724400" cy="2209800"/>
          </a:xfrm>
        </p:grpSpPr>
        <p:sp>
          <p:nvSpPr>
            <p:cNvPr id="3" name="Parallelogram 2"/>
            <p:cNvSpPr/>
            <p:nvPr/>
          </p:nvSpPr>
          <p:spPr>
            <a:xfrm>
              <a:off x="2362200" y="3276600"/>
              <a:ext cx="4724400" cy="2209800"/>
            </a:xfrm>
            <a:prstGeom prst="parallelogram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2971800" y="3581400"/>
              <a:ext cx="2943045" cy="1600200"/>
              <a:chOff x="2924355" y="3429000"/>
              <a:chExt cx="2943045" cy="1600200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 flipV="1">
                <a:off x="2924355" y="3657600"/>
                <a:ext cx="2743200" cy="114300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" name="Straight Arrow Connector 5"/>
              <p:cNvCxnSpPr/>
              <p:nvPr/>
            </p:nvCxnSpPr>
            <p:spPr>
              <a:xfrm>
                <a:off x="3657600" y="3429000"/>
                <a:ext cx="2209800" cy="160020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" name="Oval 6"/>
              <p:cNvSpPr/>
              <p:nvPr/>
            </p:nvSpPr>
            <p:spPr>
              <a:xfrm>
                <a:off x="4572000" y="4038600"/>
                <a:ext cx="76200" cy="138545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0" name="TextBox 9"/>
          <p:cNvSpPr txBox="1"/>
          <p:nvPr/>
        </p:nvSpPr>
        <p:spPr>
          <a:xfrm>
            <a:off x="3124200" y="5721169"/>
            <a:ext cx="3886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Postulate 5…and 7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889855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634" y="2331382"/>
            <a:ext cx="3561284" cy="28372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24744" cy="6466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Practice Worksheet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696200" cy="4724400"/>
          </a:xfrm>
        </p:spPr>
        <p:txBody>
          <a:bodyPr/>
          <a:lstStyle/>
          <a:p>
            <a:pPr marL="68580" indent="0">
              <a:buNone/>
            </a:pPr>
            <a:r>
              <a:rPr lang="en-US" sz="2000" b="1" dirty="0"/>
              <a:t>State the Theorem or Postulate you would use to justify the statement made about each figure</a:t>
            </a:r>
            <a:r>
              <a:rPr lang="en-US" sz="2000" b="1" dirty="0" smtClean="0"/>
              <a:t>.</a:t>
            </a:r>
          </a:p>
          <a:p>
            <a:pPr marL="68580" indent="0">
              <a:buNone/>
            </a:pPr>
            <a:r>
              <a:rPr lang="en-US" sz="2000" b="1" dirty="0" smtClean="0"/>
              <a:t>1.) 				2.) </a:t>
            </a:r>
            <a:endParaRPr lang="en-US" sz="2000" dirty="0"/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212" y="2362200"/>
            <a:ext cx="3499788" cy="2590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204604" y="5314890"/>
            <a:ext cx="25361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Theorem 1-3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350034" y="5321060"/>
            <a:ext cx="25361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Postulate 8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779173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24744" cy="6466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Practice Worksheet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696200" cy="4724400"/>
          </a:xfrm>
        </p:spPr>
        <p:txBody>
          <a:bodyPr/>
          <a:lstStyle/>
          <a:p>
            <a:pPr marL="68580" indent="0">
              <a:buNone/>
            </a:pPr>
            <a:r>
              <a:rPr lang="en-US" sz="2000" b="1" dirty="0" smtClean="0"/>
              <a:t>State the Theorem or Postulate you would use to justify the statement made about each figure.</a:t>
            </a:r>
          </a:p>
          <a:p>
            <a:pPr marL="68580" indent="0">
              <a:buNone/>
            </a:pPr>
            <a:r>
              <a:rPr lang="en-US" sz="2000" b="1" dirty="0" smtClean="0"/>
              <a:t>3.) 				4.) </a:t>
            </a:r>
            <a:endParaRPr lang="en-US" sz="2000" dirty="0" smtClean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04604" y="5314890"/>
            <a:ext cx="25361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Theorem 1-2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350034" y="5321060"/>
            <a:ext cx="25361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Postulate 7</a:t>
            </a:r>
            <a:endParaRPr lang="en-US" sz="2000" b="1" dirty="0"/>
          </a:p>
        </p:txBody>
      </p:sp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692400"/>
            <a:ext cx="3204845" cy="2200910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290" y="2632710"/>
            <a:ext cx="3472666" cy="2239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578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24744" cy="6466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Practice Worksheet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696200" cy="4724400"/>
          </a:xfrm>
        </p:spPr>
        <p:txBody>
          <a:bodyPr/>
          <a:lstStyle/>
          <a:p>
            <a:pPr marL="68580" indent="0">
              <a:buNone/>
            </a:pPr>
            <a:r>
              <a:rPr lang="en-US" sz="2000" dirty="0"/>
              <a:t>Each of the following statements is </a:t>
            </a:r>
            <a:r>
              <a:rPr lang="en-US" sz="2000" b="1" i="1" u="sng" dirty="0"/>
              <a:t>FALSE</a:t>
            </a:r>
            <a:r>
              <a:rPr lang="en-US" sz="2000" dirty="0"/>
              <a:t>.  Use a complete sentence to explain why</a:t>
            </a:r>
            <a:r>
              <a:rPr lang="en-US" sz="2000" dirty="0" smtClean="0"/>
              <a:t>.</a:t>
            </a:r>
          </a:p>
          <a:p>
            <a:pPr marL="68580" indent="0">
              <a:buNone/>
            </a:pPr>
            <a:r>
              <a:rPr lang="en-US" sz="2000" b="1" dirty="0" smtClean="0"/>
              <a:t>9.) </a:t>
            </a:r>
            <a:r>
              <a:rPr lang="en-US" sz="2000" dirty="0" smtClean="0"/>
              <a:t>A </a:t>
            </a:r>
            <a:r>
              <a:rPr lang="en-US" sz="2000" dirty="0"/>
              <a:t>plain is made up of exactly 3 points.</a:t>
            </a:r>
          </a:p>
          <a:p>
            <a:pPr marL="68580" indent="0">
              <a:buNone/>
            </a:pPr>
            <a:r>
              <a:rPr lang="en-US" sz="2000" b="1" dirty="0" smtClean="0"/>
              <a:t>			</a:t>
            </a:r>
          </a:p>
          <a:p>
            <a:pPr marL="68580" indent="0">
              <a:buNone/>
            </a:pPr>
            <a:endParaRPr lang="en-US" sz="2000" b="1" dirty="0"/>
          </a:p>
          <a:p>
            <a:pPr marL="68580" indent="0">
              <a:buNone/>
            </a:pPr>
            <a:endParaRPr lang="en-US" sz="2000" b="1" dirty="0" smtClean="0"/>
          </a:p>
          <a:p>
            <a:pPr marL="68580" indent="0">
              <a:buNone/>
            </a:pPr>
            <a:r>
              <a:rPr lang="en-US" sz="2000" b="1" dirty="0" smtClean="0"/>
              <a:t>10.)</a:t>
            </a:r>
            <a:r>
              <a:rPr lang="en-US" sz="2000" dirty="0"/>
              <a:t> If two lines intersect, then at least one plane contains the lines.</a:t>
            </a:r>
          </a:p>
          <a:p>
            <a:pPr marL="68580" indent="0">
              <a:buNone/>
            </a:pPr>
            <a:endParaRPr lang="en-US" sz="2000" dirty="0" smtClean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43951" y="2743199"/>
            <a:ext cx="4920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 plane is made up of AT LEAST 3 points (There could be more)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" y="4407448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Exactly one plane contains the lines (Theorem 1-3).</a:t>
            </a:r>
            <a:endParaRPr lang="en-US" dirty="0">
              <a:solidFill>
                <a:srgbClr val="0070C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458399" y="4904390"/>
            <a:ext cx="3191129" cy="1447800"/>
            <a:chOff x="2362200" y="3276600"/>
            <a:chExt cx="4724400" cy="2209800"/>
          </a:xfrm>
          <a:solidFill>
            <a:srgbClr val="00B0F0"/>
          </a:solidFill>
        </p:grpSpPr>
        <p:sp>
          <p:nvSpPr>
            <p:cNvPr id="14" name="Parallelogram 13"/>
            <p:cNvSpPr/>
            <p:nvPr/>
          </p:nvSpPr>
          <p:spPr>
            <a:xfrm>
              <a:off x="2362200" y="3276600"/>
              <a:ext cx="4724400" cy="2209800"/>
            </a:xfrm>
            <a:prstGeom prst="parallelogram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2971800" y="3581400"/>
              <a:ext cx="2943045" cy="1600200"/>
              <a:chOff x="2924355" y="3429000"/>
              <a:chExt cx="2943045" cy="1600200"/>
            </a:xfrm>
            <a:grpFill/>
          </p:grpSpPr>
          <p:cxnSp>
            <p:nvCxnSpPr>
              <p:cNvPr id="16" name="Straight Arrow Connector 15"/>
              <p:cNvCxnSpPr/>
              <p:nvPr/>
            </p:nvCxnSpPr>
            <p:spPr>
              <a:xfrm flipV="1">
                <a:off x="2924355" y="3657600"/>
                <a:ext cx="2743200" cy="1143000"/>
              </a:xfrm>
              <a:prstGeom prst="straightConnector1">
                <a:avLst/>
              </a:prstGeom>
              <a:grpFill/>
              <a:ln>
                <a:headEnd type="arrow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>
                <a:off x="3657600" y="3429000"/>
                <a:ext cx="2209800" cy="1600200"/>
              </a:xfrm>
              <a:prstGeom prst="straightConnector1">
                <a:avLst/>
              </a:prstGeom>
              <a:grpFill/>
              <a:ln>
                <a:headEnd type="arrow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8" name="Oval 17"/>
              <p:cNvSpPr/>
              <p:nvPr/>
            </p:nvSpPr>
            <p:spPr>
              <a:xfrm>
                <a:off x="4572000" y="4038600"/>
                <a:ext cx="76200" cy="138545"/>
              </a:xfrm>
              <a:prstGeom prst="ellipse">
                <a:avLst/>
              </a:pr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9" name="Group 18"/>
          <p:cNvGrpSpPr/>
          <p:nvPr/>
        </p:nvGrpSpPr>
        <p:grpSpPr>
          <a:xfrm>
            <a:off x="5956291" y="2512865"/>
            <a:ext cx="2286000" cy="926870"/>
            <a:chOff x="5824682" y="3019713"/>
            <a:chExt cx="2286000" cy="926870"/>
          </a:xfrm>
        </p:grpSpPr>
        <p:grpSp>
          <p:nvGrpSpPr>
            <p:cNvPr id="20" name="Group 19"/>
            <p:cNvGrpSpPr/>
            <p:nvPr/>
          </p:nvGrpSpPr>
          <p:grpSpPr>
            <a:xfrm>
              <a:off x="5824682" y="3019713"/>
              <a:ext cx="2286000" cy="926870"/>
              <a:chOff x="5867400" y="2450068"/>
              <a:chExt cx="2286000" cy="926870"/>
            </a:xfrm>
          </p:grpSpPr>
          <p:sp>
            <p:nvSpPr>
              <p:cNvPr id="22" name="Parallelogram 21"/>
              <p:cNvSpPr/>
              <p:nvPr/>
            </p:nvSpPr>
            <p:spPr>
              <a:xfrm>
                <a:off x="5867400" y="2462538"/>
                <a:ext cx="2209800" cy="914400"/>
              </a:xfrm>
              <a:prstGeom prst="parallelogram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6400800" y="2641576"/>
                <a:ext cx="76200" cy="13854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7010400" y="2895600"/>
                <a:ext cx="76200" cy="13854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6248400" y="3061855"/>
                <a:ext cx="76200" cy="13854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7467600" y="2667000"/>
                <a:ext cx="76200" cy="13854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7501082" y="2450068"/>
                <a:ext cx="6523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B</a:t>
                </a:r>
                <a:endParaRPr lang="en-US" b="1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6967682" y="2913168"/>
                <a:ext cx="6523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C</a:t>
                </a:r>
                <a:endParaRPr lang="en-US" b="1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6324600" y="2913168"/>
                <a:ext cx="6523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D</a:t>
                </a:r>
                <a:endParaRPr lang="en-US" b="1" dirty="0"/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5992430" y="3019713"/>
              <a:ext cx="6523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A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843214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313" y="304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4400" dirty="0" err="1" smtClean="0"/>
              <a:t>Warmup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990600"/>
                <a:ext cx="7965092" cy="5486400"/>
              </a:xfrm>
            </p:spPr>
            <p:txBody>
              <a:bodyPr/>
              <a:lstStyle/>
              <a:p>
                <a:pPr marL="274320" lvl="0" indent="-274320">
                  <a:spcBef>
                    <a:spcPts val="580"/>
                  </a:spcBef>
                  <a:buClr>
                    <a:srgbClr val="D34817"/>
                  </a:buClr>
                  <a:buSzPct val="85000"/>
                  <a:buFont typeface="Wingdings 2"/>
                  <a:buChar char=""/>
                </a:pPr>
                <a:r>
                  <a:rPr lang="en-US" sz="2600" dirty="0" smtClean="0">
                    <a:solidFill>
                      <a:prstClr val="black"/>
                    </a:solidFill>
                    <a:latin typeface="Perpetua"/>
                  </a:rPr>
                  <a:t>Refer to the diagram and complete the statements. *(Don’t forget about our previous terms)</a:t>
                </a:r>
              </a:p>
              <a:p>
                <a:pPr marL="274320" lvl="0" indent="-274320">
                  <a:spcBef>
                    <a:spcPts val="580"/>
                  </a:spcBef>
                  <a:buClr>
                    <a:srgbClr val="D34817"/>
                  </a:buClr>
                  <a:buSzPct val="85000"/>
                  <a:buFont typeface="Wingdings 2"/>
                  <a:buChar char=""/>
                </a:pPr>
                <a:endParaRPr lang="en-US" sz="2600" dirty="0">
                  <a:solidFill>
                    <a:prstClr val="black"/>
                  </a:solidFill>
                  <a:latin typeface="Perpetua"/>
                </a:endParaRPr>
              </a:p>
              <a:p>
                <a:pPr marL="274320" lvl="0" indent="-274320">
                  <a:spcBef>
                    <a:spcPts val="580"/>
                  </a:spcBef>
                  <a:buClr>
                    <a:srgbClr val="D34817"/>
                  </a:buClr>
                  <a:buSzPct val="85000"/>
                  <a:buFont typeface="Wingdings 2"/>
                  <a:buChar char=""/>
                </a:pPr>
                <a:endParaRPr lang="en-US" sz="2600" dirty="0">
                  <a:solidFill>
                    <a:prstClr val="black"/>
                  </a:solidFill>
                  <a:latin typeface="Perpetua"/>
                </a:endParaRPr>
              </a:p>
              <a:p>
                <a:pPr marL="0" lvl="0" indent="0">
                  <a:spcBef>
                    <a:spcPts val="580"/>
                  </a:spcBef>
                  <a:buClr>
                    <a:srgbClr val="D34817"/>
                  </a:buClr>
                  <a:buSzPct val="85000"/>
                  <a:buNone/>
                </a:pPr>
                <a:endParaRPr lang="en-US" sz="2600" dirty="0">
                  <a:solidFill>
                    <a:prstClr val="black"/>
                  </a:solidFill>
                  <a:latin typeface="Perpetua"/>
                </a:endParaRPr>
              </a:p>
              <a:p>
                <a:pPr marL="274320" lvl="0" indent="-274320">
                  <a:spcBef>
                    <a:spcPts val="580"/>
                  </a:spcBef>
                  <a:buClr>
                    <a:srgbClr val="D34817"/>
                  </a:buClr>
                  <a:buSzPct val="85000"/>
                  <a:buFont typeface="Wingdings 2"/>
                  <a:buChar char=""/>
                </a:pPr>
                <a:endParaRPr lang="en-US" sz="2600" dirty="0" smtClean="0">
                  <a:solidFill>
                    <a:prstClr val="black"/>
                  </a:solidFill>
                  <a:latin typeface="Perpetua"/>
                </a:endParaRPr>
              </a:p>
              <a:p>
                <a:pPr marL="274320" lvl="0" indent="-274320">
                  <a:spcBef>
                    <a:spcPts val="580"/>
                  </a:spcBef>
                  <a:buClr>
                    <a:srgbClr val="D34817"/>
                  </a:buClr>
                  <a:buSzPct val="85000"/>
                  <a:buFont typeface="Wingdings 2"/>
                  <a:buChar char=""/>
                </a:pPr>
                <a:r>
                  <a:rPr lang="en-US" sz="2600" dirty="0" smtClean="0">
                    <a:solidFill>
                      <a:prstClr val="black"/>
                    </a:solidFill>
                    <a:latin typeface="Perpetua"/>
                  </a:rPr>
                  <a:t>1.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prstClr val="black"/>
                        </a:solidFill>
                        <a:latin typeface="Cambria Math"/>
                      </a:rPr>
                      <m:t>&lt;</m:t>
                    </m:r>
                    <m:r>
                      <a:rPr lang="en-US" sz="2600" b="0" i="1" smtClean="0">
                        <a:solidFill>
                          <a:prstClr val="black"/>
                        </a:solidFill>
                        <a:latin typeface="Cambria Math"/>
                      </a:rPr>
                      <m:t>𝐵𝐴𝐹</m:t>
                    </m:r>
                    <m:r>
                      <a:rPr lang="en-US" sz="26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r>
                  <a:rPr lang="en-US" sz="2600" dirty="0" smtClean="0">
                    <a:solidFill>
                      <a:prstClr val="black"/>
                    </a:solidFill>
                    <a:latin typeface="Perpetua"/>
                  </a:rPr>
                  <a:t> ______ because they are __________ angles.</a:t>
                </a:r>
              </a:p>
              <a:p>
                <a:pPr marL="274320" lvl="0" indent="-274320">
                  <a:spcBef>
                    <a:spcPts val="580"/>
                  </a:spcBef>
                  <a:buClr>
                    <a:srgbClr val="D34817"/>
                  </a:buClr>
                  <a:buSzPct val="85000"/>
                  <a:buFont typeface="Wingdings 2"/>
                  <a:buChar char=""/>
                </a:pPr>
                <a:r>
                  <a:rPr lang="en-US" sz="2600" dirty="0" smtClean="0">
                    <a:solidFill>
                      <a:prstClr val="black"/>
                    </a:solidFill>
                    <a:latin typeface="Perpetua"/>
                  </a:rPr>
                  <a:t>2.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prstClr val="black"/>
                        </a:solidFill>
                        <a:latin typeface="Cambria Math"/>
                      </a:rPr>
                      <m:t>𝐵𝐴</m:t>
                    </m:r>
                    <m:r>
                      <a:rPr lang="en-US" sz="2600" b="0" i="1" smtClean="0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r>
                      <a:rPr lang="en-US" sz="2600" b="0" i="1" smtClean="0">
                        <a:solidFill>
                          <a:prstClr val="black"/>
                        </a:solidFill>
                        <a:latin typeface="Cambria Math"/>
                      </a:rPr>
                      <m:t>𝐴𝐺</m:t>
                    </m:r>
                    <m:r>
                      <a:rPr lang="en-US" sz="2600" b="0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n-US" sz="2600" dirty="0" smtClean="0">
                    <a:solidFill>
                      <a:prstClr val="black"/>
                    </a:solidFill>
                    <a:latin typeface="Perpetua"/>
                  </a:rPr>
                  <a:t> ____ by the _______________ Postulate.</a:t>
                </a:r>
                <a:endParaRPr lang="en-US" sz="2600" dirty="0">
                  <a:solidFill>
                    <a:prstClr val="black"/>
                  </a:solidFill>
                  <a:latin typeface="Perpetua"/>
                </a:endParaRPr>
              </a:p>
              <a:p>
                <a:pPr marL="274320" lvl="0" indent="-274320">
                  <a:spcBef>
                    <a:spcPts val="580"/>
                  </a:spcBef>
                  <a:buClr>
                    <a:srgbClr val="D34817"/>
                  </a:buClr>
                  <a:buSzPct val="85000"/>
                  <a:buFont typeface="Wingdings 2"/>
                  <a:buChar char=""/>
                </a:pPr>
                <a:r>
                  <a:rPr lang="en-US" sz="2600" dirty="0">
                    <a:solidFill>
                      <a:prstClr val="black"/>
                    </a:solidFill>
                    <a:latin typeface="Perpetua"/>
                  </a:rPr>
                  <a:t>3</a:t>
                </a:r>
                <a:r>
                  <a:rPr lang="en-US" sz="2600" dirty="0" smtClean="0">
                    <a:solidFill>
                      <a:prstClr val="black"/>
                    </a:solidFill>
                    <a:latin typeface="Perpetua"/>
                  </a:rPr>
                  <a:t>.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prstClr val="black"/>
                        </a:solidFill>
                        <a:latin typeface="Cambria Math"/>
                      </a:rPr>
                      <m:t>&lt;</m:t>
                    </m:r>
                    <m:r>
                      <a:rPr lang="en-US" sz="2600" b="0" i="1" smtClean="0">
                        <a:solidFill>
                          <a:prstClr val="black"/>
                        </a:solidFill>
                        <a:latin typeface="Cambria Math"/>
                      </a:rPr>
                      <m:t>𝐵𝐴𝐹</m:t>
                    </m:r>
                  </m:oMath>
                </a14:m>
                <a:r>
                  <a:rPr lang="en-US" sz="2600" dirty="0" smtClean="0"/>
                  <a:t> </a:t>
                </a:r>
                <a:r>
                  <a:rPr lang="en-US" sz="2600" dirty="0" smtClean="0">
                    <a:latin typeface="Perpetua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&lt;</m:t>
                    </m:r>
                    <m:r>
                      <a:rPr lang="en-US" sz="2600" b="0" i="1" smtClean="0">
                        <a:latin typeface="Cambria Math"/>
                      </a:rPr>
                      <m:t>𝐵𝐴𝐻</m:t>
                    </m:r>
                  </m:oMath>
                </a14:m>
                <a:r>
                  <a:rPr lang="en-US" sz="2600" dirty="0" smtClean="0"/>
                  <a:t> </a:t>
                </a:r>
                <a:r>
                  <a:rPr lang="en-US" sz="2600" dirty="0" smtClean="0">
                    <a:latin typeface="Perpetua" pitchFamily="18" charset="0"/>
                  </a:rPr>
                  <a:t>are _________ angles because they add up to ____.</a:t>
                </a:r>
              </a:p>
              <a:p>
                <a:pPr marL="274320" lvl="0" indent="-274320">
                  <a:spcBef>
                    <a:spcPts val="580"/>
                  </a:spcBef>
                  <a:buClr>
                    <a:srgbClr val="D34817"/>
                  </a:buClr>
                  <a:buSzPct val="85000"/>
                  <a:buFont typeface="Wingdings 2"/>
                  <a:buChar char=""/>
                </a:pPr>
                <a:r>
                  <a:rPr lang="en-US" sz="2600" dirty="0">
                    <a:latin typeface="Perpetua" pitchFamily="18" charset="0"/>
                  </a:rPr>
                  <a:t>4</a:t>
                </a:r>
                <a:r>
                  <a:rPr lang="en-US" sz="2600" dirty="0" smtClean="0">
                    <a:latin typeface="Perpetua" pitchFamily="18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𝑚</m:t>
                    </m:r>
                    <m:r>
                      <a:rPr lang="en-US" sz="2600" b="0" i="1" smtClean="0">
                        <a:latin typeface="Cambria Math"/>
                      </a:rPr>
                      <m:t>&lt;</m:t>
                    </m:r>
                    <m:r>
                      <a:rPr lang="en-US" sz="2600" b="0" i="1" smtClean="0">
                        <a:latin typeface="Cambria Math"/>
                      </a:rPr>
                      <m:t>𝐸𝐴𝐻</m:t>
                    </m:r>
                    <m:r>
                      <a:rPr lang="en-US" sz="2600" b="0" i="1" smtClean="0">
                        <a:latin typeface="Cambria Math"/>
                      </a:rPr>
                      <m:t>+ _________=</m:t>
                    </m:r>
                    <m:r>
                      <a:rPr lang="en-US" sz="2600" b="0" i="1" smtClean="0">
                        <a:latin typeface="Cambria Math"/>
                      </a:rPr>
                      <m:t>𝑚</m:t>
                    </m:r>
                    <m:r>
                      <a:rPr lang="en-US" sz="2600" b="0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600" b="0" i="1" smtClean="0">
                        <a:latin typeface="Cambria Math"/>
                        <a:ea typeface="Cambria Math"/>
                      </a:rPr>
                      <m:t>𝐸𝐴𝐺</m:t>
                    </m:r>
                  </m:oMath>
                </a14:m>
                <a:r>
                  <a:rPr lang="en-US" sz="2600" dirty="0" smtClean="0"/>
                  <a:t> </a:t>
                </a:r>
                <a:r>
                  <a:rPr lang="en-US" sz="2600" dirty="0" smtClean="0">
                    <a:latin typeface="Perpetua" pitchFamily="18" charset="0"/>
                  </a:rPr>
                  <a:t>by the _____________ Postulate.</a:t>
                </a:r>
                <a:endParaRPr lang="en-US" sz="2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990600"/>
                <a:ext cx="7965092" cy="5486400"/>
              </a:xfrm>
              <a:blipFill rotWithShape="1">
                <a:blip r:embed="rId2"/>
                <a:stretch>
                  <a:fillRect l="-766" t="-889" b="-2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4710438" y="1553290"/>
            <a:ext cx="3181449" cy="2060193"/>
            <a:chOff x="1874982" y="4038600"/>
            <a:chExt cx="3461328" cy="2236436"/>
          </a:xfrm>
        </p:grpSpPr>
        <p:grpSp>
          <p:nvGrpSpPr>
            <p:cNvPr id="5" name="Group 4"/>
            <p:cNvGrpSpPr/>
            <p:nvPr/>
          </p:nvGrpSpPr>
          <p:grpSpPr>
            <a:xfrm>
              <a:off x="1874982" y="4038600"/>
              <a:ext cx="3461328" cy="2236436"/>
              <a:chOff x="1874982" y="4038600"/>
              <a:chExt cx="3461328" cy="2236436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>
                <a:off x="1874982" y="5486400"/>
                <a:ext cx="3429000" cy="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2027382" y="4733925"/>
                <a:ext cx="2937164" cy="1438275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flipV="1">
                <a:off x="3581400" y="4038600"/>
                <a:ext cx="0" cy="1447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3714750" y="4092059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E</a:t>
                </a:r>
                <a:endParaRPr lang="en-US" b="1" i="1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286000" y="4577834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B</a:t>
                </a:r>
                <a:endParaRPr lang="en-US" b="1" i="1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574310" y="5144899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H</a:t>
                </a:r>
                <a:endParaRPr lang="en-US" b="1" i="1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006022" y="5117068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F</a:t>
                </a:r>
                <a:endParaRPr lang="en-US" b="1" i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333750" y="5514231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A</a:t>
                </a:r>
                <a:endParaRPr lang="en-US" b="1" i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4117109" y="5905704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G</a:t>
                </a:r>
                <a:endParaRPr lang="en-US" b="1" i="1" dirty="0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>
              <a:off x="3581400" y="5301734"/>
              <a:ext cx="2286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810000" y="5301734"/>
              <a:ext cx="0" cy="15132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6893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0"/>
            <a:ext cx="7024744" cy="722864"/>
          </a:xfrm>
        </p:spPr>
        <p:txBody>
          <a:bodyPr/>
          <a:lstStyle/>
          <a:p>
            <a:r>
              <a:rPr lang="en-US" dirty="0" smtClean="0"/>
              <a:t>Postulates and 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239000" cy="4495800"/>
          </a:xfrm>
        </p:spPr>
        <p:txBody>
          <a:bodyPr/>
          <a:lstStyle/>
          <a:p>
            <a:r>
              <a:rPr lang="en-US" b="1" u="sng" dirty="0" smtClean="0"/>
              <a:t>Content Objective:</a:t>
            </a:r>
            <a:r>
              <a:rPr lang="en-US" dirty="0" smtClean="0"/>
              <a:t> Students will be able to know and use postulates and theorems related to points, lines and planes.</a:t>
            </a:r>
            <a:endParaRPr lang="en-US" b="1" u="sng" dirty="0" smtClean="0"/>
          </a:p>
          <a:p>
            <a:endParaRPr lang="en-US" b="1" u="sng" dirty="0"/>
          </a:p>
          <a:p>
            <a:r>
              <a:rPr lang="en-US" b="1" u="sng" dirty="0" smtClean="0"/>
              <a:t>Language Objective:</a:t>
            </a:r>
            <a:r>
              <a:rPr lang="en-US" dirty="0" smtClean="0"/>
              <a:t> Students will be able to use postulates and theorems to determine whether a given statement is true or false.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68785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543800" cy="48006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200" b="1" u="sng" dirty="0" smtClean="0"/>
              <a:t>Postulate:</a:t>
            </a:r>
            <a:r>
              <a:rPr lang="en-US" sz="2200" dirty="0" smtClean="0"/>
              <a:t> A basic assumption that is accepted without proof.</a:t>
            </a:r>
          </a:p>
          <a:p>
            <a:pPr>
              <a:spcAft>
                <a:spcPts val="1200"/>
              </a:spcAft>
            </a:pPr>
            <a:r>
              <a:rPr lang="en-US" sz="2200" b="1" u="sng" dirty="0" smtClean="0"/>
              <a:t>Theorem:</a:t>
            </a:r>
            <a:r>
              <a:rPr lang="en-US" sz="2200" dirty="0" smtClean="0"/>
              <a:t> A statement that can be proved using postulates, definitions, and previously used theorems.</a:t>
            </a:r>
          </a:p>
          <a:p>
            <a:pPr>
              <a:spcAft>
                <a:spcPts val="1200"/>
              </a:spcAft>
            </a:pPr>
            <a:r>
              <a:rPr lang="en-US" sz="2200" b="1" u="sng" dirty="0" smtClean="0"/>
              <a:t>Exists:</a:t>
            </a:r>
            <a:r>
              <a:rPr lang="en-US" sz="2200" dirty="0" smtClean="0"/>
              <a:t> There is at least one.</a:t>
            </a:r>
          </a:p>
          <a:p>
            <a:pPr>
              <a:spcAft>
                <a:spcPts val="1200"/>
              </a:spcAft>
            </a:pPr>
            <a:r>
              <a:rPr lang="en-US" sz="2200" b="1" u="sng" dirty="0" smtClean="0"/>
              <a:t>Unique:</a:t>
            </a:r>
            <a:r>
              <a:rPr lang="en-US" sz="2200" dirty="0" smtClean="0"/>
              <a:t> There is no more than one.</a:t>
            </a:r>
          </a:p>
          <a:p>
            <a:pPr>
              <a:spcAft>
                <a:spcPts val="1200"/>
              </a:spcAft>
            </a:pPr>
            <a:r>
              <a:rPr lang="en-US" sz="2200" b="1" u="sng" dirty="0" smtClean="0"/>
              <a:t>One and only one:</a:t>
            </a:r>
            <a:r>
              <a:rPr lang="en-US" sz="2200" dirty="0" smtClean="0"/>
              <a:t> There is exactly one.</a:t>
            </a:r>
          </a:p>
          <a:p>
            <a:pPr>
              <a:spcAft>
                <a:spcPts val="1200"/>
              </a:spcAft>
            </a:pPr>
            <a:r>
              <a:rPr lang="en-US" sz="2200" b="1" u="sng" dirty="0" smtClean="0"/>
              <a:t>Determine:</a:t>
            </a:r>
            <a:r>
              <a:rPr lang="en-US" sz="2200" dirty="0" smtClean="0"/>
              <a:t> To decline or specify.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6371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4913" y="2024658"/>
            <a:ext cx="3093307" cy="1861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024744" cy="6466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Previous Postulates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1219200"/>
                <a:ext cx="7391400" cy="5181600"/>
              </a:xfrm>
            </p:spPr>
            <p:txBody>
              <a:bodyPr/>
              <a:lstStyle/>
              <a:p>
                <a:r>
                  <a:rPr lang="en-US" b="1" i="1" dirty="0"/>
                  <a:t>Segment Addition Postulate:</a:t>
                </a:r>
              </a:p>
              <a:p>
                <a:pPr lvl="1"/>
                <a:r>
                  <a:rPr lang="en-US" dirty="0"/>
                  <a:t>If </a:t>
                </a:r>
                <a:r>
                  <a:rPr lang="en-US" b="1" i="1" dirty="0"/>
                  <a:t>B</a:t>
                </a:r>
                <a:r>
                  <a:rPr lang="en-US" i="1" dirty="0"/>
                  <a:t> </a:t>
                </a:r>
                <a:r>
                  <a:rPr lang="en-US" dirty="0"/>
                  <a:t>is between </a:t>
                </a:r>
                <a:r>
                  <a:rPr lang="en-US" b="1" i="1" dirty="0"/>
                  <a:t>A</a:t>
                </a:r>
                <a:r>
                  <a:rPr lang="en-US" i="1" dirty="0"/>
                  <a:t> </a:t>
                </a:r>
                <a:r>
                  <a:rPr lang="en-US" dirty="0"/>
                  <a:t>and</a:t>
                </a:r>
                <a:r>
                  <a:rPr lang="en-US" i="1" dirty="0"/>
                  <a:t> </a:t>
                </a:r>
                <a:r>
                  <a:rPr lang="en-US" b="1" i="1" dirty="0"/>
                  <a:t>C</a:t>
                </a:r>
                <a:r>
                  <a:rPr lang="en-US" i="1" dirty="0"/>
                  <a:t>, </a:t>
                </a:r>
                <a:r>
                  <a:rPr lang="en-US" dirty="0"/>
                  <a:t>then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𝐴𝐵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𝐵𝐶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𝐴𝐶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marL="365760" lvl="1" indent="0">
                  <a:buNone/>
                </a:pPr>
                <a:endParaRPr lang="en-US" dirty="0"/>
              </a:p>
              <a:p>
                <a:r>
                  <a:rPr lang="en-US" i="1" dirty="0">
                    <a:solidFill>
                      <a:schemeClr val="tx1"/>
                    </a:solidFill>
                  </a:rPr>
                  <a:t>Angle Addition Postulate:</a:t>
                </a:r>
              </a:p>
              <a:p>
                <a:pPr lvl="1" indent="-342900"/>
                <a:r>
                  <a:rPr lang="en-US" dirty="0">
                    <a:solidFill>
                      <a:schemeClr val="tx1"/>
                    </a:solidFill>
                  </a:rPr>
                  <a:t>If point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𝐵</m:t>
                    </m:r>
                  </m:oMath>
                </a14:m>
                <a:r>
                  <a:rPr lang="en-US" i="1" dirty="0">
                    <a:solidFill>
                      <a:schemeClr val="tx1"/>
                    </a:solidFill>
                  </a:rPr>
                  <a:t> </a:t>
                </a:r>
                <a:r>
                  <a:rPr lang="en-US" dirty="0">
                    <a:solidFill>
                      <a:schemeClr val="tx1"/>
                    </a:solidFill>
                  </a:rPr>
                  <a:t>lies in the interior of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&lt;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𝐴𝑂𝐶</m:t>
                    </m:r>
                  </m:oMath>
                </a14:m>
                <a:r>
                  <a:rPr lang="en-US" i="1" dirty="0">
                    <a:solidFill>
                      <a:schemeClr val="tx1"/>
                    </a:solidFill>
                  </a:rPr>
                  <a:t>, </a:t>
                </a:r>
                <a:r>
                  <a:rPr lang="en-US" dirty="0">
                    <a:solidFill>
                      <a:schemeClr val="tx1"/>
                    </a:solidFill>
                  </a:rPr>
                  <a:t>then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𝑚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&lt;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𝐴𝑂𝐵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𝑚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&lt;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𝐵𝑂𝐶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𝑚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&lt;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𝐴𝑂𝐶</m:t>
                    </m:r>
                  </m:oMath>
                </a14:m>
                <a:r>
                  <a:rPr lang="en-US" i="1" dirty="0">
                    <a:solidFill>
                      <a:schemeClr val="tx1"/>
                    </a:solidFill>
                  </a:rPr>
                  <a:t>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1219200"/>
                <a:ext cx="7391400" cy="5181600"/>
              </a:xfrm>
              <a:blipFill rotWithShape="1">
                <a:blip r:embed="rId3"/>
                <a:stretch>
                  <a:fillRect t="-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2811318" y="4953000"/>
            <a:ext cx="3352800" cy="1495455"/>
            <a:chOff x="2590800" y="2362200"/>
            <a:chExt cx="3352800" cy="1495455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2971800" y="2362200"/>
              <a:ext cx="2667000" cy="1295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2971800" y="3657600"/>
              <a:ext cx="2971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2971800" y="3124200"/>
              <a:ext cx="297180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5170632" y="3269136"/>
              <a:ext cx="652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A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156200" y="2724090"/>
              <a:ext cx="652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B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300682" y="2438400"/>
              <a:ext cx="652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C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590800" y="3457545"/>
              <a:ext cx="652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O</a:t>
              </a:r>
              <a:endParaRPr lang="en-US" sz="2000" b="1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5334000" y="3599973"/>
              <a:ext cx="76200" cy="13854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5295900" y="3133000"/>
              <a:ext cx="76200" cy="13854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707659" y="2724090"/>
              <a:ext cx="76200" cy="13854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2662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481944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New Postulates – </a:t>
            </a:r>
            <a:r>
              <a:rPr lang="en-US" sz="3200" dirty="0"/>
              <a:t>P</a:t>
            </a:r>
            <a:r>
              <a:rPr lang="en-US" sz="3200" dirty="0" smtClean="0"/>
              <a:t>g 23 (Textbook)</a:t>
            </a:r>
            <a:endParaRPr lang="en-US" sz="3200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609600" y="1828800"/>
            <a:ext cx="7848600" cy="4419600"/>
          </a:xfrm>
        </p:spPr>
        <p:txBody>
          <a:bodyPr/>
          <a:lstStyle/>
          <a:p>
            <a:r>
              <a:rPr lang="en-US" b="1" u="sng" dirty="0" smtClean="0"/>
              <a:t>Postulate #5:</a:t>
            </a:r>
          </a:p>
          <a:p>
            <a:pPr lvl="1"/>
            <a:r>
              <a:rPr lang="en-US" dirty="0" smtClean="0"/>
              <a:t>A line contains </a:t>
            </a:r>
            <a:r>
              <a:rPr lang="en-US" b="1" dirty="0" smtClean="0"/>
              <a:t>at least 2 points.</a:t>
            </a:r>
          </a:p>
          <a:p>
            <a:pPr lvl="1"/>
            <a:r>
              <a:rPr lang="en-US" dirty="0" smtClean="0"/>
              <a:t>A plane contains </a:t>
            </a:r>
            <a:r>
              <a:rPr lang="en-US" b="1" dirty="0" smtClean="0"/>
              <a:t>at least 3 non-collinear points.</a:t>
            </a:r>
          </a:p>
          <a:p>
            <a:pPr lvl="1"/>
            <a:r>
              <a:rPr lang="en-US" dirty="0" smtClean="0"/>
              <a:t>A space contains</a:t>
            </a:r>
            <a:r>
              <a:rPr lang="en-US" b="1" dirty="0" smtClean="0"/>
              <a:t> at least 4 non-coplanar points.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8342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481944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New Postulates – </a:t>
            </a:r>
            <a:r>
              <a:rPr lang="en-US" sz="3200" dirty="0"/>
              <a:t>P</a:t>
            </a:r>
            <a:r>
              <a:rPr lang="en-US" sz="3200" dirty="0" smtClean="0"/>
              <a:t>g 23 (Textbook)</a:t>
            </a:r>
            <a:endParaRPr lang="en-US" sz="3200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609600" y="1828800"/>
            <a:ext cx="7848600" cy="4419600"/>
          </a:xfrm>
        </p:spPr>
        <p:txBody>
          <a:bodyPr/>
          <a:lstStyle/>
          <a:p>
            <a:r>
              <a:rPr lang="en-US" b="1" u="sng" dirty="0" smtClean="0"/>
              <a:t>Postulate #6:</a:t>
            </a:r>
          </a:p>
          <a:p>
            <a:pPr lvl="1"/>
            <a:r>
              <a:rPr lang="en-US" dirty="0"/>
              <a:t>Through any two points, there is </a:t>
            </a:r>
            <a:r>
              <a:rPr lang="en-US" b="1" dirty="0"/>
              <a:t>exactly 1 line.</a:t>
            </a:r>
          </a:p>
          <a:p>
            <a:pPr marL="365760" lvl="1" indent="0">
              <a:buNone/>
            </a:pPr>
            <a:endParaRPr lang="en-US" b="1" u="sng" dirty="0" smtClean="0"/>
          </a:p>
          <a:p>
            <a:r>
              <a:rPr lang="en-US" b="1" u="sng" dirty="0" smtClean="0"/>
              <a:t>Postulate #7:</a:t>
            </a:r>
          </a:p>
          <a:p>
            <a:pPr lvl="1"/>
            <a:r>
              <a:rPr lang="en-US" dirty="0" smtClean="0"/>
              <a:t>Through any three points there is </a:t>
            </a:r>
            <a:r>
              <a:rPr lang="en-US" b="1" dirty="0" smtClean="0"/>
              <a:t>at least 1 plane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Through any three non-collinear points there is </a:t>
            </a:r>
            <a:r>
              <a:rPr lang="en-US" b="1" dirty="0" smtClean="0"/>
              <a:t>exactly one plane.</a:t>
            </a:r>
          </a:p>
        </p:txBody>
      </p:sp>
    </p:spTree>
    <p:extLst>
      <p:ext uri="{BB962C8B-B14F-4D97-AF65-F5344CB8AC3E}">
        <p14:creationId xmlns:p14="http://schemas.microsoft.com/office/powerpoint/2010/main" val="66674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481944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New Postulates – </a:t>
            </a:r>
            <a:r>
              <a:rPr lang="en-US" sz="3200" dirty="0"/>
              <a:t>P</a:t>
            </a:r>
            <a:r>
              <a:rPr lang="en-US" sz="3200" dirty="0" smtClean="0"/>
              <a:t>g 23 (Textbook)</a:t>
            </a:r>
            <a:endParaRPr lang="en-US" sz="3200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609600" y="1828800"/>
            <a:ext cx="7848600" cy="4419600"/>
          </a:xfrm>
        </p:spPr>
        <p:txBody>
          <a:bodyPr/>
          <a:lstStyle/>
          <a:p>
            <a:r>
              <a:rPr lang="en-US" b="1" u="sng" dirty="0" smtClean="0"/>
              <a:t>Postulate #8:</a:t>
            </a:r>
          </a:p>
          <a:p>
            <a:pPr lvl="1"/>
            <a:r>
              <a:rPr lang="en-US" dirty="0" smtClean="0"/>
              <a:t>If two points are in a plane, then the line that contains the points is also in the plane.</a:t>
            </a:r>
          </a:p>
          <a:p>
            <a:pPr lvl="1"/>
            <a:endParaRPr lang="en-US" b="1" dirty="0"/>
          </a:p>
          <a:p>
            <a:pPr marL="365760" lvl="1" indent="0">
              <a:buNone/>
            </a:pPr>
            <a:endParaRPr lang="en-US" b="1" dirty="0"/>
          </a:p>
        </p:txBody>
      </p:sp>
      <p:sp>
        <p:nvSpPr>
          <p:cNvPr id="3" name="Parallelogram 2"/>
          <p:cNvSpPr/>
          <p:nvPr/>
        </p:nvSpPr>
        <p:spPr>
          <a:xfrm>
            <a:off x="1828800" y="3505200"/>
            <a:ext cx="4572000" cy="1600200"/>
          </a:xfrm>
          <a:prstGeom prst="parallelogram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343400" y="377773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9" name="Oval 8"/>
          <p:cNvSpPr/>
          <p:nvPr/>
        </p:nvSpPr>
        <p:spPr>
          <a:xfrm>
            <a:off x="4495800" y="4128655"/>
            <a:ext cx="76200" cy="138545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286000" y="3962400"/>
            <a:ext cx="3200400" cy="762000"/>
            <a:chOff x="2286000" y="3962400"/>
            <a:chExt cx="3200400" cy="762000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2286000" y="3962400"/>
              <a:ext cx="3200400" cy="762000"/>
            </a:xfrm>
            <a:prstGeom prst="straightConnector1">
              <a:avLst/>
            </a:prstGeom>
            <a:ln>
              <a:solidFill>
                <a:srgbClr val="0070C0"/>
              </a:solidFill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2895600" y="3984132"/>
              <a:ext cx="356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3251788" y="4419600"/>
              <a:ext cx="76200" cy="138545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400800" y="32013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cript MT Bold" pitchFamily="66" charset="0"/>
                <a:cs typeface="Gautami" pitchFamily="34" charset="0"/>
              </a:rPr>
              <a:t>M</a:t>
            </a:r>
            <a:endParaRPr lang="en-US" dirty="0">
              <a:latin typeface="Script MT Bold" pitchFamily="66" charset="0"/>
              <a:cs typeface="Gauta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94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370" y="2643953"/>
            <a:ext cx="4800600" cy="420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481944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New Postulates – </a:t>
            </a:r>
            <a:r>
              <a:rPr lang="en-US" sz="3200" dirty="0"/>
              <a:t>P</a:t>
            </a:r>
            <a:r>
              <a:rPr lang="en-US" sz="3200" dirty="0" smtClean="0"/>
              <a:t>g 23 (Textbook)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15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828800"/>
                <a:ext cx="7848600" cy="4419600"/>
              </a:xfrm>
            </p:spPr>
            <p:txBody>
              <a:bodyPr/>
              <a:lstStyle/>
              <a:p>
                <a:r>
                  <a:rPr lang="en-US" b="1" u="sng" dirty="0" smtClean="0"/>
                  <a:t>Postulate #9:</a:t>
                </a:r>
              </a:p>
              <a:p>
                <a:pPr lvl="1"/>
                <a:r>
                  <a:rPr lang="en-US" dirty="0" smtClean="0"/>
                  <a:t>If two planes intersect, then their intersection is a line.</a:t>
                </a:r>
                <a:endParaRPr lang="en-US" b="1" dirty="0"/>
              </a:p>
              <a:p>
                <a:pPr lvl="1">
                  <a:buFont typeface="Wingdings" pitchFamily="2" charset="2"/>
                  <a:buChar char="Ø"/>
                </a:pPr>
                <a:r>
                  <a:rPr lang="en-US" dirty="0" smtClean="0"/>
                  <a:t>In the diagram,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smtClean="0">
                            <a:latin typeface="Cambria Math"/>
                          </a:rPr>
                          <m:t>𝑫𝑪</m:t>
                        </m:r>
                      </m:e>
                    </m:acc>
                  </m:oMath>
                </a14:m>
                <a:r>
                  <a:rPr lang="en-US" b="1" dirty="0" smtClean="0"/>
                  <a:t> </a:t>
                </a:r>
                <a:r>
                  <a:rPr lang="en-US" dirty="0" smtClean="0"/>
                  <a:t>is the intersection of </a:t>
                </a:r>
                <a:r>
                  <a:rPr lang="en-US" b="1" dirty="0" smtClean="0"/>
                  <a:t>Plane A </a:t>
                </a:r>
                <a:r>
                  <a:rPr lang="en-US" dirty="0" smtClean="0"/>
                  <a:t>and</a:t>
                </a:r>
                <a:r>
                  <a:rPr lang="en-US" b="1" dirty="0" smtClean="0"/>
                  <a:t> Plane B.</a:t>
                </a:r>
                <a:endParaRPr lang="en-US" b="1" dirty="0"/>
              </a:p>
            </p:txBody>
          </p:sp>
        </mc:Choice>
        <mc:Fallback xmlns="">
          <p:sp>
            <p:nvSpPr>
              <p:cNvPr id="16" name="Content Placeholder 1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828800"/>
                <a:ext cx="7848600" cy="4419600"/>
              </a:xfrm>
              <a:blipFill rotWithShape="1">
                <a:blip r:embed="rId3"/>
                <a:stretch>
                  <a:fillRect t="-1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938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1058</TotalTime>
  <Words>627</Words>
  <Application>Microsoft Office PowerPoint</Application>
  <PresentationFormat>On-screen Show (4:3)</PresentationFormat>
  <Paragraphs>122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Austin</vt:lpstr>
      <vt:lpstr>Geometry – Unit 2</vt:lpstr>
      <vt:lpstr>Warmup</vt:lpstr>
      <vt:lpstr>Postulates and Theorems</vt:lpstr>
      <vt:lpstr>Basic Terms</vt:lpstr>
      <vt:lpstr>Previous Postulates</vt:lpstr>
      <vt:lpstr>New Postulates – Pg 23 (Textbook)</vt:lpstr>
      <vt:lpstr>New Postulates – Pg 23 (Textbook)</vt:lpstr>
      <vt:lpstr>New Postulates – Pg 23 (Textbook)</vt:lpstr>
      <vt:lpstr>New Postulates – Pg 23 (Textbook)</vt:lpstr>
      <vt:lpstr>Theorems</vt:lpstr>
      <vt:lpstr>Theorems</vt:lpstr>
      <vt:lpstr>Theorems</vt:lpstr>
      <vt:lpstr>Practice Worksheet</vt:lpstr>
      <vt:lpstr>Practice Worksheet</vt:lpstr>
      <vt:lpstr>Practice Worksheet</vt:lpstr>
    </vt:vector>
  </TitlesOfParts>
  <Company>TUSD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– Unit 2</dc:title>
  <dc:creator>David Leon</dc:creator>
  <cp:lastModifiedBy>David Leon</cp:lastModifiedBy>
  <cp:revision>20</cp:revision>
  <dcterms:created xsi:type="dcterms:W3CDTF">2015-09-25T23:41:59Z</dcterms:created>
  <dcterms:modified xsi:type="dcterms:W3CDTF">2015-09-28T17:23:58Z</dcterms:modified>
</cp:coreProperties>
</file>