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07832C2-E84A-4D39-A558-298D83DE577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B02A21-6AB3-47A5-A4FD-738C3B0DF9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7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95800"/>
            <a:ext cx="65532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Proof Building ft. </a:t>
            </a:r>
          </a:p>
          <a:p>
            <a:r>
              <a:rPr lang="en-US" dirty="0" smtClean="0"/>
              <a:t>Properties from Algebra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52800"/>
            <a:ext cx="7010400" cy="864834"/>
          </a:xfrm>
        </p:spPr>
        <p:txBody>
          <a:bodyPr/>
          <a:lstStyle/>
          <a:p>
            <a:r>
              <a:rPr lang="en-US" sz="3600" dirty="0" smtClean="0"/>
              <a:t>Geometry Unit 3: Proofs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0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Two-Column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76400"/>
                <a:ext cx="8534400" cy="47244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𝐴𝑂𝐶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𝐵𝑂𝐷</m:t>
                    </m:r>
                  </m:oMath>
                </a14:m>
                <a:endParaRPr lang="en-US" sz="2000" dirty="0" smtClean="0"/>
              </a:p>
              <a:p>
                <a:pPr marL="114300" indent="0"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&lt;1=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&lt;3</m:t>
                    </m:r>
                  </m:oMath>
                </a14:m>
                <a:endParaRPr lang="en-US" sz="2000" dirty="0" smtClean="0"/>
              </a:p>
              <a:p>
                <a:pPr marL="114300" indent="0">
                  <a:buNone/>
                </a:pPr>
                <a:r>
                  <a:rPr lang="en-US" b="1" dirty="0" smtClean="0"/>
                  <a:t>Proof:</a:t>
                </a:r>
              </a:p>
              <a:p>
                <a:pPr marL="114300" indent="0">
                  <a:buNone/>
                </a:pPr>
                <a:endParaRPr lang="en-US" b="1" dirty="0"/>
              </a:p>
              <a:p>
                <a:pPr marL="114300" indent="0">
                  <a:buNone/>
                </a:pPr>
                <a:r>
                  <a:rPr lang="en-US" b="1" u="sng" dirty="0" smtClean="0"/>
                  <a:t>Statements					Reasons</a:t>
                </a:r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76400"/>
                <a:ext cx="8534400" cy="4724400"/>
              </a:xfrm>
              <a:blipFill rotWithShape="1">
                <a:blip r:embed="rId2"/>
                <a:stretch>
                  <a:fillRect t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6340" y="3790890"/>
                <a:ext cx="29367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1.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𝐴𝑂𝐶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𝐵𝑂𝐷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40" y="3790890"/>
                <a:ext cx="2936701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287" t="-7576" r="-374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5030" y="4283255"/>
                <a:ext cx="362285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2</a:t>
                </a:r>
                <a:r>
                  <a:rPr lang="en-US" sz="2000" b="0" dirty="0" smtClean="0"/>
                  <a:t>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𝐴𝑂𝐶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&lt;1+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&lt;2;</m:t>
                    </m:r>
                  </m:oMath>
                </a14:m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latin typeface="Cambria Math"/>
                        </a:rPr>
                        <m:t>𝐵𝑂𝐷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&lt;2+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&lt;3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30" y="4283255"/>
                <a:ext cx="3622851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1852" t="-4310" r="-2694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3400" y="5105400"/>
                <a:ext cx="42026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3.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&lt;1+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&lt;2=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&lt;2+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05400"/>
                <a:ext cx="4202625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597" t="-7692" r="-232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400" y="5638800"/>
                <a:ext cx="32545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4.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&lt;2=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&lt;2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38800"/>
                <a:ext cx="3254545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064" t="-7576" r="-356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5799812" y="38100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1. </a:t>
            </a:r>
            <a:r>
              <a:rPr lang="en-US" sz="2000" dirty="0" smtClean="0"/>
              <a:t>Given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4248090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="0" dirty="0" smtClean="0"/>
              <a:t>. Angle </a:t>
            </a:r>
            <a:r>
              <a:rPr lang="en-US" sz="2000" dirty="0" smtClean="0"/>
              <a:t>Addition Post.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791200" y="5086290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Substitution Property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91200" y="5638800"/>
            <a:ext cx="2683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n-US" sz="2000" b="0" dirty="0" smtClean="0"/>
              <a:t>. Reflexive </a:t>
            </a:r>
            <a:r>
              <a:rPr lang="en-US" sz="2000" dirty="0" smtClean="0"/>
              <a:t>Property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3400" y="6076890"/>
                <a:ext cx="219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5</a:t>
                </a:r>
                <a:r>
                  <a:rPr lang="en-US" sz="2000" b="0" dirty="0" smtClean="0"/>
                  <a:t>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&lt;1=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76890"/>
                <a:ext cx="2196563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3056" t="-7576" r="-527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791200" y="6153090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r>
              <a:rPr lang="en-US" sz="2000" b="0" dirty="0" smtClean="0"/>
              <a:t>. </a:t>
            </a:r>
            <a:r>
              <a:rPr lang="en-US" sz="2000" dirty="0" smtClean="0"/>
              <a:t>Subtraction Property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11986" y="1706444"/>
            <a:ext cx="3005951" cy="1600200"/>
            <a:chOff x="5791200" y="1752600"/>
            <a:chExt cx="3005951" cy="1600200"/>
          </a:xfrm>
        </p:grpSpPr>
        <p:grpSp>
          <p:nvGrpSpPr>
            <p:cNvPr id="37" name="Group 36"/>
            <p:cNvGrpSpPr/>
            <p:nvPr/>
          </p:nvGrpSpPr>
          <p:grpSpPr>
            <a:xfrm>
              <a:off x="5791200" y="1752600"/>
              <a:ext cx="3005951" cy="1600200"/>
              <a:chOff x="5791200" y="1752600"/>
              <a:chExt cx="3005951" cy="1600200"/>
            </a:xfrm>
          </p:grpSpPr>
          <p:grpSp>
            <p:nvGrpSpPr>
              <p:cNvPr id="36" name="Group 35"/>
              <p:cNvGrpSpPr/>
              <p:nvPr/>
            </p:nvGrpSpPr>
            <p:grpSpPr>
              <a:xfrm rot="21123383">
                <a:off x="5791200" y="1752600"/>
                <a:ext cx="3005951" cy="1295400"/>
                <a:chOff x="5791200" y="1752600"/>
                <a:chExt cx="3005951" cy="1295400"/>
              </a:xfrm>
            </p:grpSpPr>
            <p:cxnSp>
              <p:nvCxnSpPr>
                <p:cNvPr id="7" name="Straight Arrow Connector 6"/>
                <p:cNvCxnSpPr/>
                <p:nvPr/>
              </p:nvCxnSpPr>
              <p:spPr>
                <a:xfrm flipH="1" flipV="1">
                  <a:off x="5791200" y="1981200"/>
                  <a:ext cx="1490151" cy="10668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H="1" flipV="1">
                  <a:off x="7010400" y="1752600"/>
                  <a:ext cx="270952" cy="12954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7281351" y="1981200"/>
                  <a:ext cx="757900" cy="10668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7281351" y="2400300"/>
                  <a:ext cx="1515800" cy="6477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TextBox 49"/>
              <p:cNvSpPr txBox="1"/>
              <p:nvPr/>
            </p:nvSpPr>
            <p:spPr>
              <a:xfrm>
                <a:off x="7348999" y="29834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9812" y="243340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A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010400" y="19050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848600" y="1981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82000" y="23738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</a:t>
                </a:r>
                <a:endParaRPr lang="en-US" b="1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781800" y="2286000"/>
              <a:ext cx="1330035" cy="757557"/>
              <a:chOff x="6781800" y="2286000"/>
              <a:chExt cx="1330035" cy="757557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7010400" y="26024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239000" y="25262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2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467600" y="26024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3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6781800" y="2286000"/>
                <a:ext cx="1330035" cy="757557"/>
                <a:chOff x="6781800" y="2286000"/>
                <a:chExt cx="1330035" cy="757557"/>
              </a:xfrm>
            </p:grpSpPr>
            <p:sp>
              <p:nvSpPr>
                <p:cNvPr id="59" name="Arc 58"/>
                <p:cNvSpPr/>
                <p:nvPr/>
              </p:nvSpPr>
              <p:spPr>
                <a:xfrm>
                  <a:off x="6781800" y="2602468"/>
                  <a:ext cx="589186" cy="441089"/>
                </a:xfrm>
                <a:prstGeom prst="arc">
                  <a:avLst>
                    <a:gd name="adj1" fmla="val 10689675"/>
                    <a:gd name="adj2" fmla="val 18099644"/>
                  </a:avLst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768549">
                  <a:off x="7522649" y="2530711"/>
                  <a:ext cx="589186" cy="441089"/>
                </a:xfrm>
                <a:prstGeom prst="arc">
                  <a:avLst>
                    <a:gd name="adj1" fmla="val 12543999"/>
                    <a:gd name="adj2" fmla="val 19824749"/>
                  </a:avLst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>
                  <a:off x="7086600" y="2454511"/>
                  <a:ext cx="589186" cy="441089"/>
                </a:xfrm>
                <a:prstGeom prst="arc">
                  <a:avLst>
                    <a:gd name="adj1" fmla="val 12603680"/>
                    <a:gd name="adj2" fmla="val 19905155"/>
                  </a:avLst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>
                  <a:off x="7086600" y="2286000"/>
                  <a:ext cx="589186" cy="441089"/>
                </a:xfrm>
                <a:prstGeom prst="arc">
                  <a:avLst>
                    <a:gd name="adj1" fmla="val 12603680"/>
                    <a:gd name="adj2" fmla="val 21113460"/>
                  </a:avLst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5162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60672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/>
          <a:lstStyle/>
          <a:p>
            <a:r>
              <a:rPr lang="en-US" dirty="0"/>
              <a:t>You can always use ___________ </a:t>
            </a:r>
            <a:r>
              <a:rPr lang="en-US" dirty="0" smtClean="0"/>
              <a:t>instead </a:t>
            </a:r>
            <a:r>
              <a:rPr lang="en-US" dirty="0"/>
              <a:t>of ___________.</a:t>
            </a:r>
          </a:p>
          <a:p>
            <a:r>
              <a:rPr lang="en-US" dirty="0"/>
              <a:t>You cannot always use ___________ instead of ___________.</a:t>
            </a:r>
          </a:p>
          <a:p>
            <a:r>
              <a:rPr lang="en-US" dirty="0"/>
              <a:t>Safer to stick with ___________.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671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767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Transitivity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438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Transitivity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14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2721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Substitution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44" y="4343400"/>
            <a:ext cx="407161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Give the hypothesis and conclusion of the following statements:</a:t>
                </a:r>
              </a:p>
              <a:p>
                <a:pPr marL="114300" indent="0">
                  <a:buNone/>
                </a:pPr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1. If two segments have equal measure, then they are congruent.</a:t>
                </a:r>
              </a:p>
              <a:p>
                <a:pPr marL="114300" indent="0">
                  <a:buNone/>
                </a:pPr>
                <a:endParaRPr lang="en-US" sz="2000" dirty="0"/>
              </a:p>
              <a:p>
                <a:pPr marL="114300" lv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𝐼𝑓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𝑎𝑛𝑑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𝑡h𝑒𝑛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571500" lvl="0" indent="-457200">
                  <a:buFont typeface="Arial" pitchFamily="34" charset="0"/>
                  <a:buAutoNum type="arabicPeriod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71500" lvl="0" indent="-457200">
                  <a:buFont typeface="Arial" pitchFamily="34" charset="0"/>
                  <a:buAutoNum type="arabicPeriod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114300" lv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𝐼𝑓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𝑡h𝑒𝑛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114300" lvl="0" indent="0">
                  <a:buNone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71500" indent="-457200">
                  <a:buAutoNum type="arabicPeriod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60672" cy="762000"/>
          </a:xfrm>
        </p:spPr>
        <p:txBody>
          <a:bodyPr/>
          <a:lstStyle/>
          <a:p>
            <a:r>
              <a:rPr lang="en-US" dirty="0" smtClean="0"/>
              <a:t>Proof building –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fill in algebraic and geometric proofs using properties of equality and congruence.</a:t>
            </a:r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Students will be able to state properties from Algebra, using them to construct two-column proofs.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10828"/>
          </a:xfrm>
        </p:spPr>
        <p:txBody>
          <a:bodyPr/>
          <a:lstStyle/>
          <a:p>
            <a:r>
              <a:rPr lang="en-US" dirty="0" smtClean="0"/>
              <a:t>Properties of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/>
              <a:t>Addition Property</a:t>
            </a:r>
            <a:r>
              <a:rPr lang="en-US" dirty="0" smtClean="0"/>
              <a:t>: 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Subtraction Property</a:t>
            </a:r>
            <a:r>
              <a:rPr lang="en-US" dirty="0" smtClean="0"/>
              <a:t>: 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Multiplication Property</a:t>
            </a:r>
            <a:r>
              <a:rPr lang="en-US" dirty="0" smtClean="0"/>
              <a:t>: 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Division Property</a:t>
            </a:r>
            <a:r>
              <a:rPr lang="en-US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Distributive Property</a:t>
            </a:r>
            <a:r>
              <a:rPr lang="en-US" dirty="0" smtClean="0"/>
              <a:t>: </a:t>
            </a:r>
            <a:endParaRPr lang="en-US" b="1" u="sng" dirty="0" smtClean="0"/>
          </a:p>
          <a:p>
            <a:pPr>
              <a:spcAft>
                <a:spcPts val="1200"/>
              </a:spcAft>
            </a:pPr>
            <a:r>
              <a:rPr lang="en-US" b="1" u="sng" dirty="0" smtClean="0"/>
              <a:t>Substitution Property</a:t>
            </a:r>
            <a:r>
              <a:rPr lang="en-US" dirty="0" smtClean="0"/>
              <a:t>: 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71210" y="1670447"/>
                <a:ext cx="546319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210" y="1670447"/>
                <a:ext cx="5463190" cy="6155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05200" y="2280047"/>
                <a:ext cx="543098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280047"/>
                <a:ext cx="5430983" cy="6155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0" y="2879076"/>
                <a:ext cx="368519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𝑐𝑏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79076"/>
                <a:ext cx="3685190" cy="6155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92939" y="3276600"/>
                <a:ext cx="4550861" cy="947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≠0,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939" y="3276600"/>
                <a:ext cx="4550861" cy="9476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0444" y="5105400"/>
                <a:ext cx="6260816" cy="1138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𝑒𝑖𝑡h𝑒𝑟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𝑚𝑎𝑦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𝑏𝑒</m:t>
                      </m:r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𝑤𝑟𝑖𝑡𝑡𝑒𝑛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i="1" dirty="0">
                  <a:solidFill>
                    <a:srgbClr val="0070C0"/>
                  </a:solidFill>
                  <a:latin typeface="Cambria Math"/>
                </a:endParaRPr>
              </a:p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𝑝𝑙𝑎𝑐𝑒𝑑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𝑜𝑡h𝑒𝑟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𝑒𝑞𝑢𝑎𝑡𝑖𝑜𝑛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44" y="5105400"/>
                <a:ext cx="6260816" cy="11387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57600" y="4050145"/>
                <a:ext cx="2943370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𝑎𝑐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050145"/>
                <a:ext cx="2943370" cy="61555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0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10828"/>
          </a:xfrm>
        </p:spPr>
        <p:txBody>
          <a:bodyPr/>
          <a:lstStyle/>
          <a:p>
            <a:r>
              <a:rPr lang="en-US" dirty="0" smtClean="0"/>
              <a:t>Properties of Equality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>
              <a:spcAft>
                <a:spcPts val="1200"/>
              </a:spcAft>
              <a:buClr>
                <a:srgbClr val="93A299"/>
              </a:buClr>
            </a:pPr>
            <a:r>
              <a:rPr lang="en-US" b="1" u="sng" dirty="0" smtClean="0"/>
              <a:t>Reflexive Property</a:t>
            </a:r>
            <a:r>
              <a:rPr lang="en-US" dirty="0" smtClean="0"/>
              <a:t>:</a:t>
            </a:r>
          </a:p>
          <a:p>
            <a:pPr marL="114300" lvl="0" indent="0">
              <a:spcAft>
                <a:spcPts val="1200"/>
              </a:spcAft>
              <a:buClr>
                <a:srgbClr val="93A299"/>
              </a:buClr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u="sng" dirty="0" smtClean="0"/>
              <a:t>Symmetric Property</a:t>
            </a:r>
            <a:r>
              <a:rPr lang="en-US" dirty="0" smtClean="0"/>
              <a:t>: 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u="sng" dirty="0" smtClean="0"/>
              <a:t>Transitive Property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809738" y="1676400"/>
                <a:ext cx="1143262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738" y="1676400"/>
                <a:ext cx="1143262" cy="6155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0" y="2889647"/>
                <a:ext cx="3061992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89647"/>
                <a:ext cx="3061992" cy="6155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57600" y="4038600"/>
                <a:ext cx="4433970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>
                  <a:solidFill>
                    <a:srgbClr val="564B3C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038600"/>
                <a:ext cx="4433970" cy="6155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76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87028"/>
          </a:xfrm>
        </p:spPr>
        <p:txBody>
          <a:bodyPr/>
          <a:lstStyle/>
          <a:p>
            <a:r>
              <a:rPr lang="en-US" dirty="0" smtClean="0"/>
              <a:t>Properties of Congruence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u="sng" dirty="0" smtClean="0"/>
              <a:t>Reflexive Property</a:t>
            </a:r>
            <a:r>
              <a:rPr lang="en-US" dirty="0" smtClean="0"/>
              <a:t>:  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Symmetric Property</a:t>
            </a:r>
            <a:r>
              <a:rPr lang="en-US" dirty="0" smtClean="0"/>
              <a:t>:</a:t>
            </a:r>
            <a:endParaRPr lang="en-US" b="0" dirty="0" smtClean="0"/>
          </a:p>
          <a:p>
            <a:pPr marL="114300" indent="0">
              <a:spcAft>
                <a:spcPts val="1200"/>
              </a:spcAft>
              <a:buNone/>
            </a:pPr>
            <a:r>
              <a:rPr lang="en-US" dirty="0" smtClean="0"/>
              <a:t>		</a:t>
            </a:r>
            <a:r>
              <a:rPr lang="en-US" b="1" dirty="0" smtClean="0"/>
              <a:t>Or</a:t>
            </a:r>
            <a:r>
              <a:rPr lang="en-US" dirty="0" smtClean="0"/>
              <a:t>	        </a:t>
            </a:r>
          </a:p>
          <a:p>
            <a:pPr>
              <a:spcAft>
                <a:spcPts val="1200"/>
              </a:spcAft>
            </a:pPr>
            <a:r>
              <a:rPr lang="en-US" b="1" u="sng" dirty="0" smtClean="0"/>
              <a:t>Transitive Property</a:t>
            </a:r>
            <a:r>
              <a:rPr lang="en-US" dirty="0" smtClean="0"/>
              <a:t>: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Or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76600" y="1748135"/>
                <a:ext cx="51192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𝐷𝐸</m:t>
                        </m:r>
                      </m:e>
                    </m:acc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𝐸𝐷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𝑋𝑌𝑍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𝑍𝑌𝑋</m:t>
                    </m:r>
                  </m:oMath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748135"/>
                <a:ext cx="511922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57600" y="2286000"/>
                <a:ext cx="3866956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𝐷𝐸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𝐹𝐺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𝐹𝐺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3866956" cy="462434"/>
              </a:xfrm>
              <a:prstGeom prst="rect">
                <a:avLst/>
              </a:prstGeom>
              <a:blipFill rotWithShape="1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25416" y="2813447"/>
                <a:ext cx="4475584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14300" lvl="0">
                  <a:spcBef>
                    <a:spcPct val="20000"/>
                  </a:spcBef>
                  <a:spcAft>
                    <a:spcPts val="1200"/>
                  </a:spcAft>
                  <a:buClr>
                    <a:srgbClr val="93A2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416" y="2813447"/>
                <a:ext cx="4475584" cy="6155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3073"/>
                <a:ext cx="5715000" cy="469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𝐼𝑓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𝐷𝐸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𝐹𝐺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𝐹𝐺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𝐽𝐾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𝑡h𝑒𝑛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𝐷𝐸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𝐽𝑘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3073"/>
                <a:ext cx="5715000" cy="4698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43200" y="4041215"/>
                <a:ext cx="6400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564B3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𝐼𝑓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𝑡h𝑒𝑛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41215"/>
                <a:ext cx="6400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2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810828"/>
          </a:xfrm>
        </p:spPr>
        <p:txBody>
          <a:bodyPr/>
          <a:lstStyle/>
          <a:p>
            <a:r>
              <a:rPr lang="en-US" dirty="0" smtClean="0"/>
              <a:t>Solving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800600"/>
              </a:xfrm>
            </p:spPr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=10−3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and justify each step.</a:t>
                </a:r>
              </a:p>
              <a:p>
                <a:endParaRPr lang="en-US" dirty="0"/>
              </a:p>
              <a:p>
                <a:r>
                  <a:rPr lang="en-US" i="1" dirty="0" smtClean="0"/>
                  <a:t>Steps			Reasons</a:t>
                </a:r>
              </a:p>
              <a:p>
                <a:pPr marL="571500" indent="-457200">
                  <a:spcAft>
                    <a:spcPts val="1200"/>
                  </a:spcAft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=10−3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i="1" dirty="0" smtClean="0"/>
                  <a:t>		</a:t>
                </a:r>
                <a:endParaRPr lang="en-US" dirty="0" smtClean="0"/>
              </a:p>
              <a:p>
                <a:pPr marL="571500" indent="-457200">
                  <a:spcAft>
                    <a:spcPts val="1200"/>
                  </a:spcAft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=10</m:t>
                    </m:r>
                  </m:oMath>
                </a14:m>
                <a:r>
                  <a:rPr lang="en-US" i="1" dirty="0" smtClean="0"/>
                  <a:t>			</a:t>
                </a:r>
                <a:endParaRPr lang="en-US" dirty="0" smtClean="0"/>
              </a:p>
              <a:p>
                <a:pPr marL="571500" indent="-457200">
                  <a:spcAft>
                    <a:spcPts val="1200"/>
                  </a:spcAft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i="1" dirty="0" smtClean="0"/>
                  <a:t>			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800600"/>
              </a:xfrm>
              <a:blipFill rotWithShape="1">
                <a:blip r:embed="rId2"/>
                <a:stretch>
                  <a:fillRect t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038600" y="2971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Given Equation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358586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Addition Property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2627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Division Property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423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60672" cy="734628"/>
          </a:xfrm>
        </p:spPr>
        <p:txBody>
          <a:bodyPr/>
          <a:lstStyle/>
          <a:p>
            <a:r>
              <a:rPr lang="en-US" dirty="0" smtClean="0"/>
              <a:t>Two-Colum Proofs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15655"/>
            <a:ext cx="452136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582" y="1905000"/>
            <a:ext cx="40386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Begin with what you are </a:t>
            </a:r>
            <a:r>
              <a:rPr lang="en-US" dirty="0" smtClean="0"/>
              <a:t>______.</a:t>
            </a:r>
            <a:endParaRPr lang="en-US" dirty="0"/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End with what you are trying to </a:t>
            </a:r>
            <a:r>
              <a:rPr lang="en-US" dirty="0" smtClean="0"/>
              <a:t>______.</a:t>
            </a:r>
            <a:endParaRPr lang="en-US" dirty="0"/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Make logical </a:t>
            </a:r>
            <a:r>
              <a:rPr lang="en-US" dirty="0" smtClean="0"/>
              <a:t>_____________ in </a:t>
            </a:r>
            <a:r>
              <a:rPr lang="en-US" dirty="0"/>
              <a:t>between</a:t>
            </a:r>
            <a:r>
              <a:rPr lang="en-US" dirty="0" smtClean="0"/>
              <a:t>.</a:t>
            </a:r>
            <a:endParaRPr lang="en-US" dirty="0"/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Justify each statement with a _______.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6250" y="2667000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19450" y="1905000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202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Two-Column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76400"/>
                <a:ext cx="8534400" cy="47244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𝑅𝑇</m:t>
                        </m:r>
                      </m:e>
                    </m:acc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𝑃𝑄</m:t>
                        </m:r>
                      </m:e>
                    </m:acc>
                  </m:oMath>
                </a14:m>
                <a:r>
                  <a:rPr lang="en-US" sz="2000" dirty="0" smtClean="0"/>
                  <a:t> intersecting at S so that </a:t>
                </a:r>
              </a:p>
              <a:p>
                <a:pPr marL="114300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𝑅𝑆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𝑃𝑆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𝑆𝑇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𝑆𝑄</m:t>
                    </m:r>
                  </m:oMath>
                </a14:m>
                <a:endParaRPr lang="en-US" sz="2000" dirty="0" smtClean="0"/>
              </a:p>
              <a:p>
                <a:pPr marL="114300" indent="0"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𝑃𝑄</m:t>
                    </m:r>
                  </m:oMath>
                </a14:m>
                <a:endParaRPr lang="en-US" sz="2000" dirty="0" smtClean="0"/>
              </a:p>
              <a:p>
                <a:pPr marL="114300" indent="0">
                  <a:buNone/>
                </a:pPr>
                <a:endParaRPr lang="en-US" b="1" dirty="0" smtClean="0"/>
              </a:p>
              <a:p>
                <a:pPr marL="114300" indent="0">
                  <a:buNone/>
                </a:pPr>
                <a:r>
                  <a:rPr lang="en-US" b="1" dirty="0" smtClean="0"/>
                  <a:t>Proof:</a:t>
                </a:r>
              </a:p>
              <a:p>
                <a:pPr marL="114300" indent="0">
                  <a:buNone/>
                </a:pPr>
                <a:endParaRPr lang="en-US" b="1" dirty="0"/>
              </a:p>
              <a:p>
                <a:pPr marL="114300" indent="0">
                  <a:buNone/>
                </a:pPr>
                <a:r>
                  <a:rPr lang="en-US" b="1" u="sng" dirty="0" smtClean="0"/>
                  <a:t>Statements					Reasons</a:t>
                </a:r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76400"/>
                <a:ext cx="8534400" cy="4724400"/>
              </a:xfrm>
              <a:blipFill rotWithShape="1">
                <a:blip r:embed="rId2"/>
                <a:stretch>
                  <a:fillRect t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5434832" y="1540782"/>
            <a:ext cx="3238500" cy="2498619"/>
            <a:chOff x="5578240" y="1524000"/>
            <a:chExt cx="3238500" cy="2498619"/>
          </a:xfrm>
        </p:grpSpPr>
        <p:grpSp>
          <p:nvGrpSpPr>
            <p:cNvPr id="23" name="Group 22"/>
            <p:cNvGrpSpPr/>
            <p:nvPr/>
          </p:nvGrpSpPr>
          <p:grpSpPr>
            <a:xfrm>
              <a:off x="5578240" y="1524000"/>
              <a:ext cx="3238500" cy="2498619"/>
              <a:chOff x="5578240" y="1600200"/>
              <a:chExt cx="3238500" cy="249861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959240" y="1828800"/>
                <a:ext cx="2743200" cy="1905000"/>
                <a:chOff x="5943600" y="1828800"/>
                <a:chExt cx="2743200" cy="1905000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V="1">
                  <a:off x="5981701" y="2055962"/>
                  <a:ext cx="2685330" cy="1447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 flipH="1" flipV="1">
                  <a:off x="6362701" y="1903562"/>
                  <a:ext cx="2304332" cy="1752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/>
                <p:cNvSpPr/>
                <p:nvPr/>
              </p:nvSpPr>
              <p:spPr>
                <a:xfrm>
                  <a:off x="8610600" y="3581400"/>
                  <a:ext cx="762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943600" y="3429000"/>
                  <a:ext cx="762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8610600" y="1981200"/>
                  <a:ext cx="762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6324600" y="1828800"/>
                  <a:ext cx="762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8245240" y="168663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</a:t>
                </a:r>
                <a:endParaRPr lang="en-US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477000" y="1600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R</a:t>
                </a:r>
                <a:endParaRPr lang="en-US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435740" y="372948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T</a:t>
                </a:r>
                <a:endParaRPr lang="en-US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78240" y="3505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Q</a:t>
                </a:r>
                <a:endParaRPr lang="en-US" b="1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340007" y="22976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endParaRPr lang="en-US" b="1" dirty="0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 flipH="1">
              <a:off x="6667500" y="2057400"/>
              <a:ext cx="190500" cy="16406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77200" y="2139434"/>
              <a:ext cx="168040" cy="2667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591300" y="2971800"/>
              <a:ext cx="171450" cy="2667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924800" y="2971800"/>
              <a:ext cx="236420" cy="1905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743700" y="2895600"/>
              <a:ext cx="171450" cy="2667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077200" y="3124200"/>
              <a:ext cx="236420" cy="1905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6340" y="4591110"/>
                <a:ext cx="24639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1.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𝑅𝑆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𝑃𝑆</m:t>
                    </m:r>
                    <m:r>
                      <a:rPr lang="en-US" sz="2000" b="0" i="1" smtClean="0">
                        <a:latin typeface="Cambria Math"/>
                      </a:rPr>
                      <m:t>;</m:t>
                    </m:r>
                    <m:r>
                      <a:rPr lang="en-US" sz="2000" b="0" i="1" smtClean="0">
                        <a:latin typeface="Cambria Math"/>
                      </a:rPr>
                      <m:t>𝑆𝑇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𝑆𝑄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40" y="4591110"/>
                <a:ext cx="2463944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723" t="-7576" r="-445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3400" y="4990202"/>
                <a:ext cx="26317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2</a:t>
                </a:r>
                <a:r>
                  <a:rPr lang="en-US" sz="2000" b="0" dirty="0" smtClean="0"/>
                  <a:t>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𝑅𝑆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𝑆𝑇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𝑃𝑆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𝑆𝑄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990202"/>
                <a:ext cx="2631746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552" t="-7692" r="-417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3400" y="5391090"/>
                <a:ext cx="37374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3.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𝑅𝑆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𝑆𝑇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𝑅𝑇</m:t>
                    </m:r>
                    <m:r>
                      <a:rPr lang="en-US" sz="2000" b="0" i="1" smtClean="0">
                        <a:latin typeface="Cambria Math"/>
                      </a:rPr>
                      <m:t>;</m:t>
                    </m:r>
                    <m:r>
                      <a:rPr lang="en-US" sz="2000" b="0" i="1" smtClean="0">
                        <a:latin typeface="Cambria Math"/>
                      </a:rPr>
                      <m:t>𝑃𝑆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𝑆𝑄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𝑃𝑄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391090"/>
                <a:ext cx="3737433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794" t="-7576" r="-261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400" y="5791200"/>
                <a:ext cx="14639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4.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𝑃𝑄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91200"/>
                <a:ext cx="1463991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4583" t="-7576" r="-833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5799812" y="46290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1. </a:t>
            </a:r>
            <a:r>
              <a:rPr lang="en-US" sz="2000" dirty="0" smtClean="0"/>
              <a:t>Given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5010090"/>
            <a:ext cx="2635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="0" dirty="0" smtClean="0"/>
              <a:t>. </a:t>
            </a:r>
            <a:r>
              <a:rPr lang="en-US" sz="2000" dirty="0" smtClean="0"/>
              <a:t>Addition Property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791200" y="5391090"/>
            <a:ext cx="3361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Segment Addition Post.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91200" y="5772090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n-US" sz="2000" b="0" dirty="0" smtClean="0"/>
              <a:t>. </a:t>
            </a:r>
            <a:r>
              <a:rPr lang="en-US" sz="2000" dirty="0" smtClean="0"/>
              <a:t>Substitution Property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44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1229</TotalTime>
  <Words>675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Geometry Unit 3: Proofs</vt:lpstr>
      <vt:lpstr>WArmup</vt:lpstr>
      <vt:lpstr>Proof building – Properties </vt:lpstr>
      <vt:lpstr>Properties of Equality</vt:lpstr>
      <vt:lpstr>Properties of Equality (cont.)</vt:lpstr>
      <vt:lpstr>Properties of Congruence</vt:lpstr>
      <vt:lpstr>Solving Equations</vt:lpstr>
      <vt:lpstr>Two-Colum Proofs</vt:lpstr>
      <vt:lpstr>Using a Two-Column Proof</vt:lpstr>
      <vt:lpstr>Using a Two-Column Proof</vt:lpstr>
      <vt:lpstr>Final Word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3: Proofs</dc:title>
  <dc:creator>David Leon</dc:creator>
  <cp:lastModifiedBy>David Leon</cp:lastModifiedBy>
  <cp:revision>30</cp:revision>
  <dcterms:created xsi:type="dcterms:W3CDTF">2015-10-02T05:06:03Z</dcterms:created>
  <dcterms:modified xsi:type="dcterms:W3CDTF">2015-10-06T22:12:51Z</dcterms:modified>
</cp:coreProperties>
</file>