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650255-B3A2-4ABE-A1B3-900C5D2C659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C4B65F-B3D2-4529-A035-C95567349A1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Parallel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2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Content Objective</a:t>
            </a:r>
            <a:r>
              <a:rPr lang="en-US" sz="2400" b="1" u="sng" dirty="0" smtClean="0"/>
              <a:t>:</a:t>
            </a:r>
            <a:r>
              <a:rPr lang="en-US" sz="2400" dirty="0" smtClean="0"/>
              <a:t> Students will be able to use the properties of parallel lines to prove theorems and solve for variables.</a:t>
            </a:r>
            <a:endParaRPr lang="en-US" sz="2400" b="1" u="sng" dirty="0" smtClean="0"/>
          </a:p>
          <a:p>
            <a:endParaRPr lang="en-US" sz="2400" dirty="0"/>
          </a:p>
          <a:p>
            <a:r>
              <a:rPr lang="en-US" sz="2400" b="1" u="sng" dirty="0" smtClean="0"/>
              <a:t>Language Objective</a:t>
            </a:r>
            <a:r>
              <a:rPr lang="en-US" sz="2400" b="1" u="sng" dirty="0" smtClean="0"/>
              <a:t>:</a:t>
            </a:r>
            <a:r>
              <a:rPr lang="en-US" sz="2400" dirty="0" smtClean="0"/>
              <a:t> Students will be able to identify the properties of parallel lines from labeled diagrams.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6380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Postulate 10</a:t>
            </a:r>
            <a:r>
              <a:rPr lang="en-US" sz="2400" dirty="0" smtClean="0"/>
              <a:t>: If two parallel lines are cut by a transversal, then the corresponding angles are congruent.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This postulate is essential for proving the next three theorems.</a:t>
            </a:r>
          </a:p>
        </p:txBody>
      </p:sp>
    </p:spTree>
    <p:extLst>
      <p:ext uri="{BB962C8B-B14F-4D97-AF65-F5344CB8AC3E}">
        <p14:creationId xmlns:p14="http://schemas.microsoft.com/office/powerpoint/2010/main" val="36771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914400"/>
                <a:ext cx="7790688" cy="56388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u="sng" dirty="0" smtClean="0"/>
                  <a:t>Theorem 3-2</a:t>
                </a:r>
                <a:r>
                  <a:rPr lang="en-US" sz="2400" dirty="0" smtClean="0"/>
                  <a:t>: If two parallel lines are cut by a transversal, then alternate interior angles are congruent. 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Given: </a:t>
                </a:r>
                <a:r>
                  <a:rPr lang="en-US" sz="2400" i="1" dirty="0" smtClean="0"/>
                  <a:t>k </a:t>
                </a:r>
                <a:r>
                  <a:rPr lang="en-US" sz="2400" dirty="0" smtClean="0"/>
                  <a:t>ll </a:t>
                </a:r>
                <a:r>
                  <a:rPr lang="en-US" sz="2400" i="1" dirty="0" smtClean="0"/>
                  <a:t>n</a:t>
                </a:r>
                <a:r>
                  <a:rPr lang="en-US" sz="2400" dirty="0" smtClean="0"/>
                  <a:t>; transversal </a:t>
                </a:r>
                <a:r>
                  <a:rPr lang="en-US" sz="2400" i="1" dirty="0" smtClean="0"/>
                  <a:t>t </a:t>
                </a:r>
                <a:r>
                  <a:rPr lang="en-US" sz="2400" dirty="0" smtClean="0"/>
                  <a:t>cuts </a:t>
                </a:r>
                <a:r>
                  <a:rPr lang="en-US" sz="2400" i="1" dirty="0" smtClean="0"/>
                  <a:t>k </a:t>
                </a:r>
                <a:r>
                  <a:rPr lang="en-US" sz="2400" dirty="0" smtClean="0"/>
                  <a:t>and</a:t>
                </a:r>
                <a:r>
                  <a:rPr lang="en-US" sz="2400" i="1" dirty="0" smtClean="0"/>
                  <a:t> n.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914400"/>
                <a:ext cx="7790688" cy="5638800"/>
              </a:xfrm>
              <a:blipFill rotWithShape="1">
                <a:blip r:embed="rId2"/>
                <a:stretch>
                  <a:fillRect l="-156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990600" y="3846422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58124" y="4688879"/>
                <a:ext cx="16803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124" y="4688879"/>
                <a:ext cx="1680332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4710" t="-8451" r="-8333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146562" y="5183201"/>
                <a:ext cx="16803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562" y="5183201"/>
                <a:ext cx="168033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4348" t="-8451" r="-8696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416649" y="420738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833782" y="5069381"/>
                <a:ext cx="415781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If two parallel lines are cut by a transversal, then corr.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782" y="5069381"/>
                <a:ext cx="4157818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1906" t="-4762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158124" y="5882840"/>
                <a:ext cx="16803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124" y="5882840"/>
                <a:ext cx="1680332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4710" t="-8451" r="-8333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146562" y="4246532"/>
            <a:ext cx="3011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AutoNum type="arabicPeriod"/>
            </a:pPr>
            <a:r>
              <a:rPr lang="en-US" sz="2400" i="1" dirty="0">
                <a:solidFill>
                  <a:prstClr val="black"/>
                </a:solidFill>
              </a:rPr>
              <a:t>k </a:t>
            </a:r>
            <a:r>
              <a:rPr lang="en-US" sz="2400" dirty="0">
                <a:solidFill>
                  <a:prstClr val="black"/>
                </a:solidFill>
              </a:rPr>
              <a:t>ll </a:t>
            </a:r>
            <a:r>
              <a:rPr lang="en-US" sz="2400" i="1" dirty="0">
                <a:solidFill>
                  <a:prstClr val="black"/>
                </a:solidFill>
              </a:rPr>
              <a:t>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25990" y="4638494"/>
            <a:ext cx="31322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Vertical Angle Theorem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460" y="1595308"/>
            <a:ext cx="3740966" cy="2868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903648" y="5911578"/>
            <a:ext cx="41120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4</a:t>
            </a:r>
            <a:r>
              <a:rPr lang="en-US" sz="2200" dirty="0" smtClean="0"/>
              <a:t>.  Transitive/Substitution Property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51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14400"/>
                <a:ext cx="7790688" cy="56388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u="sng" dirty="0" smtClean="0"/>
                  <a:t>Theorem 3-3</a:t>
                </a:r>
                <a:r>
                  <a:rPr lang="en-US" sz="2400" dirty="0" smtClean="0"/>
                  <a:t>: If two parallel lines are cut by a transversal, then same-side interior angles are supplementary.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Given: </a:t>
                </a:r>
                <a:r>
                  <a:rPr lang="en-US" sz="2400" i="1" dirty="0" smtClean="0"/>
                  <a:t>k </a:t>
                </a:r>
                <a:r>
                  <a:rPr lang="en-US" sz="2400" dirty="0" smtClean="0"/>
                  <a:t>ll </a:t>
                </a:r>
                <a:r>
                  <a:rPr lang="en-US" sz="2400" i="1" dirty="0" smtClean="0"/>
                  <a:t>n</a:t>
                </a:r>
                <a:r>
                  <a:rPr lang="en-US" sz="2400" dirty="0" smtClean="0"/>
                  <a:t>; transversal </a:t>
                </a:r>
                <a:r>
                  <a:rPr lang="en-US" sz="2400" i="1" dirty="0" smtClean="0"/>
                  <a:t>t </a:t>
                </a:r>
                <a:r>
                  <a:rPr lang="en-US" sz="2400" dirty="0" smtClean="0"/>
                  <a:t>cuts </a:t>
                </a:r>
                <a:r>
                  <a:rPr lang="en-US" sz="2400" i="1" dirty="0" smtClean="0"/>
                  <a:t>k </a:t>
                </a:r>
                <a:r>
                  <a:rPr lang="en-US" sz="2400" dirty="0" smtClean="0"/>
                  <a:t>and</a:t>
                </a:r>
                <a:r>
                  <a:rPr lang="en-US" sz="2400" i="1" dirty="0" smtClean="0"/>
                  <a:t> n.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400" dirty="0" smtClean="0"/>
                  <a:t> is supplementary</a:t>
                </a:r>
              </a:p>
              <a:p>
                <a:pPr marL="82296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&lt;4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14400"/>
                <a:ext cx="7790688" cy="5638800"/>
              </a:xfrm>
              <a:blipFill rotWithShape="1">
                <a:blip r:embed="rId2"/>
                <a:stretch>
                  <a:fillRect l="-78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037631" y="3790890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158124" y="4595029"/>
                <a:ext cx="313887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&lt;4=180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124" y="4595029"/>
                <a:ext cx="3138873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524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990600" y="5059233"/>
                <a:ext cx="4270087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&lt;2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&lt;1=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&lt;2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059233"/>
                <a:ext cx="4270087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857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159502" y="5605211"/>
                <a:ext cx="320138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&lt;4=180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02" y="5605211"/>
                <a:ext cx="320138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286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5416649" y="4593847"/>
            <a:ext cx="32240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Angle Addition Postulate</a:t>
            </a:r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79520"/>
            <a:ext cx="3652903" cy="280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159502" y="4186535"/>
            <a:ext cx="3011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AutoNum type="arabicPeriod"/>
            </a:pPr>
            <a:r>
              <a:rPr lang="en-US" sz="2400" i="1" dirty="0">
                <a:solidFill>
                  <a:prstClr val="black"/>
                </a:solidFill>
              </a:rPr>
              <a:t>k </a:t>
            </a:r>
            <a:r>
              <a:rPr lang="en-US" sz="2400" dirty="0">
                <a:solidFill>
                  <a:prstClr val="black"/>
                </a:solidFill>
              </a:rPr>
              <a:t>ll </a:t>
            </a:r>
            <a:r>
              <a:rPr lang="en-US" sz="2400" i="1" dirty="0">
                <a:solidFill>
                  <a:prstClr val="black"/>
                </a:solidFill>
              </a:rPr>
              <a:t>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649" y="4174751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schemeClr val="tx1"/>
                </a:solidFill>
              </a:rPr>
              <a:t>1. Given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5073884" y="5021759"/>
                <a:ext cx="415781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If two parallel lines are cut by a transversal, then alt. int.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884" y="5021759"/>
                <a:ext cx="4157818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1760" t="-4762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181600" y="5791199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/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smtClean="0"/>
              <a:t>Substitution Property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960408" y="6105435"/>
                <a:ext cx="399991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 indent="0">
                  <a:buNone/>
                </a:pPr>
                <a:r>
                  <a:rPr lang="en-US" sz="2200" dirty="0"/>
                  <a:t>5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000" dirty="0" smtClean="0"/>
                  <a:t> is supplementary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&lt;4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  <a:p>
                <a:pPr lvl="0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408" y="6105435"/>
                <a:ext cx="3999919" cy="769441"/>
              </a:xfrm>
              <a:prstGeom prst="rect">
                <a:avLst/>
              </a:prstGeom>
              <a:blipFill rotWithShape="1">
                <a:blip r:embed="rId8"/>
                <a:stretch>
                  <a:fillRect t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224744" y="6274713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schemeClr val="tx1"/>
                </a:solidFill>
              </a:rPr>
              <a:t>5. </a:t>
            </a:r>
            <a:r>
              <a:rPr lang="en-US" sz="2200" dirty="0" smtClean="0"/>
              <a:t>Def. of Supp. &lt;‘s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562" y="725108"/>
            <a:ext cx="7790688" cy="5638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u="sng" dirty="0" smtClean="0"/>
              <a:t>Theorem 3-4</a:t>
            </a:r>
            <a:r>
              <a:rPr lang="en-US" sz="2400" dirty="0" smtClean="0"/>
              <a:t>: If a transversal is perpendicular one of two parallel lines, then it is perpendicular to the other line also.</a:t>
            </a:r>
          </a:p>
          <a:p>
            <a:pPr marL="82296" indent="0">
              <a:buNone/>
            </a:pPr>
            <a:r>
              <a:rPr lang="en-US" sz="2400" dirty="0" smtClean="0"/>
              <a:t>Given: transversal </a:t>
            </a:r>
            <a:r>
              <a:rPr lang="en-US" sz="2400" i="1" dirty="0" smtClean="0"/>
              <a:t>t </a:t>
            </a:r>
            <a:r>
              <a:rPr lang="en-US" sz="2400" dirty="0" smtClean="0"/>
              <a:t>cuts </a:t>
            </a:r>
            <a:r>
              <a:rPr lang="en-US" sz="2400" i="1" dirty="0"/>
              <a:t>l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n;</a:t>
            </a:r>
          </a:p>
          <a:p>
            <a:pPr marL="82296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t     l; l </a:t>
            </a:r>
            <a:r>
              <a:rPr lang="en-US" sz="2400" dirty="0" smtClean="0"/>
              <a:t>ll</a:t>
            </a:r>
            <a:r>
              <a:rPr lang="en-US" sz="2400" i="1" dirty="0" smtClean="0"/>
              <a:t> n</a:t>
            </a:r>
          </a:p>
          <a:p>
            <a:pPr marL="82296" indent="0">
              <a:buNone/>
            </a:pPr>
            <a:r>
              <a:rPr lang="en-US" sz="2400" dirty="0" smtClean="0"/>
              <a:t>Prove: </a:t>
            </a:r>
            <a:r>
              <a:rPr lang="en-US" sz="2400" i="1" dirty="0"/>
              <a:t> </a:t>
            </a:r>
            <a:r>
              <a:rPr lang="en-US" sz="2400" i="1" dirty="0" smtClean="0"/>
              <a:t>t     n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362200" y="2133600"/>
            <a:ext cx="190500" cy="190375"/>
            <a:chOff x="2895600" y="4115049"/>
            <a:chExt cx="381000" cy="380751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086100" y="4115049"/>
              <a:ext cx="0" cy="380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895600" y="44958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438400" y="2552825"/>
            <a:ext cx="190500" cy="190375"/>
            <a:chOff x="2895600" y="4115049"/>
            <a:chExt cx="381000" cy="38075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086100" y="4115049"/>
              <a:ext cx="0" cy="380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95600" y="44958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40" y="1359552"/>
            <a:ext cx="3429000" cy="257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971909" y="3430309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1148860" y="4295131"/>
                <a:ext cx="188211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&lt;1=90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860" y="4295131"/>
                <a:ext cx="1882118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3883" t="-857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1122120" y="4772252"/>
            <a:ext cx="9066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3. </a:t>
            </a:r>
            <a:r>
              <a:rPr lang="en-US" sz="2200" i="1" dirty="0" smtClean="0"/>
              <a:t>l </a:t>
            </a:r>
            <a:r>
              <a:rPr lang="en-US" sz="2200" dirty="0" smtClean="0"/>
              <a:t>ll</a:t>
            </a:r>
            <a:r>
              <a:rPr lang="en-US" sz="2200" i="1" dirty="0" smtClean="0"/>
              <a:t> n</a:t>
            </a:r>
            <a:endParaRPr lang="en-US" sz="2200" b="0" dirty="0" smtClean="0">
              <a:ea typeface="Cambria Math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08022" y="3843586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37" name="Rectangle 36"/>
          <p:cNvSpPr/>
          <p:nvPr/>
        </p:nvSpPr>
        <p:spPr>
          <a:xfrm>
            <a:off x="5425275" y="4726018"/>
            <a:ext cx="11065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Given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1005688" y="5187573"/>
                <a:ext cx="405784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&lt;1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688" y="5187573"/>
                <a:ext cx="405784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952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5200783" y="5064462"/>
                <a:ext cx="4098433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4. If two parallel lines are cut by a transversal, then corr.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783" y="5064462"/>
                <a:ext cx="4098433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1786" t="-3297" r="-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387629" y="4261306"/>
            <a:ext cx="34320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perpendicular lines</a:t>
            </a:r>
            <a:endParaRPr lang="en-US" sz="2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22120" y="3830419"/>
            <a:ext cx="1175130" cy="430887"/>
            <a:chOff x="1122120" y="4158177"/>
            <a:chExt cx="1175130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1122120" y="4158177"/>
                  <a:ext cx="1175130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lvl="0" indent="-457200">
                    <a:buFontTx/>
                    <a:buAutoNum type="arabicPeriod"/>
                  </a:pPr>
                  <a14:m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𝑙</m:t>
                      </m:r>
                    </m:oMath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120" y="4158177"/>
                  <a:ext cx="1175130" cy="43088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218" t="-8451" r="-12953" b="-267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1828800" y="4278432"/>
              <a:ext cx="190500" cy="190375"/>
              <a:chOff x="2895600" y="4115049"/>
              <a:chExt cx="381000" cy="38075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086100" y="4115049"/>
                <a:ext cx="0" cy="380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895600" y="4495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063306" y="5817513"/>
                <a:ext cx="18741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/>
                      </a:rPr>
                      <m:t>m</m:t>
                    </m:r>
                    <m:r>
                      <a:rPr lang="en-US" sz="2200" b="0" i="1" smtClean="0">
                        <a:latin typeface="Cambria Math"/>
                      </a:rPr>
                      <m:t>&lt;2=90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306" y="5817513"/>
                <a:ext cx="1874103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3896" t="-8451" r="-7468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5395083" y="5887474"/>
            <a:ext cx="29009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5. Substitution Property</a:t>
            </a:r>
            <a:endParaRPr lang="en-US" sz="2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1093265" y="6248400"/>
            <a:ext cx="964367" cy="430887"/>
            <a:chOff x="1066800" y="6198513"/>
            <a:chExt cx="964367" cy="430887"/>
          </a:xfrm>
        </p:grpSpPr>
        <p:sp>
          <p:nvSpPr>
            <p:cNvPr id="48" name="Rectangle 47"/>
            <p:cNvSpPr/>
            <p:nvPr/>
          </p:nvSpPr>
          <p:spPr>
            <a:xfrm>
              <a:off x="1066800" y="6198513"/>
              <a:ext cx="96436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/>
                <a:t>6</a:t>
              </a:r>
              <a:r>
                <a:rPr lang="en-US" sz="2200" dirty="0" smtClean="0"/>
                <a:t>. </a:t>
              </a:r>
              <a:r>
                <a:rPr lang="en-US" sz="2200" i="1" dirty="0" smtClean="0"/>
                <a:t>t    n</a:t>
              </a:r>
              <a:endParaRPr lang="en-US" sz="2200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562100" y="6318361"/>
              <a:ext cx="190500" cy="190375"/>
              <a:chOff x="2895600" y="4115049"/>
              <a:chExt cx="381000" cy="380751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3086100" y="4115049"/>
                <a:ext cx="0" cy="380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95600" y="4495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Rectangle 52"/>
          <p:cNvSpPr/>
          <p:nvPr/>
        </p:nvSpPr>
        <p:spPr>
          <a:xfrm>
            <a:off x="5453646" y="6318361"/>
            <a:ext cx="34320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6</a:t>
            </a:r>
            <a:r>
              <a:rPr lang="en-US" sz="2200" dirty="0" smtClean="0"/>
              <a:t>. Def. of perpendicular lines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178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1" grpId="0"/>
      <p:bldP spid="46" grpId="0"/>
      <p:bldP spid="47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104900"/>
                <a:ext cx="4550372" cy="5600700"/>
              </a:xfrm>
            </p:spPr>
            <p:txBody>
              <a:bodyPr>
                <a:normAutofit/>
              </a:bodyPr>
              <a:lstStyle/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Find the values of </a:t>
                </a:r>
                <a:r>
                  <a:rPr lang="en-US" sz="2400" i="1" dirty="0" smtClean="0"/>
                  <a:t>x, y, </a:t>
                </a:r>
                <a:r>
                  <a:rPr lang="en-US" sz="2400" dirty="0" smtClean="0"/>
                  <a:t>and </a:t>
                </a:r>
                <a:r>
                  <a:rPr lang="en-US" sz="2400" i="1" dirty="0" smtClean="0"/>
                  <a:t>z.</a:t>
                </a:r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Since a ll b,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=40</m:t>
                    </m:r>
                  </m:oMath>
                </a14:m>
                <a:r>
                  <a:rPr lang="en-US" sz="2400" dirty="0" smtClean="0"/>
                  <a:t> (Why?)</a:t>
                </a:r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Thus,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=20</m:t>
                    </m:r>
                  </m:oMath>
                </a14:m>
                <a:endParaRPr lang="en-US" sz="2400" dirty="0" smtClean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Since c ll d,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=40</m:t>
                    </m:r>
                  </m:oMath>
                </a14:m>
                <a:r>
                  <a:rPr lang="en-US" sz="2400" dirty="0" smtClean="0"/>
                  <a:t>   (Why?)</a:t>
                </a:r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Since a ll b,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=180</m:t>
                    </m:r>
                  </m:oMath>
                </a14:m>
                <a:r>
                  <a:rPr lang="en-US" sz="2400" dirty="0" smtClean="0"/>
                  <a:t> (Why?)</a:t>
                </a:r>
                <a:endParaRPr lang="en-US" sz="2400" dirty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	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40+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=180</m:t>
                    </m:r>
                  </m:oMath>
                </a14:m>
                <a:endParaRPr lang="en-US" sz="2400" dirty="0" smtClean="0"/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=140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104900"/>
                <a:ext cx="4550372" cy="5600700"/>
              </a:xfrm>
              <a:blipFill rotWithShape="1">
                <a:blip r:embed="rId2"/>
                <a:stretch>
                  <a:fillRect l="-134" t="-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5558227" y="1010661"/>
            <a:ext cx="3435854" cy="2623066"/>
            <a:chOff x="5351418" y="1447800"/>
            <a:chExt cx="3435854" cy="26230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654930" y="3312785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4930" y="3312785"/>
                  <a:ext cx="47090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57524" y="2286061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 smtClean="0">
                      <a:solidFill>
                        <a:srgbClr val="FF0000"/>
                      </a:solidFill>
                      <a:ea typeface="Cambria Math"/>
                    </a:rPr>
                    <a:t>z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7524" y="2286061"/>
                  <a:ext cx="47090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256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048394" y="2286061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8394" y="2286061"/>
                  <a:ext cx="47090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010400" y="2907268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0400" y="2907268"/>
                  <a:ext cx="47090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7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5351418" y="1447800"/>
              <a:ext cx="3435854" cy="2623066"/>
              <a:chOff x="5330139" y="1363670"/>
              <a:chExt cx="3435854" cy="262306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330139" y="1363670"/>
                <a:ext cx="3435854" cy="2623066"/>
                <a:chOff x="5299494" y="1435799"/>
                <a:chExt cx="3435854" cy="2623066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299494" y="1620465"/>
                  <a:ext cx="3200400" cy="2438400"/>
                  <a:chOff x="5181600" y="1600200"/>
                  <a:chExt cx="3200400" cy="2438400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5181600" y="2286000"/>
                    <a:ext cx="31242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5257800" y="3276600"/>
                    <a:ext cx="3124200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5440715" y="1600200"/>
                    <a:ext cx="1379185" cy="243840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8264440" y="1906105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c</a:t>
                  </a:r>
                  <a:endParaRPr lang="en-US" i="1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264440" y="2848458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d</a:t>
                  </a:r>
                  <a:endParaRPr lang="en-US" i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705600" y="1447800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b</a:t>
                  </a:r>
                  <a:endParaRPr lang="en-US" i="1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570708" y="1435799"/>
                  <a:ext cx="4709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/>
                    <a:t>a</a:t>
                  </a:r>
                  <a:endParaRPr lang="en-US" i="1" dirty="0"/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6687863" y="1544265"/>
                <a:ext cx="1379185" cy="24384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Isosceles Triangle 12"/>
            <p:cNvSpPr/>
            <p:nvPr/>
          </p:nvSpPr>
          <p:spPr>
            <a:xfrm rot="5400000">
              <a:off x="7701989" y="2242066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8006788" y="2242066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5400000">
              <a:off x="7854647" y="3236585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5400000">
              <a:off x="8124701" y="3236584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7325259" y="2648404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0000">
              <a:off x="6247928" y="2706491"/>
              <a:ext cx="104393" cy="15239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42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310</TotalTime>
  <Words>509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Geometry Unit 4</vt:lpstr>
      <vt:lpstr>Properties of Parallel Lines</vt:lpstr>
      <vt:lpstr>Corresponding Angles</vt:lpstr>
      <vt:lpstr>Theorem 3-2</vt:lpstr>
      <vt:lpstr>Theorem 3-3</vt:lpstr>
      <vt:lpstr>Theorem 3-4</vt:lpstr>
      <vt:lpstr>Using the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4</dc:title>
  <dc:creator>David Leon</dc:creator>
  <cp:lastModifiedBy>David Leon</cp:lastModifiedBy>
  <cp:revision>19</cp:revision>
  <dcterms:created xsi:type="dcterms:W3CDTF">2015-10-26T03:57:29Z</dcterms:created>
  <dcterms:modified xsi:type="dcterms:W3CDTF">2015-10-27T01:24:05Z</dcterms:modified>
</cp:coreProperties>
</file>