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53" y="1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BBFB-0196-40CD-9043-FD76EAD63607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15E0ACC-CAD8-4549-927C-7AF2955E04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BBFB-0196-40CD-9043-FD76EAD63607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0ACC-CAD8-4549-927C-7AF2955E04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BBFB-0196-40CD-9043-FD76EAD63607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0ACC-CAD8-4549-927C-7AF2955E04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BBFB-0196-40CD-9043-FD76EAD63607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0ACC-CAD8-4549-927C-7AF2955E04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BBFB-0196-40CD-9043-FD76EAD63607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5E0ACC-CAD8-4549-927C-7AF2955E047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BBFB-0196-40CD-9043-FD76EAD63607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0ACC-CAD8-4549-927C-7AF2955E04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BBFB-0196-40CD-9043-FD76EAD63607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0ACC-CAD8-4549-927C-7AF2955E04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BBFB-0196-40CD-9043-FD76EAD63607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0ACC-CAD8-4549-927C-7AF2955E04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BBFB-0196-40CD-9043-FD76EAD63607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0ACC-CAD8-4549-927C-7AF2955E04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BBFB-0196-40CD-9043-FD76EAD63607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E0ACC-CAD8-4549-927C-7AF2955E04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BBFB-0196-40CD-9043-FD76EAD63607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15E0ACC-CAD8-4549-927C-7AF2955E04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A37BBFB-0196-40CD-9043-FD76EAD63607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315E0ACC-CAD8-4549-927C-7AF2955E04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Geometry </a:t>
            </a:r>
            <a:br>
              <a:rPr lang="en-US" sz="4800" dirty="0" smtClean="0"/>
            </a:br>
            <a:r>
              <a:rPr lang="en-US" sz="4800" dirty="0" smtClean="0"/>
              <a:t>Unit 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Proving Lines Parallel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81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91400" cy="837882"/>
          </a:xfrm>
        </p:spPr>
        <p:txBody>
          <a:bodyPr/>
          <a:lstStyle/>
          <a:p>
            <a:r>
              <a:rPr lang="en-US" dirty="0" smtClean="0"/>
              <a:t>Proving Lines Parallel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4983163"/>
          </a:xfrm>
        </p:spPr>
        <p:txBody>
          <a:bodyPr/>
          <a:lstStyle/>
          <a:p>
            <a:pPr marL="82296" lvl="0"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</a:pPr>
            <a:r>
              <a:rPr lang="en-US" sz="3200" u="sng" dirty="0" smtClean="0"/>
              <a:t>Content Objective</a:t>
            </a:r>
            <a:r>
              <a:rPr lang="en-US" sz="3200" dirty="0" smtClean="0"/>
              <a:t>: </a:t>
            </a:r>
            <a:r>
              <a:rPr lang="en-US" sz="3200" b="0" dirty="0">
                <a:solidFill>
                  <a:prstClr val="black"/>
                </a:solidFill>
                <a:latin typeface="Gill Sans MT"/>
              </a:rPr>
              <a:t>Students will be able to use </a:t>
            </a:r>
            <a:r>
              <a:rPr lang="en-US" sz="3200" b="0" dirty="0" smtClean="0">
                <a:solidFill>
                  <a:prstClr val="black"/>
                </a:solidFill>
                <a:latin typeface="Gill Sans MT"/>
              </a:rPr>
              <a:t>angle and line relationships to prove that lines are parallel.</a:t>
            </a:r>
            <a:endParaRPr lang="en-US" sz="3200" u="sng" dirty="0">
              <a:solidFill>
                <a:prstClr val="black"/>
              </a:solidFill>
              <a:latin typeface="Gill Sans MT"/>
            </a:endParaRPr>
          </a:p>
          <a:p>
            <a:endParaRPr lang="en-US" sz="3200" dirty="0"/>
          </a:p>
          <a:p>
            <a:pPr marL="82296" lvl="0"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</a:pPr>
            <a:r>
              <a:rPr lang="en-US" sz="3200" u="sng" dirty="0" smtClean="0"/>
              <a:t>Language Objective</a:t>
            </a:r>
            <a:r>
              <a:rPr lang="en-US" sz="3200" dirty="0" smtClean="0"/>
              <a:t>: </a:t>
            </a:r>
            <a:r>
              <a:rPr lang="en-US" sz="3200" b="0" dirty="0">
                <a:solidFill>
                  <a:prstClr val="black"/>
                </a:solidFill>
                <a:latin typeface="Gill Sans MT"/>
              </a:rPr>
              <a:t>Students will be able to </a:t>
            </a:r>
            <a:r>
              <a:rPr lang="en-US" sz="3200" b="0" dirty="0" smtClean="0">
                <a:solidFill>
                  <a:prstClr val="black"/>
                </a:solidFill>
                <a:latin typeface="Gill Sans MT"/>
              </a:rPr>
              <a:t>name parallel lines by reading a labeled diagram.</a:t>
            </a:r>
            <a:endParaRPr lang="en-US" sz="3200" u="sng" dirty="0">
              <a:solidFill>
                <a:prstClr val="black"/>
              </a:solidFill>
              <a:latin typeface="Gill Sans MT"/>
            </a:endParaRP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2022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29600" cy="914082"/>
          </a:xfrm>
        </p:spPr>
        <p:txBody>
          <a:bodyPr/>
          <a:lstStyle/>
          <a:p>
            <a:r>
              <a:rPr lang="en-US" dirty="0" smtClean="0"/>
              <a:t>Key Postulates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534400" cy="50292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Postulate 10</a:t>
            </a:r>
            <a:r>
              <a:rPr lang="en-US" sz="2800" dirty="0" smtClean="0"/>
              <a:t>: </a:t>
            </a:r>
            <a:r>
              <a:rPr lang="en-US" sz="2800" b="0" dirty="0" smtClean="0">
                <a:solidFill>
                  <a:prstClr val="black"/>
                </a:solidFill>
                <a:latin typeface="Gill Sans MT"/>
              </a:rPr>
              <a:t>If </a:t>
            </a:r>
            <a:r>
              <a:rPr lang="en-US" sz="2800" b="0" dirty="0">
                <a:solidFill>
                  <a:prstClr val="black"/>
                </a:solidFill>
                <a:latin typeface="Gill Sans MT"/>
              </a:rPr>
              <a:t>two parallel lines are cut by a transversal, then the corresponding angles are congruent</a:t>
            </a:r>
            <a:r>
              <a:rPr lang="en-US" sz="2800" b="0" dirty="0" smtClean="0">
                <a:solidFill>
                  <a:prstClr val="black"/>
                </a:solidFill>
                <a:latin typeface="Gill Sans MT"/>
              </a:rPr>
              <a:t>.</a:t>
            </a:r>
          </a:p>
          <a:p>
            <a:endParaRPr lang="en-US" sz="2800" b="0" dirty="0">
              <a:solidFill>
                <a:prstClr val="black"/>
              </a:solidFill>
              <a:latin typeface="Gill Sans MT"/>
            </a:endParaRPr>
          </a:p>
          <a:p>
            <a:r>
              <a:rPr lang="en-US" sz="2800" u="sng" dirty="0" smtClean="0">
                <a:solidFill>
                  <a:prstClr val="black"/>
                </a:solidFill>
                <a:latin typeface="Gill Sans MT"/>
              </a:rPr>
              <a:t>Postulate 11</a:t>
            </a:r>
            <a:r>
              <a:rPr lang="en-US" sz="2800" b="0" dirty="0" smtClean="0">
                <a:solidFill>
                  <a:prstClr val="black"/>
                </a:solidFill>
                <a:latin typeface="Gill Sans MT"/>
              </a:rPr>
              <a:t>: If two lines are cut by a transversal and the corresponding angles are congruent, then the lines are parallel.</a:t>
            </a:r>
          </a:p>
          <a:p>
            <a:endParaRPr lang="en-US" sz="2800" b="0" dirty="0">
              <a:solidFill>
                <a:prstClr val="black"/>
              </a:solidFill>
              <a:latin typeface="Gill Sans MT"/>
            </a:endParaRPr>
          </a:p>
          <a:p>
            <a:r>
              <a:rPr lang="en-US" sz="2800" b="0" dirty="0" smtClean="0">
                <a:solidFill>
                  <a:prstClr val="black"/>
                </a:solidFill>
                <a:latin typeface="Gill Sans MT"/>
              </a:rPr>
              <a:t>Postulate 11 will be essential for the proofs of this section.</a:t>
            </a:r>
            <a:endParaRPr lang="en-US" sz="2800" b="0" dirty="0">
              <a:solidFill>
                <a:prstClr val="black"/>
              </a:solidFill>
              <a:latin typeface="Gill Sans MT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549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Proving Theorem 3-5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838200"/>
                <a:ext cx="8610600" cy="5715000"/>
              </a:xfrm>
            </p:spPr>
            <p:txBody>
              <a:bodyPr/>
              <a:lstStyle/>
              <a:p>
                <a:r>
                  <a:rPr lang="en-US" sz="2200" u="sng" dirty="0" smtClean="0"/>
                  <a:t>Theorem 3-5</a:t>
                </a:r>
                <a:r>
                  <a:rPr lang="en-US" sz="2200" dirty="0" smtClean="0"/>
                  <a:t>: </a:t>
                </a:r>
                <a:r>
                  <a:rPr lang="en-US" sz="2200" b="0" dirty="0" smtClean="0"/>
                  <a:t>If two lines are cut by a transversal and the alternate interior angles are congruent, then the lines are parallel.</a:t>
                </a:r>
              </a:p>
              <a:p>
                <a:pPr marL="82296" lvl="0">
                  <a:spcBef>
                    <a:spcPts val="600"/>
                  </a:spcBef>
                  <a:spcAft>
                    <a:spcPts val="0"/>
                  </a:spcAft>
                  <a:buClr>
                    <a:srgbClr val="3891A7"/>
                  </a:buClr>
                  <a:buSzPct val="80000"/>
                </a:pPr>
                <a:r>
                  <a:rPr lang="en-US" sz="2400" b="0" dirty="0" smtClean="0"/>
                  <a:t>Given: </a:t>
                </a:r>
                <a:r>
                  <a:rPr lang="en-US" sz="2400" b="0" dirty="0">
                    <a:solidFill>
                      <a:prstClr val="black"/>
                    </a:solidFill>
                    <a:latin typeface="Gill Sans MT"/>
                  </a:rPr>
                  <a:t>transversal </a:t>
                </a:r>
                <a:r>
                  <a:rPr lang="en-US" sz="2400" b="0" i="1" dirty="0">
                    <a:solidFill>
                      <a:prstClr val="black"/>
                    </a:solidFill>
                    <a:latin typeface="Gill Sans MT"/>
                  </a:rPr>
                  <a:t>t </a:t>
                </a:r>
                <a:r>
                  <a:rPr lang="en-US" sz="2400" b="0" dirty="0">
                    <a:solidFill>
                      <a:prstClr val="black"/>
                    </a:solidFill>
                    <a:latin typeface="Gill Sans MT"/>
                  </a:rPr>
                  <a:t>cuts </a:t>
                </a:r>
                <a:r>
                  <a:rPr lang="en-US" sz="2400" b="0" i="1" dirty="0">
                    <a:solidFill>
                      <a:prstClr val="black"/>
                    </a:solidFill>
                    <a:latin typeface="Gill Sans MT"/>
                  </a:rPr>
                  <a:t>k </a:t>
                </a:r>
                <a:r>
                  <a:rPr lang="en-US" sz="2400" b="0" dirty="0">
                    <a:solidFill>
                      <a:prstClr val="black"/>
                    </a:solidFill>
                    <a:latin typeface="Gill Sans MT"/>
                  </a:rPr>
                  <a:t>and</a:t>
                </a:r>
                <a:r>
                  <a:rPr lang="en-US" sz="2400" b="0" i="1" dirty="0">
                    <a:solidFill>
                      <a:prstClr val="black"/>
                    </a:solidFill>
                    <a:latin typeface="Gill Sans MT"/>
                  </a:rPr>
                  <a:t> </a:t>
                </a:r>
                <a:r>
                  <a:rPr lang="en-US" sz="2400" b="0" i="1" dirty="0" smtClean="0">
                    <a:solidFill>
                      <a:prstClr val="black"/>
                    </a:solidFill>
                    <a:latin typeface="Gill Sans MT"/>
                  </a:rPr>
                  <a:t>n; </a:t>
                </a:r>
                <a:endParaRPr lang="en-US" sz="2400" b="0" dirty="0" smtClean="0">
                  <a:solidFill>
                    <a:prstClr val="black"/>
                  </a:solidFill>
                  <a:latin typeface="Gill Sans MT"/>
                </a:endParaRPr>
              </a:p>
              <a:p>
                <a:pPr marL="82296" lvl="0">
                  <a:spcBef>
                    <a:spcPts val="600"/>
                  </a:spcBef>
                  <a:spcAft>
                    <a:spcPts val="0"/>
                  </a:spcAft>
                  <a:buClr>
                    <a:srgbClr val="3891A7"/>
                  </a:buClr>
                  <a:buSzPct val="80000"/>
                </a:pPr>
                <a:r>
                  <a:rPr lang="en-US" sz="2400" b="0" i="1" dirty="0">
                    <a:solidFill>
                      <a:prstClr val="black"/>
                    </a:solidFill>
                    <a:latin typeface="Gill Sans MT"/>
                  </a:rPr>
                  <a:t> </a:t>
                </a:r>
                <a:r>
                  <a:rPr lang="en-US" sz="2400" b="0" i="1" dirty="0" smtClean="0">
                    <a:solidFill>
                      <a:prstClr val="black"/>
                    </a:solidFill>
                    <a:latin typeface="Gill Sans MT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&lt;1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≅ &lt;2</m:t>
                    </m:r>
                  </m:oMath>
                </a14:m>
                <a:endParaRPr lang="en-US" sz="2400" b="0" i="1" dirty="0" smtClean="0">
                  <a:solidFill>
                    <a:prstClr val="black"/>
                  </a:solidFill>
                  <a:latin typeface="Gill Sans MT"/>
                </a:endParaRPr>
              </a:p>
              <a:p>
                <a:pPr marL="82296" lvl="0">
                  <a:spcBef>
                    <a:spcPts val="600"/>
                  </a:spcBef>
                  <a:spcAft>
                    <a:spcPts val="0"/>
                  </a:spcAft>
                  <a:buClr>
                    <a:srgbClr val="3891A7"/>
                  </a:buClr>
                  <a:buSzPct val="80000"/>
                </a:pPr>
                <a:r>
                  <a:rPr lang="en-US" sz="2400" b="0" dirty="0" smtClean="0">
                    <a:solidFill>
                      <a:prstClr val="black"/>
                    </a:solidFill>
                    <a:latin typeface="Gill Sans MT"/>
                  </a:rPr>
                  <a:t>Prove: </a:t>
                </a:r>
                <a:r>
                  <a:rPr lang="en-US" sz="2400" b="0" i="1" dirty="0">
                    <a:solidFill>
                      <a:prstClr val="black"/>
                    </a:solidFill>
                    <a:latin typeface="Gill Sans MT"/>
                  </a:rPr>
                  <a:t>k </a:t>
                </a:r>
                <a:r>
                  <a:rPr lang="en-US" sz="2400" b="0" dirty="0">
                    <a:solidFill>
                      <a:prstClr val="black"/>
                    </a:solidFill>
                    <a:latin typeface="Gill Sans MT"/>
                  </a:rPr>
                  <a:t>ll </a:t>
                </a:r>
                <a:r>
                  <a:rPr lang="en-US" sz="2400" b="0" i="1" dirty="0">
                    <a:solidFill>
                      <a:prstClr val="black"/>
                    </a:solidFill>
                    <a:latin typeface="Gill Sans MT"/>
                  </a:rPr>
                  <a:t>n</a:t>
                </a:r>
                <a:endParaRPr lang="en-US" sz="2400" b="0" dirty="0">
                  <a:solidFill>
                    <a:prstClr val="black"/>
                  </a:solidFill>
                  <a:latin typeface="Gill Sans MT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838200"/>
                <a:ext cx="8610600" cy="5715000"/>
              </a:xfrm>
              <a:blipFill rotWithShape="1">
                <a:blip r:embed="rId2"/>
                <a:stretch>
                  <a:fillRect l="-849" t="-534" r="-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/>
          <p:cNvGrpSpPr/>
          <p:nvPr/>
        </p:nvGrpSpPr>
        <p:grpSpPr>
          <a:xfrm>
            <a:off x="5544127" y="1767883"/>
            <a:ext cx="3352800" cy="2133600"/>
            <a:chOff x="5257800" y="1371600"/>
            <a:chExt cx="3352800" cy="21336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6400800" y="1447800"/>
              <a:ext cx="1066800" cy="20574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5257800" y="2057400"/>
              <a:ext cx="32004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410200" y="2895600"/>
              <a:ext cx="32004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781800" y="1678832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</a:rPr>
                <a:t>3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53200" y="205740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</a:rPr>
                <a:t>2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68127" y="2633246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</a:rPr>
                <a:t>1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72200" y="137160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t</a:t>
              </a:r>
              <a:endParaRPr lang="en-US" sz="16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73964" y="1718846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k</a:t>
              </a:r>
              <a:endParaRPr lang="en-US" sz="16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10909" y="2478932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n</a:t>
              </a:r>
              <a:endParaRPr lang="en-US" sz="1600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038109" y="2567304"/>
              <a:ext cx="417605" cy="351030"/>
            </a:xfrm>
            <a:custGeom>
              <a:avLst/>
              <a:gdLst>
                <a:gd name="connsiteX0" fmla="*/ 0 w 417605"/>
                <a:gd name="connsiteY0" fmla="*/ 111241 h 351030"/>
                <a:gd name="connsiteX1" fmla="*/ 184727 w 417605"/>
                <a:gd name="connsiteY1" fmla="*/ 9641 h 351030"/>
                <a:gd name="connsiteX2" fmla="*/ 397164 w 417605"/>
                <a:gd name="connsiteY2" fmla="*/ 323678 h 351030"/>
                <a:gd name="connsiteX3" fmla="*/ 397164 w 417605"/>
                <a:gd name="connsiteY3" fmla="*/ 314441 h 351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7605" h="351030">
                  <a:moveTo>
                    <a:pt x="0" y="111241"/>
                  </a:moveTo>
                  <a:cubicBezTo>
                    <a:pt x="59266" y="42738"/>
                    <a:pt x="118533" y="-25765"/>
                    <a:pt x="184727" y="9641"/>
                  </a:cubicBezTo>
                  <a:cubicBezTo>
                    <a:pt x="250921" y="45047"/>
                    <a:pt x="361758" y="272878"/>
                    <a:pt x="397164" y="323678"/>
                  </a:cubicBezTo>
                  <a:cubicBezTo>
                    <a:pt x="432570" y="374478"/>
                    <a:pt x="414867" y="344459"/>
                    <a:pt x="397164" y="314441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 rot="11714969">
              <a:off x="6477782" y="2087667"/>
              <a:ext cx="417605" cy="351030"/>
            </a:xfrm>
            <a:custGeom>
              <a:avLst/>
              <a:gdLst>
                <a:gd name="connsiteX0" fmla="*/ 0 w 417605"/>
                <a:gd name="connsiteY0" fmla="*/ 111241 h 351030"/>
                <a:gd name="connsiteX1" fmla="*/ 184727 w 417605"/>
                <a:gd name="connsiteY1" fmla="*/ 9641 h 351030"/>
                <a:gd name="connsiteX2" fmla="*/ 397164 w 417605"/>
                <a:gd name="connsiteY2" fmla="*/ 323678 h 351030"/>
                <a:gd name="connsiteX3" fmla="*/ 397164 w 417605"/>
                <a:gd name="connsiteY3" fmla="*/ 314441 h 351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7605" h="351030">
                  <a:moveTo>
                    <a:pt x="0" y="111241"/>
                  </a:moveTo>
                  <a:cubicBezTo>
                    <a:pt x="59266" y="42738"/>
                    <a:pt x="118533" y="-25765"/>
                    <a:pt x="184727" y="9641"/>
                  </a:cubicBezTo>
                  <a:cubicBezTo>
                    <a:pt x="250921" y="45047"/>
                    <a:pt x="361758" y="272878"/>
                    <a:pt x="397164" y="323678"/>
                  </a:cubicBezTo>
                  <a:cubicBezTo>
                    <a:pt x="432570" y="374478"/>
                    <a:pt x="414867" y="344459"/>
                    <a:pt x="397164" y="314441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184032" y="3681494"/>
            <a:ext cx="83742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/>
            <a:r>
              <a:rPr lang="en-US" sz="2000" b="1" u="sng" dirty="0">
                <a:latin typeface="Rockwell"/>
              </a:rPr>
              <a:t>Statements	  </a:t>
            </a:r>
            <a:r>
              <a:rPr lang="en-US" sz="2000" b="1" u="sng" dirty="0" smtClean="0">
                <a:latin typeface="Rockwell"/>
              </a:rPr>
              <a:t>________	_______Reasons</a:t>
            </a:r>
            <a:endParaRPr lang="en-US" sz="2000" b="1" u="sng" dirty="0">
              <a:latin typeface="Rockwel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51556" y="4689009"/>
                <a:ext cx="1740605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200" dirty="0" smtClean="0"/>
                  <a:t>2.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&lt;2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≅ &lt;3</m:t>
                    </m:r>
                  </m:oMath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556" y="4689009"/>
                <a:ext cx="1740605" cy="430887"/>
              </a:xfrm>
              <a:prstGeom prst="rect">
                <a:avLst/>
              </a:prstGeom>
              <a:blipFill rotWithShape="1">
                <a:blip r:embed="rId3"/>
                <a:stretch>
                  <a:fillRect l="-4561" t="-7042" b="-28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49519" y="5334000"/>
                <a:ext cx="1740605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3.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&lt;1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≅ &lt;3</m:t>
                    </m:r>
                  </m:oMath>
                </a14:m>
                <a:endParaRPr lang="en-US" sz="2200" b="0" dirty="0" smtClean="0">
                  <a:ea typeface="Cambria Math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519" y="5334000"/>
                <a:ext cx="1740605" cy="430887"/>
              </a:xfrm>
              <a:prstGeom prst="rect">
                <a:avLst/>
              </a:prstGeom>
              <a:blipFill rotWithShape="1">
                <a:blip r:embed="rId4"/>
                <a:stretch>
                  <a:fillRect l="-4196" t="-7042" b="-28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4610081" y="4042455"/>
            <a:ext cx="122020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1. Given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200400" y="5909150"/>
                <a:ext cx="5544127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 smtClean="0"/>
                  <a:t>4. If 2 line ACBAT and corr. &lt;‘s are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2200" dirty="0" smtClean="0"/>
                  <a:t>, then the lines are ll.</a:t>
                </a:r>
                <a:endParaRPr lang="en-US" sz="22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5909150"/>
                <a:ext cx="5544127" cy="769441"/>
              </a:xfrm>
              <a:prstGeom prst="rect">
                <a:avLst/>
              </a:prstGeom>
              <a:blipFill rotWithShape="1">
                <a:blip r:embed="rId5"/>
                <a:stretch>
                  <a:fillRect l="-1320" t="-3937" r="-990" b="-14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311419" y="5922325"/>
            <a:ext cx="98937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dirty="0" smtClean="0"/>
              <a:t>4. </a:t>
            </a:r>
            <a:r>
              <a:rPr lang="en-US" sz="2000" b="0" i="1" dirty="0" smtClean="0">
                <a:solidFill>
                  <a:prstClr val="black"/>
                </a:solidFill>
                <a:latin typeface="Gill Sans MT"/>
              </a:rPr>
              <a:t>k </a:t>
            </a:r>
            <a:r>
              <a:rPr lang="en-US" sz="2000" b="0" dirty="0" smtClean="0">
                <a:solidFill>
                  <a:prstClr val="black"/>
                </a:solidFill>
                <a:latin typeface="Gill Sans MT"/>
              </a:rPr>
              <a:t>ll </a:t>
            </a:r>
            <a:r>
              <a:rPr lang="en-US" sz="2000" b="0" i="1" dirty="0" smtClean="0">
                <a:solidFill>
                  <a:prstClr val="black"/>
                </a:solidFill>
                <a:latin typeface="Gill Sans MT"/>
              </a:rPr>
              <a:t>n</a:t>
            </a:r>
            <a:endParaRPr lang="en-US" sz="2000" b="0" dirty="0" smtClean="0">
              <a:solidFill>
                <a:prstClr val="black"/>
              </a:solidFill>
              <a:latin typeface="Gill Sans M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339994" y="4081604"/>
                <a:ext cx="3011850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lvl="0" indent="-457200">
                  <a:buFontTx/>
                  <a:buAutoNum type="arabicPeriod"/>
                </a:pP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&lt;1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≅ &lt;2</m:t>
                    </m:r>
                  </m:oMath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994" y="4081604"/>
                <a:ext cx="3011850" cy="430887"/>
              </a:xfrm>
              <a:prstGeom prst="rect">
                <a:avLst/>
              </a:prstGeom>
              <a:blipFill rotWithShape="1">
                <a:blip r:embed="rId6"/>
                <a:stretch>
                  <a:fillRect l="-2632" t="-7143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/>
          <p:cNvSpPr/>
          <p:nvPr/>
        </p:nvSpPr>
        <p:spPr>
          <a:xfrm>
            <a:off x="4609773" y="4689009"/>
            <a:ext cx="313226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2</a:t>
            </a:r>
            <a:r>
              <a:rPr lang="en-US" sz="2200" dirty="0" smtClean="0"/>
              <a:t>.  Vertical Angle Theorem</a:t>
            </a:r>
            <a:endParaRPr lang="en-US" sz="2200" dirty="0"/>
          </a:p>
        </p:txBody>
      </p:sp>
      <p:sp>
        <p:nvSpPr>
          <p:cNvPr id="31" name="Rectangle 30"/>
          <p:cNvSpPr/>
          <p:nvPr/>
        </p:nvSpPr>
        <p:spPr>
          <a:xfrm>
            <a:off x="4367909" y="5302053"/>
            <a:ext cx="448603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3</a:t>
            </a:r>
            <a:r>
              <a:rPr lang="en-US" sz="2200" dirty="0" smtClean="0"/>
              <a:t>. Transitive/Substitution Property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9431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48600" cy="6092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Proving theorem 3-6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7175" y="838200"/>
                <a:ext cx="8534400" cy="5715000"/>
              </a:xfrm>
            </p:spPr>
            <p:txBody>
              <a:bodyPr/>
              <a:lstStyle/>
              <a:p>
                <a:r>
                  <a:rPr lang="en-US" u="sng" dirty="0" smtClean="0"/>
                  <a:t>Theorem 3-6</a:t>
                </a:r>
                <a:r>
                  <a:rPr lang="en-US" dirty="0" smtClean="0"/>
                  <a:t>: </a:t>
                </a:r>
                <a:r>
                  <a:rPr lang="en-US" b="0" dirty="0" smtClean="0"/>
                  <a:t>If two lines are cut by a transversal and same-side interior angles are supplementary, then the lines are parallel.</a:t>
                </a:r>
              </a:p>
              <a:p>
                <a:pPr marL="82296" lvl="0">
                  <a:spcBef>
                    <a:spcPts val="600"/>
                  </a:spcBef>
                  <a:spcAft>
                    <a:spcPts val="0"/>
                  </a:spcAft>
                  <a:buClr>
                    <a:srgbClr val="3891A7"/>
                  </a:buClr>
                  <a:buSzPct val="80000"/>
                </a:pPr>
                <a:r>
                  <a:rPr lang="en-US" b="0" dirty="0" smtClean="0"/>
                  <a:t>Given: </a:t>
                </a:r>
                <a:r>
                  <a:rPr lang="en-US" sz="2400" b="0" dirty="0">
                    <a:solidFill>
                      <a:prstClr val="black"/>
                    </a:solidFill>
                    <a:latin typeface="Gill Sans MT"/>
                  </a:rPr>
                  <a:t>transversal </a:t>
                </a:r>
                <a:r>
                  <a:rPr lang="en-US" sz="2400" b="0" i="1" dirty="0">
                    <a:solidFill>
                      <a:prstClr val="black"/>
                    </a:solidFill>
                    <a:latin typeface="Gill Sans MT"/>
                  </a:rPr>
                  <a:t>t </a:t>
                </a:r>
                <a:r>
                  <a:rPr lang="en-US" sz="2400" b="0" dirty="0">
                    <a:solidFill>
                      <a:prstClr val="black"/>
                    </a:solidFill>
                    <a:latin typeface="Gill Sans MT"/>
                  </a:rPr>
                  <a:t>cuts </a:t>
                </a:r>
                <a:r>
                  <a:rPr lang="en-US" sz="2400" b="0" i="1" dirty="0">
                    <a:solidFill>
                      <a:prstClr val="black"/>
                    </a:solidFill>
                    <a:latin typeface="Gill Sans MT"/>
                  </a:rPr>
                  <a:t>k </a:t>
                </a:r>
                <a:r>
                  <a:rPr lang="en-US" sz="2400" b="0" dirty="0">
                    <a:solidFill>
                      <a:prstClr val="black"/>
                    </a:solidFill>
                    <a:latin typeface="Gill Sans MT"/>
                  </a:rPr>
                  <a:t>and</a:t>
                </a:r>
                <a:r>
                  <a:rPr lang="en-US" sz="2400" b="0" i="1" dirty="0">
                    <a:solidFill>
                      <a:prstClr val="black"/>
                    </a:solidFill>
                    <a:latin typeface="Gill Sans MT"/>
                  </a:rPr>
                  <a:t> </a:t>
                </a:r>
                <a:r>
                  <a:rPr lang="en-US" sz="2400" b="0" i="1" dirty="0" smtClean="0">
                    <a:solidFill>
                      <a:prstClr val="black"/>
                    </a:solidFill>
                    <a:latin typeface="Gill Sans MT"/>
                  </a:rPr>
                  <a:t>n;</a:t>
                </a:r>
              </a:p>
              <a:p>
                <a:pPr marL="82296" lvl="0">
                  <a:spcBef>
                    <a:spcPts val="600"/>
                  </a:spcBef>
                  <a:spcAft>
                    <a:spcPts val="0"/>
                  </a:spcAft>
                  <a:buClr>
                    <a:srgbClr val="3891A7"/>
                  </a:buClr>
                  <a:buSzPct val="80000"/>
                </a:pPr>
                <a:r>
                  <a:rPr lang="en-US" sz="2400" b="0" i="1" dirty="0">
                    <a:solidFill>
                      <a:prstClr val="black"/>
                    </a:solidFill>
                    <a:latin typeface="Gill Sans MT"/>
                  </a:rPr>
                  <a:t> </a:t>
                </a:r>
                <a:r>
                  <a:rPr lang="en-US" sz="2400" b="0" i="1" dirty="0" smtClean="0">
                    <a:solidFill>
                      <a:prstClr val="black"/>
                    </a:solidFill>
                    <a:latin typeface="Gill Sans MT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sz="2400" b="0" i="1">
                        <a:solidFill>
                          <a:prstClr val="black"/>
                        </a:solidFill>
                        <a:latin typeface="Cambria Math"/>
                      </a:rPr>
                      <m:t>&lt;1</m:t>
                    </m:r>
                  </m:oMath>
                </a14:m>
                <a:r>
                  <a:rPr lang="en-US" sz="2400" b="0" dirty="0">
                    <a:solidFill>
                      <a:prstClr val="black"/>
                    </a:solidFill>
                    <a:latin typeface="Gill Sans MT"/>
                  </a:rPr>
                  <a:t> is </a:t>
                </a:r>
                <a:r>
                  <a:rPr lang="en-US" sz="2400" b="0" dirty="0" smtClean="0">
                    <a:solidFill>
                      <a:prstClr val="black"/>
                    </a:solidFill>
                    <a:latin typeface="Gill Sans MT"/>
                  </a:rPr>
                  <a:t>supplementary to </a:t>
                </a:r>
                <a14:m>
                  <m:oMath xmlns:m="http://schemas.openxmlformats.org/officeDocument/2006/math">
                    <m:r>
                      <a:rPr lang="en-US" sz="2400" b="0" i="1">
                        <a:solidFill>
                          <a:prstClr val="black"/>
                        </a:solidFill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2</m:t>
                    </m:r>
                  </m:oMath>
                </a14:m>
                <a:r>
                  <a:rPr lang="en-US" sz="2400" b="0" dirty="0">
                    <a:solidFill>
                      <a:prstClr val="black"/>
                    </a:solidFill>
                    <a:latin typeface="Gill Sans MT"/>
                  </a:rPr>
                  <a:t>.</a:t>
                </a:r>
              </a:p>
              <a:p>
                <a:pPr marL="82296" lvl="0">
                  <a:spcBef>
                    <a:spcPts val="600"/>
                  </a:spcBef>
                  <a:spcAft>
                    <a:spcPts val="0"/>
                  </a:spcAft>
                  <a:buClr>
                    <a:srgbClr val="3891A7"/>
                  </a:buClr>
                  <a:buSzPct val="80000"/>
                </a:pPr>
                <a:r>
                  <a:rPr lang="en-US" b="0" dirty="0" smtClean="0"/>
                  <a:t>Prove: </a:t>
                </a:r>
                <a:r>
                  <a:rPr lang="en-US" sz="2400" b="0" i="1" dirty="0">
                    <a:solidFill>
                      <a:prstClr val="black"/>
                    </a:solidFill>
                    <a:latin typeface="Gill Sans MT"/>
                  </a:rPr>
                  <a:t>k </a:t>
                </a:r>
                <a:r>
                  <a:rPr lang="en-US" sz="2400" b="0" dirty="0">
                    <a:solidFill>
                      <a:prstClr val="black"/>
                    </a:solidFill>
                    <a:latin typeface="Gill Sans MT"/>
                  </a:rPr>
                  <a:t>ll </a:t>
                </a:r>
                <a:r>
                  <a:rPr lang="en-US" sz="2400" b="0" i="1" dirty="0">
                    <a:solidFill>
                      <a:prstClr val="black"/>
                    </a:solidFill>
                    <a:latin typeface="Gill Sans MT"/>
                  </a:rPr>
                  <a:t>n</a:t>
                </a:r>
                <a:endParaRPr lang="en-US" sz="2400" b="0" dirty="0">
                  <a:solidFill>
                    <a:prstClr val="black"/>
                  </a:solidFill>
                  <a:latin typeface="Gill Sans MT"/>
                </a:endParaRPr>
              </a:p>
              <a:p>
                <a:pPr marL="82296" lvl="0">
                  <a:spcBef>
                    <a:spcPts val="600"/>
                  </a:spcBef>
                  <a:spcAft>
                    <a:spcPts val="0"/>
                  </a:spcAft>
                  <a:buClr>
                    <a:srgbClr val="3891A7"/>
                  </a:buClr>
                  <a:buSzPct val="80000"/>
                </a:pPr>
                <a:endParaRPr lang="en-US" sz="2400" b="0" i="1" dirty="0">
                  <a:solidFill>
                    <a:prstClr val="black"/>
                  </a:solidFill>
                  <a:latin typeface="Gill Sans MT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7175" y="838200"/>
                <a:ext cx="8534400" cy="5715000"/>
              </a:xfrm>
              <a:blipFill rotWithShape="1">
                <a:blip r:embed="rId2"/>
                <a:stretch>
                  <a:fillRect l="-714" t="-4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oup 32"/>
          <p:cNvGrpSpPr/>
          <p:nvPr/>
        </p:nvGrpSpPr>
        <p:grpSpPr>
          <a:xfrm>
            <a:off x="5537199" y="1263955"/>
            <a:ext cx="3352800" cy="2133600"/>
            <a:chOff x="5537199" y="1263955"/>
            <a:chExt cx="3352800" cy="21336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6680199" y="1340155"/>
              <a:ext cx="1066800" cy="20574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5537199" y="1949755"/>
              <a:ext cx="32004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5689599" y="2787955"/>
              <a:ext cx="32004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7391400" y="2480846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</a:rPr>
                <a:t>3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98853" y="251460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</a:rPr>
                <a:t>2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56399" y="1926120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</a:rPr>
                <a:t>1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51599" y="1263955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t</a:t>
              </a:r>
              <a:endParaRPr lang="en-US" sz="1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53363" y="1611201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k</a:t>
              </a:r>
              <a:endParaRPr lang="en-US" sz="16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90308" y="2404646"/>
              <a:ext cx="304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n</a:t>
              </a:r>
              <a:endParaRPr lang="en-US" sz="1600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64009" y="2924145"/>
            <a:ext cx="83742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/>
            <a:r>
              <a:rPr lang="en-US" sz="2000" b="1" u="sng" dirty="0">
                <a:latin typeface="Rockwell"/>
              </a:rPr>
              <a:t>Statements	  </a:t>
            </a:r>
            <a:r>
              <a:rPr lang="en-US" sz="2000" b="1" u="sng" dirty="0" smtClean="0">
                <a:latin typeface="Rockwell"/>
              </a:rPr>
              <a:t>________	_______Reasons</a:t>
            </a:r>
            <a:endParaRPr lang="en-US" sz="2000" b="1" u="sng" dirty="0">
              <a:latin typeface="Rockwel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3331" y="3733800"/>
                <a:ext cx="3199146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200" dirty="0" smtClean="0"/>
                  <a:t>2.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&lt;1+</m:t>
                    </m:r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&lt;2=180</m:t>
                    </m:r>
                  </m:oMath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31" y="3733800"/>
                <a:ext cx="3199146" cy="430887"/>
              </a:xfrm>
              <a:prstGeom prst="rect">
                <a:avLst/>
              </a:prstGeom>
              <a:blipFill rotWithShape="1">
                <a:blip r:embed="rId3"/>
                <a:stretch>
                  <a:fillRect l="-2476" t="-7143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895" y="4191000"/>
                <a:ext cx="4270087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 smtClean="0"/>
                  <a:t>3.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&lt;2+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&lt;3=180</m:t>
                    </m:r>
                  </m:oMath>
                </a14:m>
                <a:endParaRPr lang="en-US" sz="2200" b="0" dirty="0" smtClean="0">
                  <a:ea typeface="Cambria Math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" y="4191000"/>
                <a:ext cx="4270087" cy="430887"/>
              </a:xfrm>
              <a:prstGeom prst="rect">
                <a:avLst/>
              </a:prstGeom>
              <a:blipFill rotWithShape="1">
                <a:blip r:embed="rId4"/>
                <a:stretch>
                  <a:fillRect l="-1712" t="-7143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895" y="4648200"/>
                <a:ext cx="4599785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4.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&lt;1+</m:t>
                    </m:r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&lt;2=</m:t>
                    </m:r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&lt;2+</m:t>
                    </m:r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&lt;3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" y="4648200"/>
                <a:ext cx="4599785" cy="430887"/>
              </a:xfrm>
              <a:prstGeom prst="rect">
                <a:avLst/>
              </a:prstGeom>
              <a:blipFill rotWithShape="1">
                <a:blip r:embed="rId5"/>
                <a:stretch>
                  <a:fillRect l="-1589" t="-7143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4604515" y="3760113"/>
            <a:ext cx="376343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2</a:t>
            </a:r>
            <a:r>
              <a:rPr lang="en-US" sz="2200" dirty="0" smtClean="0"/>
              <a:t>. Def. of Supp. &lt;‘s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72381" y="3276600"/>
                <a:ext cx="4199601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lvl="0" indent="-457200">
                  <a:buFontTx/>
                  <a:buAutoNum type="arabicPeriod"/>
                </a:pP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&lt;1</m:t>
                    </m:r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</a:rPr>
                  <a:t>is supplementary to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&lt;2</m:t>
                    </m:r>
                  </m:oMath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81" y="3276600"/>
                <a:ext cx="4199601" cy="430887"/>
              </a:xfrm>
              <a:prstGeom prst="rect">
                <a:avLst/>
              </a:prstGeom>
              <a:blipFill rotWithShape="1">
                <a:blip r:embed="rId6"/>
                <a:stretch>
                  <a:fillRect l="-1887" t="-7143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4595857" y="3276600"/>
            <a:ext cx="30118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200" dirty="0" smtClean="0">
                <a:solidFill>
                  <a:schemeClr val="tx1"/>
                </a:solidFill>
              </a:rPr>
              <a:t>1. Given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57757" y="4191000"/>
            <a:ext cx="372519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3</a:t>
            </a:r>
            <a:r>
              <a:rPr lang="en-US" sz="2200" dirty="0" smtClean="0"/>
              <a:t>. Angle Addition Postulate</a:t>
            </a:r>
            <a:endParaRPr lang="en-US" sz="2200" dirty="0"/>
          </a:p>
        </p:txBody>
      </p:sp>
      <p:sp>
        <p:nvSpPr>
          <p:cNvPr id="22" name="Rectangle 21"/>
          <p:cNvSpPr/>
          <p:nvPr/>
        </p:nvSpPr>
        <p:spPr>
          <a:xfrm>
            <a:off x="4611614" y="4648200"/>
            <a:ext cx="361748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200" dirty="0"/>
              <a:t>4</a:t>
            </a:r>
            <a:r>
              <a:rPr lang="en-US" sz="2200" dirty="0" smtClean="0">
                <a:solidFill>
                  <a:schemeClr val="tx1"/>
                </a:solidFill>
              </a:rPr>
              <a:t>. </a:t>
            </a:r>
            <a:r>
              <a:rPr lang="en-US" sz="2200" dirty="0" smtClean="0"/>
              <a:t>Substitution Property</a:t>
            </a:r>
            <a:endParaRPr lang="en-US" sz="2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-47625" y="5105400"/>
                <a:ext cx="3999919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82296" indent="0">
                  <a:buNone/>
                </a:pPr>
                <a:r>
                  <a:rPr lang="en-US" sz="2200" dirty="0" smtClean="0"/>
                  <a:t>5</a:t>
                </a:r>
                <a:r>
                  <a:rPr lang="en-US" sz="2200" dirty="0" smtClean="0">
                    <a:solidFill>
                      <a:schemeClr val="tx1"/>
                    </a:solidFill>
                  </a:rPr>
                  <a:t>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m</m:t>
                    </m:r>
                    <m:r>
                      <a:rPr lang="en-US" sz="2000" b="0" i="1" smtClean="0">
                        <a:latin typeface="Cambria Math"/>
                      </a:rPr>
                      <m:t>&lt;2=</m:t>
                    </m:r>
                    <m:r>
                      <a:rPr lang="en-US" sz="2000" b="0" i="1" smtClean="0"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latin typeface="Cambria Math"/>
                      </a:rPr>
                      <m:t>&lt;2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7625" y="5105400"/>
                <a:ext cx="3999919" cy="430887"/>
              </a:xfrm>
              <a:prstGeom prst="rect">
                <a:avLst/>
              </a:prstGeom>
              <a:blipFill rotWithShape="1">
                <a:blip r:embed="rId7"/>
                <a:stretch>
                  <a:fillRect t="-7143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4633090" y="5638800"/>
            <a:ext cx="36876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200" dirty="0"/>
              <a:t>6</a:t>
            </a:r>
            <a:r>
              <a:rPr lang="en-US" sz="2200" dirty="0" smtClean="0">
                <a:solidFill>
                  <a:schemeClr val="tx1"/>
                </a:solidFill>
              </a:rPr>
              <a:t>. </a:t>
            </a:r>
            <a:r>
              <a:rPr lang="en-US" sz="2200" dirty="0" smtClean="0"/>
              <a:t>Subtraction Property</a:t>
            </a:r>
            <a:endParaRPr lang="en-US" sz="2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-76200" y="5562600"/>
                <a:ext cx="3999919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82296" indent="0">
                  <a:buNone/>
                </a:pPr>
                <a:r>
                  <a:rPr lang="en-US" sz="2200" dirty="0" smtClean="0"/>
                  <a:t>6</a:t>
                </a:r>
                <a:r>
                  <a:rPr lang="en-US" sz="2200" dirty="0" smtClean="0">
                    <a:solidFill>
                      <a:schemeClr val="tx1"/>
                    </a:solidFill>
                  </a:rPr>
                  <a:t>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m</m:t>
                    </m:r>
                    <m:r>
                      <a:rPr lang="en-US" sz="2000" b="0" i="1" smtClean="0">
                        <a:latin typeface="Cambria Math"/>
                      </a:rPr>
                      <m:t>&lt;1=</m:t>
                    </m:r>
                    <m:r>
                      <a:rPr lang="en-US" sz="2000" b="0" i="1" smtClean="0"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latin typeface="Cambria Math"/>
                      </a:rPr>
                      <m:t>&lt;3</m:t>
                    </m:r>
                  </m:oMath>
                </a14:m>
                <a:r>
                  <a:rPr lang="en-US" sz="2000" dirty="0" smtClean="0"/>
                  <a:t> 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&lt;1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≅ &lt;3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200" y="5562600"/>
                <a:ext cx="3999919" cy="430887"/>
              </a:xfrm>
              <a:prstGeom prst="rect">
                <a:avLst/>
              </a:prstGeom>
              <a:blipFill rotWithShape="1">
                <a:blip r:embed="rId8"/>
                <a:stretch>
                  <a:fillRect t="-7143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4640189" y="5105400"/>
            <a:ext cx="30118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200" dirty="0" smtClean="0">
                <a:solidFill>
                  <a:schemeClr val="tx1"/>
                </a:solidFill>
              </a:rPr>
              <a:t>5. </a:t>
            </a:r>
            <a:r>
              <a:rPr lang="en-US" sz="2200" dirty="0" smtClean="0"/>
              <a:t>Reflexive Property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-26680" y="6076251"/>
            <a:ext cx="30118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200" dirty="0"/>
              <a:t>7</a:t>
            </a:r>
            <a:r>
              <a:rPr lang="en-US" sz="2200" dirty="0" smtClean="0">
                <a:solidFill>
                  <a:schemeClr val="tx1"/>
                </a:solidFill>
              </a:rPr>
              <a:t>. </a:t>
            </a:r>
            <a:r>
              <a:rPr lang="en-US" sz="2200" i="1" dirty="0" smtClean="0"/>
              <a:t>k </a:t>
            </a:r>
            <a:r>
              <a:rPr lang="en-US" sz="2200" dirty="0" smtClean="0"/>
              <a:t>ll </a:t>
            </a:r>
            <a:r>
              <a:rPr lang="en-US" sz="2200" i="1" dirty="0" smtClean="0"/>
              <a:t>n</a:t>
            </a:r>
            <a:endParaRPr lang="en-US" sz="2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3835401" y="6122417"/>
                <a:ext cx="5460999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200" dirty="0" smtClean="0">
                    <a:solidFill>
                      <a:schemeClr val="tx1"/>
                    </a:solidFill>
                  </a:rPr>
                  <a:t>7. If 2 lines ACBAT and alt. int</a:t>
                </a:r>
                <a:r>
                  <a:rPr lang="en-US" sz="2200" dirty="0" smtClean="0"/>
                  <a:t>. &lt;‘s are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</a:rPr>
                  <a:t>, then the lines are ll. </a:t>
                </a:r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5401" y="6122417"/>
                <a:ext cx="5460999" cy="769441"/>
              </a:xfrm>
              <a:prstGeom prst="rect">
                <a:avLst/>
              </a:prstGeom>
              <a:blipFill rotWithShape="1">
                <a:blip r:embed="rId9"/>
                <a:stretch>
                  <a:fillRect l="-1339" t="-3937" b="-14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004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48600" cy="6092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Proving theorem 3-7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370" y="838200"/>
            <a:ext cx="8635630" cy="5715000"/>
          </a:xfrm>
        </p:spPr>
        <p:txBody>
          <a:bodyPr/>
          <a:lstStyle/>
          <a:p>
            <a:r>
              <a:rPr lang="en-US" u="sng" dirty="0" smtClean="0"/>
              <a:t>Theorem 3-7</a:t>
            </a:r>
            <a:r>
              <a:rPr lang="en-US" dirty="0" smtClean="0"/>
              <a:t>: </a:t>
            </a:r>
            <a:r>
              <a:rPr lang="en-US" b="0" dirty="0" smtClean="0"/>
              <a:t>In a plane, two lines perpendicular to the same lines are parallel.</a:t>
            </a:r>
          </a:p>
          <a:p>
            <a:pPr marL="82296" lvl="0"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</a:pPr>
            <a:r>
              <a:rPr lang="en-US" b="0" dirty="0" smtClean="0"/>
              <a:t>Given: </a:t>
            </a:r>
            <a:r>
              <a:rPr lang="en-US" b="0" i="1" dirty="0" smtClean="0"/>
              <a:t>k      t; n     t</a:t>
            </a:r>
            <a:endParaRPr lang="en-US" sz="2400" b="0" dirty="0">
              <a:solidFill>
                <a:prstClr val="black"/>
              </a:solidFill>
              <a:latin typeface="Gill Sans MT"/>
            </a:endParaRPr>
          </a:p>
          <a:p>
            <a:pPr marL="82296" lvl="0"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</a:pPr>
            <a:r>
              <a:rPr lang="en-US" b="0" dirty="0" smtClean="0"/>
              <a:t>Prove: k ll n</a:t>
            </a:r>
            <a:endParaRPr lang="en-US" sz="2400" b="0" i="1" dirty="0">
              <a:solidFill>
                <a:prstClr val="black"/>
              </a:solidFill>
              <a:latin typeface="Gill Sans MT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050972" y="1295400"/>
            <a:ext cx="2680855" cy="2264974"/>
            <a:chOff x="6005945" y="1240226"/>
            <a:chExt cx="2680855" cy="2264974"/>
          </a:xfrm>
        </p:grpSpPr>
        <p:grpSp>
          <p:nvGrpSpPr>
            <p:cNvPr id="18" name="Group 17"/>
            <p:cNvGrpSpPr/>
            <p:nvPr/>
          </p:nvGrpSpPr>
          <p:grpSpPr>
            <a:xfrm>
              <a:off x="7391400" y="2514600"/>
              <a:ext cx="228600" cy="228600"/>
              <a:chOff x="6553200" y="3886200"/>
              <a:chExt cx="228600" cy="228600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flipV="1">
                <a:off x="6553200" y="3886200"/>
                <a:ext cx="0" cy="228600"/>
              </a:xfrm>
              <a:prstGeom prst="line">
                <a:avLst/>
              </a:prstGeom>
              <a:ln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553200" y="3886200"/>
                <a:ext cx="228600" cy="0"/>
              </a:xfrm>
              <a:prstGeom prst="line">
                <a:avLst/>
              </a:prstGeom>
              <a:ln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6019800" y="1598013"/>
                  <a:ext cx="38215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19800" y="1598013"/>
                  <a:ext cx="382156" cy="36933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6005945" y="2373868"/>
                  <a:ext cx="38215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05945" y="2373868"/>
                  <a:ext cx="382156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Straight Connector 21"/>
            <p:cNvCxnSpPr/>
            <p:nvPr/>
          </p:nvCxnSpPr>
          <p:spPr>
            <a:xfrm>
              <a:off x="6096000" y="1981200"/>
              <a:ext cx="25908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096000" y="2743200"/>
              <a:ext cx="25908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608455" y="1371600"/>
              <a:ext cx="11545" cy="21336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28" name="Group 27"/>
            <p:cNvGrpSpPr/>
            <p:nvPr/>
          </p:nvGrpSpPr>
          <p:grpSpPr>
            <a:xfrm>
              <a:off x="7366000" y="1752600"/>
              <a:ext cx="228600" cy="228600"/>
              <a:chOff x="6553200" y="3886200"/>
              <a:chExt cx="228600" cy="228600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flipV="1">
                <a:off x="6553200" y="3886200"/>
                <a:ext cx="0" cy="228600"/>
              </a:xfrm>
              <a:prstGeom prst="line">
                <a:avLst/>
              </a:prstGeom>
              <a:ln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553200" y="3886200"/>
                <a:ext cx="228600" cy="0"/>
              </a:xfrm>
              <a:prstGeom prst="line">
                <a:avLst/>
              </a:prstGeom>
              <a:ln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7543800" y="1240226"/>
                  <a:ext cx="3458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43800" y="1240226"/>
                  <a:ext cx="34580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7618844" y="1688068"/>
                  <a:ext cx="38215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18844" y="1688068"/>
                  <a:ext cx="382156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7618844" y="2450068"/>
                  <a:ext cx="38215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18844" y="2450068"/>
                  <a:ext cx="382156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2" name="Group 41"/>
          <p:cNvGrpSpPr/>
          <p:nvPr/>
        </p:nvGrpSpPr>
        <p:grpSpPr>
          <a:xfrm>
            <a:off x="1321913" y="1712586"/>
            <a:ext cx="190500" cy="190375"/>
            <a:chOff x="2895600" y="4115049"/>
            <a:chExt cx="381000" cy="380751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3086100" y="4115049"/>
              <a:ext cx="0" cy="3807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2895600" y="4495800"/>
              <a:ext cx="381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2057400" y="1743242"/>
            <a:ext cx="190500" cy="190375"/>
            <a:chOff x="2895600" y="4115049"/>
            <a:chExt cx="381000" cy="380751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3086100" y="4115049"/>
              <a:ext cx="0" cy="3807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895600" y="4495800"/>
              <a:ext cx="381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50"/>
          <p:cNvSpPr/>
          <p:nvPr/>
        </p:nvSpPr>
        <p:spPr>
          <a:xfrm>
            <a:off x="-49581" y="2927840"/>
            <a:ext cx="83742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/>
            <a:r>
              <a:rPr lang="en-US" sz="2000" b="1" u="sng" dirty="0">
                <a:latin typeface="Rockwell"/>
              </a:rPr>
              <a:t>Statements	  </a:t>
            </a:r>
            <a:r>
              <a:rPr lang="en-US" sz="2000" b="1" u="sng" dirty="0" smtClean="0">
                <a:latin typeface="Rockwell"/>
              </a:rPr>
              <a:t>________	_______Reasons</a:t>
            </a:r>
            <a:endParaRPr lang="en-US" sz="2000" b="1" u="sng" dirty="0">
              <a:latin typeface="Rockwel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146420" y="4038599"/>
                <a:ext cx="3543021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200" dirty="0" smtClean="0"/>
                  <a:t>2.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&lt;1=90</m:t>
                    </m:r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</a:rPr>
                  <a:t>;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&lt;2=90</m:t>
                    </m:r>
                  </m:oMath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20" y="4038599"/>
                <a:ext cx="3543021" cy="430887"/>
              </a:xfrm>
              <a:prstGeom prst="rect">
                <a:avLst/>
              </a:prstGeom>
              <a:blipFill rotWithShape="1">
                <a:blip r:embed="rId7"/>
                <a:stretch>
                  <a:fillRect l="-2065" t="-5634" b="-28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ectangle 53"/>
          <p:cNvSpPr/>
          <p:nvPr/>
        </p:nvSpPr>
        <p:spPr>
          <a:xfrm>
            <a:off x="4386532" y="3341117"/>
            <a:ext cx="122020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1. Given</a:t>
            </a:r>
            <a:endParaRPr lang="en-US" sz="2200" dirty="0"/>
          </a:p>
        </p:txBody>
      </p:sp>
      <p:sp>
        <p:nvSpPr>
          <p:cNvPr id="55" name="Rectangle 54"/>
          <p:cNvSpPr/>
          <p:nvPr/>
        </p:nvSpPr>
        <p:spPr>
          <a:xfrm>
            <a:off x="153906" y="5460087"/>
            <a:ext cx="107914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4</a:t>
            </a:r>
            <a:r>
              <a:rPr lang="en-US" sz="2200" dirty="0" smtClean="0"/>
              <a:t>. </a:t>
            </a:r>
            <a:r>
              <a:rPr lang="en-US" sz="2200" i="1" dirty="0" smtClean="0"/>
              <a:t>k </a:t>
            </a:r>
            <a:r>
              <a:rPr lang="en-US" sz="2200" dirty="0" smtClean="0"/>
              <a:t>ll </a:t>
            </a:r>
            <a:r>
              <a:rPr lang="en-US" sz="2200" i="1" dirty="0" smtClean="0"/>
              <a:t>n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127370" y="4728853"/>
                <a:ext cx="4118115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/>
                  <a:t>3</a:t>
                </a:r>
                <a:r>
                  <a:rPr lang="en-US" sz="2200" dirty="0" smtClean="0"/>
                  <a:t>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&lt;2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≅ &lt;1 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𝑜𝑟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&lt;2=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&lt;1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370" y="4728853"/>
                <a:ext cx="4118115" cy="430887"/>
              </a:xfrm>
              <a:prstGeom prst="rect">
                <a:avLst/>
              </a:prstGeom>
              <a:blipFill rotWithShape="1">
                <a:blip r:embed="rId8"/>
                <a:stretch>
                  <a:fillRect l="-1926" t="-7143"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Rectangle 57"/>
          <p:cNvSpPr/>
          <p:nvPr/>
        </p:nvSpPr>
        <p:spPr>
          <a:xfrm>
            <a:off x="4502597" y="4038600"/>
            <a:ext cx="34320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2</a:t>
            </a:r>
            <a:r>
              <a:rPr lang="en-US" sz="2200" dirty="0" smtClean="0"/>
              <a:t>. Def. of perpendicular lines</a:t>
            </a:r>
            <a:endParaRPr lang="en-US" sz="2200" dirty="0"/>
          </a:p>
        </p:txBody>
      </p:sp>
      <p:sp>
        <p:nvSpPr>
          <p:cNvPr id="65" name="Rectangle 64"/>
          <p:cNvSpPr/>
          <p:nvPr/>
        </p:nvSpPr>
        <p:spPr>
          <a:xfrm>
            <a:off x="4419600" y="4719328"/>
            <a:ext cx="31197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3</a:t>
            </a:r>
            <a:r>
              <a:rPr lang="en-US" sz="2200" dirty="0" smtClean="0"/>
              <a:t>. Substitution Property</a:t>
            </a:r>
            <a:endParaRPr lang="en-US" sz="2200" dirty="0"/>
          </a:p>
        </p:txBody>
      </p:sp>
      <p:grpSp>
        <p:nvGrpSpPr>
          <p:cNvPr id="75" name="Group 74"/>
          <p:cNvGrpSpPr/>
          <p:nvPr/>
        </p:nvGrpSpPr>
        <p:grpSpPr>
          <a:xfrm>
            <a:off x="153906" y="3341115"/>
            <a:ext cx="1924373" cy="430887"/>
            <a:chOff x="100630" y="3327950"/>
            <a:chExt cx="1924373" cy="430887"/>
          </a:xfrm>
        </p:grpSpPr>
        <p:grpSp>
          <p:nvGrpSpPr>
            <p:cNvPr id="59" name="Group 58"/>
            <p:cNvGrpSpPr/>
            <p:nvPr/>
          </p:nvGrpSpPr>
          <p:grpSpPr>
            <a:xfrm>
              <a:off x="100630" y="3327950"/>
              <a:ext cx="1924373" cy="430887"/>
              <a:chOff x="1122120" y="4158177"/>
              <a:chExt cx="1924373" cy="43088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" name="Rectangle 59"/>
                  <p:cNvSpPr/>
                  <p:nvPr/>
                </p:nvSpPr>
                <p:spPr>
                  <a:xfrm>
                    <a:off x="1122120" y="4158177"/>
                    <a:ext cx="1924373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457200" lvl="0" indent="-457200">
                      <a:buFontTx/>
                      <a:buAutoNum type="arabicPeriod"/>
                    </a:pPr>
                    <a:r>
                      <a:rPr lang="en-US" sz="2200" i="1" dirty="0"/>
                      <a:t>k</a:t>
                    </a:r>
                    <a14:m>
                      <m:oMath xmlns:m="http://schemas.openxmlformats.org/officeDocument/2006/math"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    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oMath>
                    </a14:m>
                    <a:r>
                      <a:rPr lang="en-US" sz="2200" dirty="0" smtClean="0">
                        <a:solidFill>
                          <a:schemeClr val="tx1"/>
                        </a:solidFill>
                      </a:rPr>
                      <a:t>; </a:t>
                    </a:r>
                    <a:r>
                      <a:rPr lang="en-US" sz="2200" i="1" dirty="0" smtClean="0">
                        <a:solidFill>
                          <a:schemeClr val="tx1"/>
                        </a:solidFill>
                      </a:rPr>
                      <a:t>n    t</a:t>
                    </a:r>
                    <a:endParaRPr lang="en-US" sz="2200" i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0" name="Rectangle 5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22120" y="4158177"/>
                    <a:ext cx="1924373" cy="430887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l="-3481" t="-7042" r="-3481" b="-2816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61" name="Group 60"/>
              <p:cNvGrpSpPr/>
              <p:nvPr/>
            </p:nvGrpSpPr>
            <p:grpSpPr>
              <a:xfrm>
                <a:off x="1828800" y="4278432"/>
                <a:ext cx="190500" cy="190375"/>
                <a:chOff x="2895600" y="4115049"/>
                <a:chExt cx="381000" cy="380751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>
                  <a:off x="3086100" y="4115049"/>
                  <a:ext cx="0" cy="38075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2895600" y="4495800"/>
                  <a:ext cx="3810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2" name="Group 71"/>
            <p:cNvGrpSpPr/>
            <p:nvPr/>
          </p:nvGrpSpPr>
          <p:grpSpPr>
            <a:xfrm>
              <a:off x="1571625" y="3461372"/>
              <a:ext cx="190500" cy="190375"/>
              <a:chOff x="2895600" y="4115049"/>
              <a:chExt cx="381000" cy="380751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>
                <a:off x="3086100" y="4115049"/>
                <a:ext cx="0" cy="38075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2895600" y="4495800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3378611" y="5432970"/>
                <a:ext cx="5544127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 smtClean="0"/>
                  <a:t>4. If 2 line ACBAT and corr. &lt;‘s are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2200" dirty="0" smtClean="0"/>
                  <a:t>, then the lines are ll.</a:t>
                </a:r>
                <a:endParaRPr lang="en-US" sz="2200" dirty="0"/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611" y="5432970"/>
                <a:ext cx="5544127" cy="769441"/>
              </a:xfrm>
              <a:prstGeom prst="rect">
                <a:avLst/>
              </a:prstGeom>
              <a:blipFill rotWithShape="1">
                <a:blip r:embed="rId10"/>
                <a:stretch>
                  <a:fillRect l="-1319" t="-3968" r="-989" b="-158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148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4" grpId="0"/>
      <p:bldP spid="55" grpId="0"/>
      <p:bldP spid="56" grpId="0"/>
      <p:bldP spid="58" grpId="0"/>
      <p:bldP spid="65" grpId="0"/>
      <p:bldP spid="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05800" cy="9144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More Theorems…</a:t>
            </a:r>
            <a:br>
              <a:rPr lang="en-US" sz="2800" dirty="0" smtClean="0"/>
            </a:br>
            <a:r>
              <a:rPr lang="en-US" sz="2800" dirty="0" smtClean="0"/>
              <a:t>No proofs required!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86800" cy="5410200"/>
          </a:xfrm>
        </p:spPr>
        <p:txBody>
          <a:bodyPr/>
          <a:lstStyle/>
          <a:p>
            <a:r>
              <a:rPr lang="en-US" b="0" dirty="0" smtClean="0"/>
              <a:t>The following theorems can be proving using the previous postulates and theorems. You do not need to prove them, but you may use them in future work:</a:t>
            </a:r>
          </a:p>
          <a:p>
            <a:endParaRPr lang="en-US" b="0" dirty="0"/>
          </a:p>
          <a:p>
            <a:r>
              <a:rPr lang="en-US" u="sng" dirty="0" smtClean="0"/>
              <a:t>Theorem 3-8</a:t>
            </a:r>
            <a:r>
              <a:rPr lang="en-US" dirty="0" smtClean="0"/>
              <a:t>: </a:t>
            </a:r>
            <a:r>
              <a:rPr lang="en-US" b="0" dirty="0" smtClean="0"/>
              <a:t>Through a point outside a line, there is exactly one line parallel to the given line.</a:t>
            </a:r>
          </a:p>
          <a:p>
            <a:endParaRPr lang="en-US" b="0" u="sng" dirty="0"/>
          </a:p>
          <a:p>
            <a:r>
              <a:rPr lang="en-US" u="sng" dirty="0" smtClean="0"/>
              <a:t>Theorem 3-9</a:t>
            </a:r>
            <a:r>
              <a:rPr lang="en-US" dirty="0" smtClean="0"/>
              <a:t>: </a:t>
            </a:r>
            <a:r>
              <a:rPr lang="en-US" b="0" dirty="0" smtClean="0"/>
              <a:t>Through a point outside a line, there is exactly one line perpendicular to the given line. </a:t>
            </a:r>
          </a:p>
          <a:p>
            <a:endParaRPr lang="en-US" b="0" u="sng" dirty="0"/>
          </a:p>
          <a:p>
            <a:r>
              <a:rPr lang="en-US" u="sng" dirty="0" smtClean="0"/>
              <a:t>Theorem 3-10</a:t>
            </a:r>
            <a:r>
              <a:rPr lang="en-US" dirty="0" smtClean="0"/>
              <a:t>: </a:t>
            </a:r>
            <a:r>
              <a:rPr lang="en-US" b="0" dirty="0" smtClean="0"/>
              <a:t>Two lines parallel to a third line are parallel to each other.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80705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96200" cy="685800"/>
          </a:xfrm>
        </p:spPr>
        <p:txBody>
          <a:bodyPr/>
          <a:lstStyle/>
          <a:p>
            <a:r>
              <a:rPr lang="en-US" dirty="0" smtClean="0"/>
              <a:t>Finding Parallel Lines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914400"/>
                <a:ext cx="8686800" cy="5791200"/>
              </a:xfrm>
            </p:spPr>
            <p:txBody>
              <a:bodyPr/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 lang="en-US" sz="1400" dirty="0" smtClean="0">
                  <a:latin typeface="Times New Roman"/>
                  <a:ea typeface="Times New Roman"/>
                </a:endParaRPr>
              </a:p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 smtClean="0">
                    <a:latin typeface="Comic Sans MS"/>
                  </a:rPr>
                  <a:t>Use </a:t>
                </a:r>
                <a:r>
                  <a:rPr lang="en-US" dirty="0">
                    <a:latin typeface="Comic Sans MS"/>
                  </a:rPr>
                  <a:t>the given information to name a pair of segments that must be parallel.</a:t>
                </a:r>
                <a:r>
                  <a:rPr lang="en-US" dirty="0">
                    <a:effectLst/>
                  </a:rPr>
                  <a:t> </a:t>
                </a:r>
                <a:r>
                  <a:rPr lang="en-US" dirty="0">
                    <a:latin typeface="Comic Sans MS"/>
                    <a:ea typeface="Times New Roman"/>
                  </a:rPr>
                  <a:t>If no such segments exist, write </a:t>
                </a:r>
                <a:r>
                  <a:rPr lang="en-US" i="1" dirty="0">
                    <a:latin typeface="Comic Sans MS"/>
                    <a:ea typeface="Times New Roman"/>
                  </a:rPr>
                  <a:t>none</a:t>
                </a:r>
                <a:r>
                  <a:rPr lang="en-US" dirty="0">
                    <a:latin typeface="Comic Sans MS"/>
                    <a:ea typeface="Times New Roman"/>
                  </a:rPr>
                  <a:t>.</a:t>
                </a:r>
                <a:endParaRPr lang="en-US" dirty="0">
                  <a:effectLst/>
                  <a:latin typeface="Times New Roman"/>
                  <a:ea typeface="Times New Roman"/>
                </a:endParaRPr>
              </a:p>
              <a:p>
                <a:pPr marL="457200" indent="-457200">
                  <a:lnSpc>
                    <a:spcPct val="150000"/>
                  </a:lnSpc>
                  <a:spcBef>
                    <a:spcPts val="0"/>
                  </a:spcBef>
                  <a:spcAft>
                    <a:spcPts val="1800"/>
                  </a:spcAft>
                  <a:buAutoNum type="arabicPeriod"/>
                </a:pP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𝒎</m:t>
                    </m:r>
                    <m:r>
                      <a:rPr lang="en-US" b="1" i="1" smtClean="0">
                        <a:latin typeface="Cambria Math"/>
                      </a:rPr>
                      <m:t>&lt;</m:t>
                    </m:r>
                    <m:r>
                      <a:rPr lang="en-US" b="1" i="1" smtClean="0">
                        <a:latin typeface="Cambria Math"/>
                      </a:rPr>
                      <m:t>𝟏</m:t>
                    </m:r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𝒎</m:t>
                    </m:r>
                    <m:r>
                      <a:rPr lang="en-US" b="1" i="1" smtClean="0">
                        <a:latin typeface="Cambria Math"/>
                      </a:rPr>
                      <m:t>&lt;</m:t>
                    </m:r>
                    <m:r>
                      <a:rPr lang="en-US" b="1" i="1" smtClean="0">
                        <a:latin typeface="Cambria Math"/>
                      </a:rPr>
                      <m:t>𝟒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𝟏𝟖𝟎</m:t>
                    </m:r>
                  </m:oMath>
                </a14:m>
                <a:endParaRPr lang="en-US" dirty="0" smtClean="0"/>
              </a:p>
              <a:p>
                <a:pPr marL="457200" indent="-457200">
                  <a:lnSpc>
                    <a:spcPct val="150000"/>
                  </a:lnSpc>
                  <a:spcBef>
                    <a:spcPts val="0"/>
                  </a:spcBef>
                  <a:spcAft>
                    <a:spcPts val="1800"/>
                  </a:spcAft>
                  <a:buAutoNum type="arabicPeriod"/>
                </a:pPr>
                <a:endParaRPr lang="en-US" dirty="0"/>
              </a:p>
              <a:p>
                <a:pPr marL="457200" indent="-457200">
                  <a:lnSpc>
                    <a:spcPct val="150000"/>
                  </a:lnSpc>
                  <a:spcBef>
                    <a:spcPts val="0"/>
                  </a:spcBef>
                  <a:spcAft>
                    <a:spcPts val="1800"/>
                  </a:spcAft>
                  <a:buAutoNum type="arabicPeriod"/>
                </a:pP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𝒎</m:t>
                    </m:r>
                    <m:r>
                      <a:rPr lang="en-US" b="1" i="1" smtClean="0">
                        <a:latin typeface="Cambria Math"/>
                      </a:rPr>
                      <m:t>&lt;</m:t>
                    </m:r>
                    <m:r>
                      <a:rPr lang="en-US" b="1" i="1" smtClean="0">
                        <a:latin typeface="Cambria Math"/>
                      </a:rPr>
                      <m:t>𝟓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𝒎</m:t>
                    </m:r>
                    <m:r>
                      <a:rPr lang="en-US" b="1" i="1" smtClean="0">
                        <a:latin typeface="Cambria Math"/>
                      </a:rPr>
                      <m:t>&lt;</m:t>
                    </m:r>
                    <m:r>
                      <a:rPr lang="en-US" b="1" i="1" smtClean="0">
                        <a:latin typeface="Cambria Math"/>
                      </a:rPr>
                      <m:t>𝟔</m:t>
                    </m:r>
                  </m:oMath>
                </a14:m>
                <a:endParaRPr lang="en-US" dirty="0" smtClean="0"/>
              </a:p>
              <a:p>
                <a:pPr marL="457200" indent="-457200">
                  <a:lnSpc>
                    <a:spcPct val="150000"/>
                  </a:lnSpc>
                  <a:spcBef>
                    <a:spcPts val="0"/>
                  </a:spcBef>
                  <a:spcAft>
                    <a:spcPts val="1800"/>
                  </a:spcAft>
                  <a:buAutoNum type="arabicPeriod"/>
                </a:pPr>
                <a:endParaRPr lang="en-US" dirty="0"/>
              </a:p>
              <a:p>
                <a:pPr marL="457200" indent="-457200">
                  <a:lnSpc>
                    <a:spcPct val="150000"/>
                  </a:lnSpc>
                  <a:spcBef>
                    <a:spcPts val="0"/>
                  </a:spcBef>
                  <a:spcAft>
                    <a:spcPts val="1800"/>
                  </a:spcAft>
                  <a:buAutoNum type="arabicPeriod"/>
                </a:pP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𝒎</m:t>
                    </m:r>
                    <m:r>
                      <a:rPr lang="en-US" b="1" i="1" smtClean="0">
                        <a:latin typeface="Cambria Math"/>
                      </a:rPr>
                      <m:t>&lt;</m:t>
                    </m:r>
                    <m:r>
                      <a:rPr lang="en-US" b="1" i="1" smtClean="0">
                        <a:latin typeface="Cambria Math"/>
                      </a:rPr>
                      <m:t>𝟑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𝒎</m:t>
                    </m:r>
                    <m:r>
                      <a:rPr lang="en-US" b="1" i="1" smtClean="0">
                        <a:latin typeface="Cambria Math"/>
                      </a:rPr>
                      <m:t>&lt;</m:t>
                    </m:r>
                    <m:r>
                      <a:rPr lang="en-US" b="1" i="1" smtClean="0">
                        <a:latin typeface="Cambria Math"/>
                      </a:rPr>
                      <m:t>𝟒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914400"/>
                <a:ext cx="8686800" cy="5791200"/>
              </a:xfrm>
              <a:blipFill rotWithShape="1">
                <a:blip r:embed="rId2"/>
                <a:stretch>
                  <a:fillRect l="-702" t="-105" r="-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896886"/>
            <a:ext cx="5028389" cy="3536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33400" y="2438400"/>
                <a:ext cx="2286000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sz="2400" dirty="0" smtClean="0"/>
                  <a:t>  ll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𝐵𝐷</m:t>
                        </m:r>
                      </m:e>
                    </m:acc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438400"/>
                <a:ext cx="2286000" cy="462434"/>
              </a:xfrm>
              <a:prstGeom prst="rect">
                <a:avLst/>
              </a:prstGeom>
              <a:blipFill rotWithShape="1">
                <a:blip r:embed="rId4"/>
                <a:stretch>
                  <a:fillRect l="-800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33400" y="3738572"/>
            <a:ext cx="2286000" cy="462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None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81000" y="5201843"/>
                <a:ext cx="2286000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en-US" sz="2400" dirty="0" smtClean="0"/>
                  <a:t>  ll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𝐵𝐸</m:t>
                        </m:r>
                      </m:e>
                    </m:acc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201843"/>
                <a:ext cx="2286000" cy="462434"/>
              </a:xfrm>
              <a:prstGeom prst="rect">
                <a:avLst/>
              </a:prstGeom>
              <a:blipFill rotWithShape="1">
                <a:blip r:embed="rId5"/>
                <a:stretch>
                  <a:fillRect l="-800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620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463</TotalTime>
  <Words>649</Words>
  <Application>Microsoft Office PowerPoint</Application>
  <PresentationFormat>On-screen Show (4:3)</PresentationFormat>
  <Paragraphs>95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Essential</vt:lpstr>
      <vt:lpstr>Geometry  Unit 4</vt:lpstr>
      <vt:lpstr>Proving Lines Parallel</vt:lpstr>
      <vt:lpstr>Key Postulates</vt:lpstr>
      <vt:lpstr>Proving Theorem 3-5</vt:lpstr>
      <vt:lpstr>Proving theorem 3-6</vt:lpstr>
      <vt:lpstr>Proving theorem 3-7</vt:lpstr>
      <vt:lpstr>More Theorems… No proofs required!</vt:lpstr>
      <vt:lpstr>Finding Parallel Lines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 Unit 4</dc:title>
  <dc:creator>David Leon</dc:creator>
  <cp:lastModifiedBy>David Leon</cp:lastModifiedBy>
  <cp:revision>25</cp:revision>
  <dcterms:created xsi:type="dcterms:W3CDTF">2015-10-26T23:28:24Z</dcterms:created>
  <dcterms:modified xsi:type="dcterms:W3CDTF">2015-10-28T05:42:12Z</dcterms:modified>
</cp:coreProperties>
</file>