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63" r:id="rId4"/>
    <p:sldId id="257" r:id="rId5"/>
    <p:sldId id="259" r:id="rId6"/>
    <p:sldId id="260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3C8CC-5F55-4D0D-898E-19567D63563D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390C1-C25C-41D7-B0E0-A6E4F8096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44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9pPr>
          </a:lstStyle>
          <a:p>
            <a:fld id="{41C5779F-96EA-4A16-BE61-DA8651A401F0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9pPr>
          </a:lstStyle>
          <a:p>
            <a:fld id="{626D5B31-E616-4BF9-AD48-823E8444C1F8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EEF5AA7-0635-4C80-B363-0FD4E380F86A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C07E830-61D3-428F-9141-1EF00016322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F5AA7-0635-4C80-B363-0FD4E380F86A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7E830-61D3-428F-9141-1EF0001632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F5AA7-0635-4C80-B363-0FD4E380F86A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7E830-61D3-428F-9141-1EF0001632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F5AA7-0635-4C80-B363-0FD4E380F86A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7E830-61D3-428F-9141-1EF0001632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EEF5AA7-0635-4C80-B363-0FD4E380F86A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C07E830-61D3-428F-9141-1EF00016322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F5AA7-0635-4C80-B363-0FD4E380F86A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07E830-61D3-428F-9141-1EF00016322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F5AA7-0635-4C80-B363-0FD4E380F86A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07E830-61D3-428F-9141-1EF0001632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F5AA7-0635-4C80-B363-0FD4E380F86A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7E830-61D3-428F-9141-1EF00016322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F5AA7-0635-4C80-B363-0FD4E380F86A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7E830-61D3-428F-9141-1EF0001632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EEF5AA7-0635-4C80-B363-0FD4E380F86A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C07E830-61D3-428F-9141-1EF00016322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EEF5AA7-0635-4C80-B363-0FD4E380F86A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C07E830-61D3-428F-9141-1EF00016322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EEF5AA7-0635-4C80-B363-0FD4E380F86A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C07E830-61D3-428F-9141-1EF00016322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 Unit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Proving Theorems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89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Proving 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305800" cy="4983164"/>
          </a:xfrm>
        </p:spPr>
        <p:txBody>
          <a:bodyPr>
            <a:normAutofit/>
          </a:bodyPr>
          <a:lstStyle/>
          <a:p>
            <a:r>
              <a:rPr lang="en-US" sz="2400" b="1" u="sng" dirty="0" smtClean="0"/>
              <a:t>Content Objective</a:t>
            </a:r>
            <a:r>
              <a:rPr lang="en-US" sz="2400" b="1" dirty="0" smtClean="0"/>
              <a:t>: </a:t>
            </a:r>
            <a:r>
              <a:rPr lang="en-US" sz="2400" dirty="0" smtClean="0"/>
              <a:t>Students will be able to prove theorems using definitions, properties</a:t>
            </a:r>
            <a:r>
              <a:rPr lang="en-US" sz="2400" dirty="0"/>
              <a:t> </a:t>
            </a:r>
            <a:r>
              <a:rPr lang="en-US" sz="2400" dirty="0" smtClean="0"/>
              <a:t>and postulates.</a:t>
            </a:r>
            <a:endParaRPr lang="en-US" sz="2400" b="1" u="sng" dirty="0" smtClean="0"/>
          </a:p>
          <a:p>
            <a:endParaRPr lang="en-US" sz="2400" b="1" u="sng" dirty="0"/>
          </a:p>
          <a:p>
            <a:r>
              <a:rPr lang="en-US" sz="2400" b="1" u="sng" dirty="0" smtClean="0"/>
              <a:t>Language Objective</a:t>
            </a:r>
            <a:r>
              <a:rPr lang="en-US" sz="2400" b="1" dirty="0" smtClean="0"/>
              <a:t>: </a:t>
            </a:r>
            <a:r>
              <a:rPr lang="en-US" sz="2400" dirty="0" smtClean="0"/>
              <a:t>Students will be able to write two-column proofs to prove theorems.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391878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dirty="0" smtClean="0">
                <a:solidFill>
                  <a:schemeClr val="tx1"/>
                </a:solidFill>
              </a:rPr>
              <a:t>Theorems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Statements are proved using:</a:t>
            </a:r>
          </a:p>
          <a:p>
            <a:pPr lvl="1" eaLnBrk="1" hangingPunct="1"/>
            <a:r>
              <a:rPr lang="en-US" altLang="en-US" dirty="0" smtClean="0"/>
              <a:t>Given Information</a:t>
            </a:r>
          </a:p>
          <a:p>
            <a:pPr lvl="1" eaLnBrk="1" hangingPunct="1"/>
            <a:r>
              <a:rPr lang="en-US" altLang="en-US" dirty="0" smtClean="0"/>
              <a:t>Definitions</a:t>
            </a:r>
          </a:p>
          <a:p>
            <a:pPr lvl="1" eaLnBrk="1" hangingPunct="1"/>
            <a:r>
              <a:rPr lang="en-US" altLang="en-US" dirty="0" smtClean="0"/>
              <a:t>Postulates</a:t>
            </a:r>
          </a:p>
          <a:p>
            <a:pPr lvl="1" eaLnBrk="1" hangingPunct="1"/>
            <a:r>
              <a:rPr lang="en-US" altLang="en-US" dirty="0" smtClean="0"/>
              <a:t>Properties</a:t>
            </a:r>
          </a:p>
          <a:p>
            <a:pPr lvl="1" eaLnBrk="1" hangingPunct="1"/>
            <a:r>
              <a:rPr lang="en-US" altLang="en-US" dirty="0" smtClean="0"/>
              <a:t>Proven Theorems</a:t>
            </a:r>
          </a:p>
        </p:txBody>
      </p:sp>
    </p:spTree>
    <p:extLst>
      <p:ext uri="{BB962C8B-B14F-4D97-AF65-F5344CB8AC3E}">
        <p14:creationId xmlns:p14="http://schemas.microsoft.com/office/powerpoint/2010/main" val="152435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37" y="1143000"/>
            <a:ext cx="823659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381000"/>
            <a:ext cx="8229600" cy="71073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742" y="1219200"/>
            <a:ext cx="8229600" cy="452628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Prove the Following statement:</a:t>
            </a:r>
          </a:p>
          <a:p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90691" y="3352800"/>
            <a:ext cx="817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Given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8200" y="3821668"/>
            <a:ext cx="3109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Segment Addition Postulate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4560830"/>
            <a:ext cx="2206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Transitive Property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8200" y="4964668"/>
            <a:ext cx="2375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Subtraction Property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00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863136"/>
          </a:xfrm>
        </p:spPr>
        <p:txBody>
          <a:bodyPr/>
          <a:lstStyle/>
          <a:p>
            <a:pPr algn="l"/>
            <a:r>
              <a:rPr lang="en-US" dirty="0" smtClean="0"/>
              <a:t>Two-Column Proofs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66800"/>
            <a:ext cx="7632139" cy="5498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81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65664"/>
          </a:xfrm>
        </p:spPr>
        <p:txBody>
          <a:bodyPr/>
          <a:lstStyle/>
          <a:p>
            <a:pPr algn="l"/>
            <a:r>
              <a:rPr lang="en-US" dirty="0" smtClean="0"/>
              <a:t>Proving Midpoint Theorem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800"/>
                <a:ext cx="8229600" cy="5048332"/>
              </a:xfrm>
            </p:spPr>
            <p:txBody>
              <a:bodyPr>
                <a:normAutofit/>
              </a:bodyPr>
              <a:lstStyle/>
              <a:p>
                <a:r>
                  <a:rPr lang="en-US" sz="2000" b="1" u="sng" dirty="0" smtClean="0"/>
                  <a:t>Theorem 2-1</a:t>
                </a:r>
                <a:r>
                  <a:rPr lang="en-US" sz="2000" b="1" dirty="0" smtClean="0"/>
                  <a:t>: </a:t>
                </a:r>
                <a:r>
                  <a:rPr lang="en-US" sz="2000" dirty="0" smtClean="0"/>
                  <a:t>If M is the midpoint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sz="2000" dirty="0" smtClean="0"/>
                  <a:t>, then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𝐴𝑀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AB</m:t>
                    </m:r>
                    <m:r>
                      <a:rPr lang="en-US" sz="2000" b="1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𝑀𝐵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𝐴𝐵</m:t>
                    </m:r>
                  </m:oMath>
                </a14:m>
                <a:endParaRPr lang="en-US" sz="2000" b="1" u="sng" dirty="0" smtClean="0"/>
              </a:p>
              <a:p>
                <a:r>
                  <a:rPr lang="en-US" sz="2000" dirty="0" smtClean="0"/>
                  <a:t>Given: M is the midpoint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endParaRPr lang="en-US" sz="2000" dirty="0" smtClean="0"/>
              </a:p>
              <a:p>
                <a:r>
                  <a:rPr lang="en-US" sz="2000" dirty="0" smtClean="0"/>
                  <a:t>Prove: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𝐴𝑀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𝐴𝐵</m:t>
                    </m:r>
                    <m:r>
                      <a:rPr lang="en-US" sz="2000" b="0" i="1" smtClean="0">
                        <a:latin typeface="Cambria Math"/>
                      </a:rPr>
                      <m:t>;</m:t>
                    </m:r>
                    <m:r>
                      <a:rPr lang="en-US" sz="2000" b="0" i="1" smtClean="0">
                        <a:latin typeface="Cambria Math"/>
                      </a:rPr>
                      <m:t>𝑀𝐵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𝐴𝐵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800"/>
                <a:ext cx="8229600" cy="504833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334000" y="2057400"/>
            <a:ext cx="3352800" cy="1428538"/>
            <a:chOff x="6741" y="4671"/>
            <a:chExt cx="2520" cy="720"/>
          </a:xfrm>
        </p:grpSpPr>
        <p:cxnSp>
          <p:nvCxnSpPr>
            <p:cNvPr id="5" name="Line 5"/>
            <p:cNvCxnSpPr/>
            <p:nvPr/>
          </p:nvCxnSpPr>
          <p:spPr bwMode="auto">
            <a:xfrm flipH="1" flipV="1">
              <a:off x="6741" y="4671"/>
              <a:ext cx="2520" cy="720"/>
            </a:xfrm>
            <a:prstGeom prst="line">
              <a:avLst/>
            </a:prstGeom>
            <a:ln>
              <a:solidFill>
                <a:schemeClr val="tx1"/>
              </a:solidFill>
              <a:headEnd type="oval" w="sm" len="sm"/>
              <a:tailEnd type="oval" w="sm" len="sm"/>
            </a:ln>
            <a:extLst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Line 6"/>
            <p:cNvCxnSpPr/>
            <p:nvPr/>
          </p:nvCxnSpPr>
          <p:spPr bwMode="auto">
            <a:xfrm flipH="1" flipV="1">
              <a:off x="8001" y="5018"/>
              <a:ext cx="0" cy="13"/>
            </a:xfrm>
            <a:prstGeom prst="line">
              <a:avLst/>
            </a:prstGeom>
            <a:ln>
              <a:solidFill>
                <a:schemeClr val="tx1"/>
              </a:solidFill>
              <a:headEnd type="oval" w="sm" len="sm"/>
              <a:tailEnd type="none" w="sm" len="sm"/>
            </a:ln>
            <a:extLst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5029200" y="1866900"/>
            <a:ext cx="5715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572500" y="3124200"/>
            <a:ext cx="5715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10400" y="2438400"/>
            <a:ext cx="5715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6250" y="3305145"/>
            <a:ext cx="838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en-US" sz="2000" b="1" u="sng" dirty="0"/>
              <a:t>Statements	</a:t>
            </a:r>
            <a:r>
              <a:rPr lang="en-US" sz="2000" b="1" u="sng" dirty="0" smtClean="0"/>
              <a:t>  ________</a:t>
            </a:r>
            <a:r>
              <a:rPr lang="en-US" sz="2000" b="1" u="sng" dirty="0"/>
              <a:t>		Reasons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9200" y="3657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. Given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800" y="3657600"/>
                <a:ext cx="3352800" cy="369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</a:t>
                </a:r>
                <a:r>
                  <a:rPr lang="en-US" dirty="0" smtClean="0"/>
                  <a:t>. </a:t>
                </a:r>
                <a:r>
                  <a:rPr lang="en-US" dirty="0"/>
                  <a:t>M is the midpoint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657600"/>
                <a:ext cx="3352800" cy="369909"/>
              </a:xfrm>
              <a:prstGeom prst="rect">
                <a:avLst/>
              </a:prstGeom>
              <a:blipFill rotWithShape="1">
                <a:blip r:embed="rId3"/>
                <a:stretch>
                  <a:fillRect l="-163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85800" y="4028023"/>
                <a:ext cx="14219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2.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𝐴𝑀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𝑀𝐵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028023"/>
                <a:ext cx="1421992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3863" t="-8333" r="-6867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85800" y="4432375"/>
                <a:ext cx="20020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3.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𝐴𝑀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𝑀𝐵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𝐴𝐵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432375"/>
                <a:ext cx="2002087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2744" t="-8197" r="-487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90113" y="4801707"/>
                <a:ext cx="206242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4.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𝐴𝑀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𝐴𝑀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𝐴𝐵</m:t>
                    </m:r>
                  </m:oMath>
                </a14:m>
                <a:r>
                  <a:rPr lang="en-US" dirty="0" smtClean="0"/>
                  <a:t>;</a:t>
                </a:r>
              </a:p>
              <a:p>
                <a:r>
                  <a:rPr lang="en-US" b="0" dirty="0" smtClean="0"/>
                  <a:t>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𝐴𝑀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𝐴𝐵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113" y="4801707"/>
                <a:ext cx="2062424" cy="646331"/>
              </a:xfrm>
              <a:prstGeom prst="rect">
                <a:avLst/>
              </a:prstGeom>
              <a:blipFill rotWithShape="1">
                <a:blip r:embed="rId6"/>
                <a:stretch>
                  <a:fillRect l="-2360" t="-4717" r="-4425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85800" y="5529200"/>
                <a:ext cx="1564659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5.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𝐴𝑀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𝐴𝐵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529200"/>
                <a:ext cx="1564659" cy="483466"/>
              </a:xfrm>
              <a:prstGeom prst="rect">
                <a:avLst/>
              </a:prstGeom>
              <a:blipFill rotWithShape="1">
                <a:blip r:embed="rId7"/>
                <a:stretch>
                  <a:fillRect l="-3516" r="-2734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85800" y="6012666"/>
                <a:ext cx="1571649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6.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𝑀𝐵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𝐴𝐵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6012666"/>
                <a:ext cx="1571649" cy="483466"/>
              </a:xfrm>
              <a:prstGeom prst="rect">
                <a:avLst/>
              </a:prstGeom>
              <a:blipFill rotWithShape="1">
                <a:blip r:embed="rId8"/>
                <a:stretch>
                  <a:fillRect l="-3502" r="-2724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5029200" y="3962400"/>
            <a:ext cx="2733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2. Definition of Midpoint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008313" y="4343400"/>
            <a:ext cx="33412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3. Segment Addition Postulate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029200" y="4755540"/>
            <a:ext cx="2646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4. Substitution Property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064741" y="5574268"/>
            <a:ext cx="2265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5. Division Property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029200" y="6031468"/>
            <a:ext cx="2646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. Substitution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0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dirty="0" smtClean="0">
                <a:solidFill>
                  <a:schemeClr val="tx1"/>
                </a:solidFill>
              </a:rPr>
              <a:t>Deductive Reasoning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Proving with facts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In </a:t>
            </a:r>
            <a:r>
              <a:rPr lang="en-US" altLang="en-US" dirty="0" smtClean="0">
                <a:solidFill>
                  <a:srgbClr val="FF0000"/>
                </a:solidFill>
              </a:rPr>
              <a:t>de</a:t>
            </a:r>
            <a:r>
              <a:rPr lang="en-US" altLang="en-US" dirty="0" smtClean="0"/>
              <a:t>ductive reasoning you are </a:t>
            </a:r>
            <a:r>
              <a:rPr lang="en-US" altLang="en-US" dirty="0" smtClean="0">
                <a:solidFill>
                  <a:srgbClr val="FF0000"/>
                </a:solidFill>
              </a:rPr>
              <a:t>de</a:t>
            </a:r>
            <a:r>
              <a:rPr lang="en-US" altLang="en-US" dirty="0" smtClean="0"/>
              <a:t>finite, you use </a:t>
            </a:r>
            <a:r>
              <a:rPr lang="en-US" altLang="en-US" dirty="0" smtClean="0">
                <a:solidFill>
                  <a:srgbClr val="FF0000"/>
                </a:solidFill>
              </a:rPr>
              <a:t>de</a:t>
            </a:r>
            <a:r>
              <a:rPr lang="en-US" altLang="en-US" dirty="0" smtClean="0"/>
              <a:t>finitions.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048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6566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Proving Angle Bisector Theorem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800"/>
                <a:ext cx="8229600" cy="5105400"/>
              </a:xfrm>
            </p:spPr>
            <p:txBody>
              <a:bodyPr>
                <a:normAutofit/>
              </a:bodyPr>
              <a:lstStyle/>
              <a:p>
                <a:r>
                  <a:rPr lang="en-US" sz="2000" b="1" u="sng" dirty="0" smtClean="0"/>
                  <a:t>Theorem 2-2</a:t>
                </a:r>
                <a:r>
                  <a:rPr lang="en-US" sz="2000" b="1" dirty="0" smtClean="0"/>
                  <a:t>: </a:t>
                </a:r>
                <a:r>
                  <a:rPr lang="en-US" sz="2000" dirty="0" smtClean="0"/>
                  <a:t>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𝐵𝑋</m:t>
                        </m:r>
                      </m:e>
                    </m:acc>
                  </m:oMath>
                </a14:m>
                <a:r>
                  <a:rPr lang="en-US" sz="2000" b="1" dirty="0" smtClean="0"/>
                  <a:t> </a:t>
                </a:r>
                <a:r>
                  <a:rPr lang="en-US" sz="2000" dirty="0" smtClean="0"/>
                  <a:t>is the angle bisector 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&lt;</m:t>
                    </m:r>
                    <m:r>
                      <a:rPr lang="en-US" sz="2000" b="0" i="1" smtClean="0">
                        <a:latin typeface="Cambria Math"/>
                      </a:rPr>
                      <m:t>𝐴𝐵𝐶</m:t>
                    </m:r>
                  </m:oMath>
                </a14:m>
                <a:r>
                  <a:rPr lang="en-US" sz="2000" b="1" dirty="0" smtClean="0"/>
                  <a:t>, </a:t>
                </a:r>
                <a:r>
                  <a:rPr lang="en-US" sz="2000" dirty="0" smtClean="0"/>
                  <a:t>then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latin typeface="Cambria Math"/>
                      </a:rPr>
                      <m:t>&lt;</m:t>
                    </m:r>
                    <m:r>
                      <a:rPr lang="en-US" sz="2000" b="0" i="1" smtClean="0">
                        <a:latin typeface="Cambria Math"/>
                      </a:rPr>
                      <m:t>𝐴𝐵𝑋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latin typeface="Cambria Math"/>
                      </a:rPr>
                      <m:t>&lt;</m:t>
                    </m:r>
                    <m:r>
                      <a:rPr lang="en-US" sz="2000" b="0" i="1" smtClean="0">
                        <a:latin typeface="Cambria Math"/>
                      </a:rPr>
                      <m:t>𝐴𝐵𝐶</m:t>
                    </m:r>
                  </m:oMath>
                </a14:m>
                <a:r>
                  <a:rPr lang="en-US" sz="2000" b="1" dirty="0" smtClean="0"/>
                  <a:t> </a:t>
                </a:r>
                <a:r>
                  <a:rPr lang="en-US" sz="2000" dirty="0" smtClean="0"/>
                  <a:t>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latin typeface="Cambria Math"/>
                      </a:rPr>
                      <m:t>&lt;</m:t>
                    </m:r>
                    <m:r>
                      <a:rPr lang="en-US" sz="2000" b="0" i="1" smtClean="0">
                        <a:latin typeface="Cambria Math"/>
                      </a:rPr>
                      <m:t>𝑋𝐵𝐶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latin typeface="Cambria Math"/>
                      </a:rPr>
                      <m:t>&lt;</m:t>
                    </m:r>
                    <m:r>
                      <a:rPr lang="en-US" sz="2000" b="0" i="1" smtClean="0">
                        <a:latin typeface="Cambria Math"/>
                      </a:rPr>
                      <m:t>𝐴𝐵𝐶</m:t>
                    </m:r>
                  </m:oMath>
                </a14:m>
                <a:endParaRPr lang="en-US" sz="2000" b="1" dirty="0" smtClean="0"/>
              </a:p>
              <a:p>
                <a:r>
                  <a:rPr lang="en-US" sz="2000" dirty="0" smtClean="0"/>
                  <a:t>Given: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/>
                          </a:rPr>
                          <m:t>𝐵𝑋</m:t>
                        </m:r>
                      </m:e>
                    </m:acc>
                  </m:oMath>
                </a14:m>
                <a:r>
                  <a:rPr lang="en-US" sz="2000" b="1" dirty="0"/>
                  <a:t> </a:t>
                </a:r>
                <a:r>
                  <a:rPr lang="en-US" sz="2000" dirty="0"/>
                  <a:t>is the angle bisector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&lt;</m:t>
                    </m:r>
                    <m:r>
                      <a:rPr lang="en-US" sz="2000" i="1">
                        <a:latin typeface="Cambria Math"/>
                      </a:rPr>
                      <m:t>𝐴𝐵𝐶</m:t>
                    </m:r>
                  </m:oMath>
                </a14:m>
                <a:endParaRPr lang="en-US" sz="2000" dirty="0" smtClean="0"/>
              </a:p>
              <a:p>
                <a:r>
                  <a:rPr lang="en-US" sz="2000" dirty="0" smtClean="0"/>
                  <a:t>Prove: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𝑚</m:t>
                    </m:r>
                    <m:r>
                      <a:rPr lang="en-US" sz="2000" i="1">
                        <a:latin typeface="Cambria Math"/>
                      </a:rPr>
                      <m:t>&lt;</m:t>
                    </m:r>
                    <m:r>
                      <a:rPr lang="en-US" sz="2000" i="1">
                        <a:latin typeface="Cambria Math"/>
                      </a:rPr>
                      <m:t>𝐴𝐵𝑋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𝑚</m:t>
                    </m:r>
                    <m:r>
                      <a:rPr lang="en-US" sz="2000" i="1">
                        <a:latin typeface="Cambria Math"/>
                      </a:rPr>
                      <m:t>&lt;</m:t>
                    </m:r>
                    <m:r>
                      <a:rPr lang="en-US" sz="2000" i="1">
                        <a:latin typeface="Cambria Math"/>
                      </a:rPr>
                      <m:t>𝐴𝐵𝐶</m:t>
                    </m:r>
                  </m:oMath>
                </a14:m>
                <a:r>
                  <a:rPr lang="en-US" sz="2000" b="1" dirty="0"/>
                  <a:t> </a:t>
                </a:r>
                <a:r>
                  <a:rPr lang="en-US" sz="2000" dirty="0"/>
                  <a:t>and </a:t>
                </a:r>
                <a:endParaRPr lang="en-US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𝑚</m:t>
                      </m:r>
                      <m:r>
                        <a:rPr lang="en-US" sz="2000" i="1">
                          <a:latin typeface="Cambria Math"/>
                        </a:rPr>
                        <m:t>&lt;</m:t>
                      </m:r>
                      <m:r>
                        <a:rPr lang="en-US" sz="2000" i="1">
                          <a:latin typeface="Cambria Math"/>
                        </a:rPr>
                        <m:t>𝑋𝐵𝐶</m:t>
                      </m:r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000" i="1">
                          <a:latin typeface="Cambria Math"/>
                        </a:rPr>
                        <m:t>𝑚</m:t>
                      </m:r>
                      <m:r>
                        <a:rPr lang="en-US" sz="2000" i="1">
                          <a:latin typeface="Cambria Math"/>
                        </a:rPr>
                        <m:t>&lt;</m:t>
                      </m:r>
                      <m:r>
                        <a:rPr lang="en-US" sz="2000" i="1">
                          <a:latin typeface="Cambria Math"/>
                        </a:rPr>
                        <m:t>𝐴𝐵𝐶</m:t>
                      </m:r>
                    </m:oMath>
                  </m:oMathPara>
                </a14:m>
                <a:endParaRPr lang="en-US" sz="2000" b="1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800"/>
                <a:ext cx="8229600" cy="51054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867400" y="1905000"/>
            <a:ext cx="3124200" cy="2514600"/>
            <a:chOff x="3720" y="1392"/>
            <a:chExt cx="1224" cy="847"/>
          </a:xfrm>
        </p:grpSpPr>
        <p:sp>
          <p:nvSpPr>
            <p:cNvPr id="5" name="Text Box 26"/>
            <p:cNvSpPr txBox="1">
              <a:spLocks noChangeArrowheads="1"/>
            </p:cNvSpPr>
            <p:nvPr/>
          </p:nvSpPr>
          <p:spPr bwMode="auto">
            <a:xfrm>
              <a:off x="3720" y="1705"/>
              <a:ext cx="336" cy="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i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omic Sans MS"/>
                  <a:ea typeface="MS PGothic"/>
                  <a:cs typeface="Arial"/>
                </a:rPr>
                <a:t>B</a:t>
              </a:r>
              <a:endParaRPr lang="en-US" sz="12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</a:endParaRPr>
            </a:p>
          </p:txBody>
        </p:sp>
        <p:sp>
          <p:nvSpPr>
            <p:cNvPr id="6" name="Text Box 27"/>
            <p:cNvSpPr txBox="1">
              <a:spLocks noChangeArrowheads="1"/>
            </p:cNvSpPr>
            <p:nvPr/>
          </p:nvSpPr>
          <p:spPr bwMode="auto">
            <a:xfrm>
              <a:off x="4512" y="2064"/>
              <a:ext cx="336" cy="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i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omic Sans MS"/>
                  <a:ea typeface="MS PGothic"/>
                  <a:cs typeface="Arial"/>
                </a:rPr>
                <a:t>C</a:t>
              </a:r>
              <a:endParaRPr lang="en-US" sz="12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</a:endParaRPr>
            </a:p>
          </p:txBody>
        </p:sp>
        <p:sp>
          <p:nvSpPr>
            <p:cNvPr id="7" name="Text Box 28"/>
            <p:cNvSpPr txBox="1">
              <a:spLocks noChangeArrowheads="1"/>
            </p:cNvSpPr>
            <p:nvPr/>
          </p:nvSpPr>
          <p:spPr bwMode="auto">
            <a:xfrm>
              <a:off x="4512" y="1392"/>
              <a:ext cx="336" cy="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i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omic Sans MS"/>
                  <a:ea typeface="MS PGothic"/>
                  <a:cs typeface="Arial"/>
                </a:rPr>
                <a:t>A</a:t>
              </a:r>
              <a:endParaRPr lang="en-US" sz="12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</a:endParaRPr>
            </a:p>
          </p:txBody>
        </p: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3888" y="1488"/>
              <a:ext cx="768" cy="672"/>
              <a:chOff x="3888" y="1488"/>
              <a:chExt cx="768" cy="672"/>
            </a:xfrm>
          </p:grpSpPr>
          <p:cxnSp>
            <p:nvCxnSpPr>
              <p:cNvPr id="10" name="Line 30"/>
              <p:cNvCxnSpPr/>
              <p:nvPr/>
            </p:nvCxnSpPr>
            <p:spPr bwMode="auto">
              <a:xfrm flipH="1">
                <a:off x="3888" y="1488"/>
                <a:ext cx="67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sm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" name="Line 31"/>
              <p:cNvCxnSpPr/>
              <p:nvPr/>
            </p:nvCxnSpPr>
            <p:spPr bwMode="auto">
              <a:xfrm flipH="1" flipV="1">
                <a:off x="3888" y="1824"/>
                <a:ext cx="67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sm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" name="Line 32"/>
              <p:cNvCxnSpPr/>
              <p:nvPr/>
            </p:nvCxnSpPr>
            <p:spPr bwMode="auto">
              <a:xfrm flipH="1">
                <a:off x="3888" y="1824"/>
                <a:ext cx="7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sm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>
              <a:off x="4608" y="1720"/>
              <a:ext cx="336" cy="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i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omic Sans MS"/>
                  <a:ea typeface="MS PGothic"/>
                  <a:cs typeface="Arial"/>
                </a:rPr>
                <a:t>X</a:t>
              </a:r>
              <a:endParaRPr lang="en-US" sz="12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/>
                <a:ea typeface="Times New Roman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364565" y="3712062"/>
            <a:ext cx="838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en-US" sz="2000" b="1" u="sng" dirty="0"/>
              <a:t>Statements	</a:t>
            </a:r>
            <a:r>
              <a:rPr lang="en-US" sz="2000" b="1" u="sng" dirty="0" smtClean="0"/>
              <a:t>  ________</a:t>
            </a:r>
            <a:r>
              <a:rPr lang="en-US" sz="2000" b="1" u="sng" dirty="0"/>
              <a:t>		Reasons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53000" y="4114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. Given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50653" y="4114800"/>
                <a:ext cx="4267200" cy="6799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buClr>
                    <a:srgbClr val="72A376"/>
                  </a:buClr>
                  <a:buSzPct val="70000"/>
                </a:pPr>
                <a:r>
                  <a:rPr lang="en-US" dirty="0"/>
                  <a:t>1</a:t>
                </a:r>
                <a:r>
                  <a:rPr lang="en-US" dirty="0" smtClean="0"/>
                  <a:t>.</a:t>
                </a:r>
                <a:r>
                  <a:rPr lang="en-US" sz="2000" dirty="0">
                    <a:solidFill>
                      <a:prstClr val="white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solidFill>
                              <a:prstClr val="white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prstClr val="white"/>
                            </a:solidFill>
                            <a:latin typeface="Cambria Math"/>
                          </a:rPr>
                          <m:t>𝐵𝑋</m:t>
                        </m:r>
                      </m:e>
                    </m:acc>
                  </m:oMath>
                </a14:m>
                <a:r>
                  <a:rPr lang="en-US" b="1" dirty="0">
                    <a:solidFill>
                      <a:prstClr val="white"/>
                    </a:solidFill>
                  </a:rPr>
                  <a:t> </a:t>
                </a:r>
                <a:r>
                  <a:rPr lang="en-US" dirty="0">
                    <a:solidFill>
                      <a:prstClr val="white"/>
                    </a:solidFill>
                  </a:rPr>
                  <a:t>is the angle bisector of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white"/>
                        </a:solidFill>
                        <a:latin typeface="Cambria Math"/>
                      </a:rPr>
                      <m:t>&lt;</m:t>
                    </m:r>
                    <m:r>
                      <a:rPr lang="en-US" i="1">
                        <a:solidFill>
                          <a:prstClr val="white"/>
                        </a:solidFill>
                        <a:latin typeface="Cambria Math"/>
                      </a:rPr>
                      <m:t>𝐴𝐵𝐶</m:t>
                    </m:r>
                  </m:oMath>
                </a14:m>
                <a:endParaRPr lang="en-US" dirty="0">
                  <a:solidFill>
                    <a:prstClr val="white"/>
                  </a:solidFill>
                </a:endParaRPr>
              </a:p>
              <a:p>
                <a:r>
                  <a:rPr lang="en-US" dirty="0" smtClean="0"/>
                  <a:t> 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653" y="4114800"/>
                <a:ext cx="4267200" cy="679930"/>
              </a:xfrm>
              <a:prstGeom prst="rect">
                <a:avLst/>
              </a:prstGeom>
              <a:blipFill rotWithShape="1">
                <a:blip r:embed="rId3"/>
                <a:stretch>
                  <a:fillRect l="-1143" t="-3571" b="-13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50653" y="4495800"/>
                <a:ext cx="26184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2.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𝐴𝐵𝑋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𝑋𝐵𝐶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653" y="4495800"/>
                <a:ext cx="2618474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860" t="-8333" r="-3488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33400" y="4888468"/>
                <a:ext cx="38396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3.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𝐴𝐵𝑋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𝑋𝐵𝐶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𝐴𝐵𝐶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888468"/>
                <a:ext cx="3839641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431" t="-8197" r="-206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33400" y="5221069"/>
                <a:ext cx="400744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4.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𝐴𝐵𝑋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𝐴𝐵𝑋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𝐴𝐵𝐶</m:t>
                    </m:r>
                  </m:oMath>
                </a14:m>
                <a:r>
                  <a:rPr lang="en-US" dirty="0" smtClean="0"/>
                  <a:t>;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   2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&lt;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𝐴𝐵𝑋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&lt;</m:t>
                      </m:r>
                      <m:r>
                        <a:rPr lang="en-US" b="0" i="1" smtClean="0">
                          <a:latin typeface="Cambria Math"/>
                        </a:rPr>
                        <m:t>𝐴𝐵𝐶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221069"/>
                <a:ext cx="4007444" cy="646331"/>
              </a:xfrm>
              <a:prstGeom prst="rect">
                <a:avLst/>
              </a:prstGeom>
              <a:blipFill rotWithShape="1">
                <a:blip r:embed="rId6"/>
                <a:stretch>
                  <a:fillRect l="-1370" t="-4673" r="-457" b="-13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33400" y="5791200"/>
                <a:ext cx="2809231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5.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𝐴𝐵𝑋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𝐴𝐵𝐶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791200"/>
                <a:ext cx="2809231" cy="483466"/>
              </a:xfrm>
              <a:prstGeom prst="rect">
                <a:avLst/>
              </a:prstGeom>
              <a:blipFill rotWithShape="1">
                <a:blip r:embed="rId7"/>
                <a:stretch>
                  <a:fillRect l="-1957" r="-1087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33400" y="6248400"/>
                <a:ext cx="2747996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6.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𝑋𝐵𝐶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𝐴𝐵𝐶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6248400"/>
                <a:ext cx="2747996" cy="483466"/>
              </a:xfrm>
              <a:prstGeom prst="rect">
                <a:avLst/>
              </a:prstGeom>
              <a:blipFill rotWithShape="1">
                <a:blip r:embed="rId8"/>
                <a:stretch>
                  <a:fillRect l="-2000" r="-3333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4952999" y="4431268"/>
            <a:ext cx="3364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Definition of Angle Bisector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53000" y="4812268"/>
            <a:ext cx="3180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Angle Addition Postulate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52999" y="5193268"/>
            <a:ext cx="2935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Substitution Property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53000" y="5802868"/>
            <a:ext cx="3288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Division Property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53000" y="6260068"/>
            <a:ext cx="3288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. Substitution Property</a:t>
            </a:r>
          </a:p>
        </p:txBody>
      </p:sp>
    </p:spTree>
    <p:extLst>
      <p:ext uri="{BB962C8B-B14F-4D97-AF65-F5344CB8AC3E}">
        <p14:creationId xmlns:p14="http://schemas.microsoft.com/office/powerpoint/2010/main" val="371281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/>
      <p:bldP spid="22" grpId="0"/>
      <p:bldP spid="23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6566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Proving Vertical Angle Theorem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800"/>
                <a:ext cx="8229600" cy="4724717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u="sng" dirty="0" smtClean="0"/>
                  <a:t>Theorem 2-3</a:t>
                </a:r>
                <a:r>
                  <a:rPr lang="en-US" sz="2400" b="1" dirty="0" smtClean="0"/>
                  <a:t>: </a:t>
                </a:r>
                <a:r>
                  <a:rPr lang="en-US" sz="2400" dirty="0" smtClean="0"/>
                  <a:t>Vertical Angles are congruent.</a:t>
                </a:r>
                <a:endParaRPr lang="en-US" sz="2400" b="1" u="sng" dirty="0" smtClean="0"/>
              </a:p>
              <a:p>
                <a:r>
                  <a:rPr lang="en-US" sz="2400" dirty="0" smtClean="0"/>
                  <a:t>Given: &lt; 1 and &lt; 2 are vertical angles</a:t>
                </a:r>
              </a:p>
              <a:p>
                <a:r>
                  <a:rPr lang="en-US" sz="2400" dirty="0" smtClean="0"/>
                  <a:t>Prove: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&lt;1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 &lt;2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800"/>
                <a:ext cx="8229600" cy="4724717"/>
              </a:xfrm>
              <a:blipFill rotWithShape="1">
                <a:blip r:embed="rId2"/>
                <a:stretch>
                  <a:fillRect l="-222" t="-1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609" y="2188123"/>
            <a:ext cx="4067355" cy="135402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733245" y="3686680"/>
            <a:ext cx="838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en-US" sz="2000" b="1" u="sng" dirty="0"/>
              <a:t>Statements	</a:t>
            </a:r>
            <a:r>
              <a:rPr lang="en-US" sz="2000" b="1" u="sng" dirty="0" smtClean="0"/>
              <a:t>  ________</a:t>
            </a:r>
            <a:r>
              <a:rPr lang="en-US" sz="2000" b="1" u="sng" dirty="0"/>
              <a:t>		Reasons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62000" y="5573936"/>
                <a:ext cx="3657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4</a:t>
                </a:r>
                <a:r>
                  <a:rPr lang="en-US" dirty="0" smtClean="0"/>
                  <a:t>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&lt;1=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&lt;2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573936"/>
                <a:ext cx="3657600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333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62000" y="5204604"/>
                <a:ext cx="381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</a:t>
                </a:r>
                <a:r>
                  <a:rPr lang="en-US" dirty="0" smtClean="0"/>
                  <a:t>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&lt;1+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&lt;3=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&lt;2+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&lt;3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204604"/>
                <a:ext cx="3810000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280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762000" y="4507136"/>
                <a:ext cx="3657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</a:t>
                </a:r>
                <a:r>
                  <a:rPr lang="en-US" dirty="0" smtClean="0"/>
                  <a:t>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&lt;1+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&lt;3=180</m:t>
                    </m:r>
                  </m:oMath>
                </a14:m>
                <a:r>
                  <a:rPr lang="en-US" dirty="0" smtClean="0"/>
                  <a:t>;</a:t>
                </a:r>
              </a:p>
              <a:p>
                <a:r>
                  <a:rPr lang="en-US" b="0" dirty="0" smtClean="0"/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&lt;2+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&lt;3=180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507136"/>
                <a:ext cx="3657600" cy="646331"/>
              </a:xfrm>
              <a:prstGeom prst="rect">
                <a:avLst/>
              </a:prstGeom>
              <a:blipFill rotWithShape="1">
                <a:blip r:embed="rId6"/>
                <a:stretch>
                  <a:fillRect l="-1333" t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181600" y="4548996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Angle Addition Postulate</a:t>
            </a: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5246464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smtClean="0"/>
              <a:t>Substitution Property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1600" y="5638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 smtClean="0"/>
              <a:t>Subtraction Property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200" y="41264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. &lt;1 and &lt;2 are Vertical Angles </a:t>
            </a:r>
            <a:endParaRPr lang="en-US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5181600" y="4114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dirty="0" smtClean="0"/>
              <a:t>. Given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490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631</TotalTime>
  <Words>522</Words>
  <Application>Microsoft Office PowerPoint</Application>
  <PresentationFormat>On-screen Show (4:3)</PresentationFormat>
  <Paragraphs>86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Foundry</vt:lpstr>
      <vt:lpstr>Geometry Unit 3</vt:lpstr>
      <vt:lpstr>Proving Theorems</vt:lpstr>
      <vt:lpstr>Theorems</vt:lpstr>
      <vt:lpstr>Warmup</vt:lpstr>
      <vt:lpstr>Two-Column Proofs</vt:lpstr>
      <vt:lpstr>Proving Midpoint Theorem</vt:lpstr>
      <vt:lpstr>Deductive Reasoning</vt:lpstr>
      <vt:lpstr>Proving Angle Bisector Theorem </vt:lpstr>
      <vt:lpstr>Proving Vertical Angle Theorem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3</dc:title>
  <dc:creator>David Leon</dc:creator>
  <cp:lastModifiedBy>David Leon</cp:lastModifiedBy>
  <cp:revision>23</cp:revision>
  <dcterms:created xsi:type="dcterms:W3CDTF">2015-10-05T02:43:48Z</dcterms:created>
  <dcterms:modified xsi:type="dcterms:W3CDTF">2015-10-08T00:42:33Z</dcterms:modified>
</cp:coreProperties>
</file>