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C64753-DEBF-4300-9D22-8C0A467A60DA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62BC6A-7773-440A-9EF7-EF1A8C2E509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Ways to Prove Triangles Congruent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State which postulate you can use to prove that these triangles are congruent. Explain using the sentence provided.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triangles are congruent by the _____ postulate </a:t>
            </a:r>
            <a:r>
              <a:rPr lang="en-US" dirty="0" smtClean="0"/>
              <a:t>because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267874" y="2338852"/>
            <a:ext cx="1828800" cy="1909998"/>
            <a:chOff x="6608467" y="2316646"/>
            <a:chExt cx="1316333" cy="168400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162800" y="3587962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6705600" y="2316646"/>
              <a:ext cx="1219200" cy="1391419"/>
              <a:chOff x="7010400" y="2224851"/>
              <a:chExt cx="1219200" cy="1391419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7848600" y="2224851"/>
                <a:ext cx="381000" cy="13914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7010400" y="3616270"/>
                <a:ext cx="838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7010400" y="2224852"/>
                <a:ext cx="1219200" cy="139141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Arc 32"/>
            <p:cNvSpPr/>
            <p:nvPr/>
          </p:nvSpPr>
          <p:spPr>
            <a:xfrm rot="14234631">
              <a:off x="7267558" y="3449275"/>
              <a:ext cx="574065" cy="434204"/>
            </a:xfrm>
            <a:prstGeom prst="arc">
              <a:avLst>
                <a:gd name="adj1" fmla="val 17353468"/>
                <a:gd name="adj2" fmla="val 273208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Arc 33"/>
            <p:cNvSpPr/>
            <p:nvPr/>
          </p:nvSpPr>
          <p:spPr>
            <a:xfrm rot="14003591">
              <a:off x="7334724" y="3565492"/>
              <a:ext cx="546733" cy="323581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9504420">
              <a:off x="6608467" y="3577465"/>
              <a:ext cx="475148" cy="293003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85344" y="2281002"/>
            <a:ext cx="1910256" cy="1833798"/>
            <a:chOff x="5252702" y="2296829"/>
            <a:chExt cx="1383894" cy="1586650"/>
          </a:xfrm>
        </p:grpSpPr>
        <p:sp>
          <p:nvSpPr>
            <p:cNvPr id="8" name="Arc 7"/>
            <p:cNvSpPr/>
            <p:nvPr/>
          </p:nvSpPr>
          <p:spPr>
            <a:xfrm rot="19504420">
              <a:off x="5252702" y="3534668"/>
              <a:ext cx="546733" cy="323581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943600" y="3587962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5263552" y="2296829"/>
              <a:ext cx="1219200" cy="1411236"/>
              <a:chOff x="5562600" y="2246364"/>
              <a:chExt cx="1219200" cy="1411236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562600" y="2246364"/>
                <a:ext cx="304800" cy="14112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867400" y="3657600"/>
                <a:ext cx="914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562600" y="2246364"/>
                <a:ext cx="1219200" cy="14112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Arc 31"/>
            <p:cNvSpPr/>
            <p:nvPr/>
          </p:nvSpPr>
          <p:spPr>
            <a:xfrm rot="19504420">
              <a:off x="5295761" y="3449275"/>
              <a:ext cx="574065" cy="434204"/>
            </a:xfrm>
            <a:prstGeom prst="arc">
              <a:avLst>
                <a:gd name="adj1" fmla="val 17353468"/>
                <a:gd name="adj2" fmla="val 273208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Arc 35"/>
            <p:cNvSpPr/>
            <p:nvPr/>
          </p:nvSpPr>
          <p:spPr>
            <a:xfrm rot="11263183">
              <a:off x="6161448" y="3436865"/>
              <a:ext cx="475148" cy="293003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276056" y="4476690"/>
            <a:ext cx="81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ASA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39665" y="483061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angles and their included sides congruent to one another.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14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State which postulate you can use to prove that these triangles are congruent. Explain using the sentence frame provided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triangles are congruent by the _____ postulate </a:t>
            </a:r>
            <a:r>
              <a:rPr lang="en-US" dirty="0" smtClean="0"/>
              <a:t>because</a:t>
            </a:r>
            <a:endParaRPr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2870238" cy="280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276056" y="4948535"/>
            <a:ext cx="70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23501" y="5334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sides and their included angles congruent to one another.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734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State which postulate you can use to prove that these triangles are congruent. Explain using the sentence frame provided.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triangles are congruent by the _____ postulate because 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90800" y="2313560"/>
            <a:ext cx="3048000" cy="2410839"/>
            <a:chOff x="3200400" y="2362200"/>
            <a:chExt cx="2133600" cy="1790700"/>
          </a:xfrm>
        </p:grpSpPr>
        <p:grpSp>
          <p:nvGrpSpPr>
            <p:cNvPr id="18" name="Group 17"/>
            <p:cNvGrpSpPr/>
            <p:nvPr/>
          </p:nvGrpSpPr>
          <p:grpSpPr>
            <a:xfrm>
              <a:off x="3200400" y="2362200"/>
              <a:ext cx="2133600" cy="1752600"/>
              <a:chOff x="2362200" y="2286000"/>
              <a:chExt cx="2133600" cy="17526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362200" y="2286000"/>
                <a:ext cx="2133600" cy="1524000"/>
                <a:chOff x="2438400" y="2743200"/>
                <a:chExt cx="2133600" cy="1524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2438400" y="3048000"/>
                  <a:ext cx="2133600" cy="1219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2438400" y="2743200"/>
                  <a:ext cx="533400" cy="1524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H="1" flipV="1">
                  <a:off x="2971800" y="2743200"/>
                  <a:ext cx="1600200" cy="304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2362200" y="3810000"/>
                <a:ext cx="175260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4114800" y="2590800"/>
                <a:ext cx="381000" cy="1447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>
            <a:xfrm>
              <a:off x="3352800" y="2971800"/>
              <a:ext cx="3810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953000" y="3429000"/>
              <a:ext cx="3810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343400" y="2362200"/>
              <a:ext cx="7620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4465782" y="2385291"/>
              <a:ext cx="7620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076700" y="3810000"/>
              <a:ext cx="7620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188691" y="3848100"/>
              <a:ext cx="76200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313001" y="4948535"/>
            <a:ext cx="70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SSS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7338" y="5334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the three sides each triangle congruent to one another.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484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284395" y="152400"/>
            <a:ext cx="83820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058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the two triangles be proved congruent? If so, what postulate can be used to prove it</a:t>
            </a:r>
            <a:r>
              <a:rPr lang="en-US" dirty="0" smtClean="0"/>
              <a:t>? Use the following sentence frame to explain: </a:t>
            </a:r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triangles are congruent by the _____ postulate because </a:t>
            </a:r>
            <a:r>
              <a:rPr lang="en-US" dirty="0" smtClean="0"/>
              <a:t>_________________________________________.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1.)					2.) 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33400" y="3200400"/>
            <a:ext cx="3429000" cy="3352800"/>
            <a:chOff x="381000" y="2362200"/>
            <a:chExt cx="3733800" cy="3657600"/>
          </a:xfrm>
        </p:grpSpPr>
        <p:grpSp>
          <p:nvGrpSpPr>
            <p:cNvPr id="11" name="Group 10"/>
            <p:cNvGrpSpPr/>
            <p:nvPr/>
          </p:nvGrpSpPr>
          <p:grpSpPr>
            <a:xfrm>
              <a:off x="381000" y="2362200"/>
              <a:ext cx="3733800" cy="3505200"/>
              <a:chOff x="381000" y="2362200"/>
              <a:chExt cx="3733800" cy="3505200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381000" y="2362200"/>
                <a:ext cx="3733800" cy="3505200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2252518" y="2362200"/>
                <a:ext cx="0" cy="3505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909618" y="5410200"/>
                <a:ext cx="6858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909618" y="5410200"/>
                <a:ext cx="0" cy="457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595418" y="5410200"/>
                <a:ext cx="0" cy="457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1219200" y="5638800"/>
              <a:ext cx="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5018" y="5638800"/>
              <a:ext cx="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937502" y="3598718"/>
            <a:ext cx="1824559" cy="2416464"/>
            <a:chOff x="4953000" y="2590800"/>
            <a:chExt cx="1824559" cy="2416464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590800"/>
              <a:ext cx="1824559" cy="2286000"/>
              <a:chOff x="5334000" y="2167658"/>
              <a:chExt cx="1595959" cy="2001405"/>
            </a:xfrm>
          </p:grpSpPr>
          <p:sp>
            <p:nvSpPr>
              <p:cNvPr id="24" name="Isosceles Triangle 23"/>
              <p:cNvSpPr/>
              <p:nvPr/>
            </p:nvSpPr>
            <p:spPr>
              <a:xfrm>
                <a:off x="5334000" y="2167658"/>
                <a:ext cx="1595959" cy="2001405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646882" y="3130260"/>
                <a:ext cx="2286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6393282" y="3108180"/>
                <a:ext cx="250831" cy="12036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>
              <a:off x="5791200" y="4724400"/>
              <a:ext cx="0" cy="2828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43600" y="4724400"/>
              <a:ext cx="0" cy="2828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068125" y="3598718"/>
            <a:ext cx="1865745" cy="2488190"/>
            <a:chOff x="6973454" y="2546783"/>
            <a:chExt cx="1865745" cy="2488190"/>
          </a:xfrm>
        </p:grpSpPr>
        <p:grpSp>
          <p:nvGrpSpPr>
            <p:cNvPr id="30" name="Group 29"/>
            <p:cNvGrpSpPr/>
            <p:nvPr/>
          </p:nvGrpSpPr>
          <p:grpSpPr>
            <a:xfrm>
              <a:off x="6973454" y="2546783"/>
              <a:ext cx="1865745" cy="2346181"/>
              <a:chOff x="7086600" y="3048000"/>
              <a:chExt cx="1595959" cy="2001405"/>
            </a:xfrm>
          </p:grpSpPr>
          <p:sp>
            <p:nvSpPr>
              <p:cNvPr id="29" name="Isosceles Triangle 28"/>
              <p:cNvSpPr/>
              <p:nvPr/>
            </p:nvSpPr>
            <p:spPr>
              <a:xfrm>
                <a:off x="7086600" y="3048000"/>
                <a:ext cx="1595959" cy="2001405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7396019" y="3990396"/>
                <a:ext cx="2286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8153399" y="3990396"/>
                <a:ext cx="250831" cy="12036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Connector 40"/>
            <p:cNvCxnSpPr/>
            <p:nvPr/>
          </p:nvCxnSpPr>
          <p:spPr>
            <a:xfrm>
              <a:off x="7848600" y="4752109"/>
              <a:ext cx="0" cy="2828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01000" y="4735368"/>
              <a:ext cx="0" cy="2828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76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019800" cy="808038"/>
          </a:xfrm>
        </p:spPr>
        <p:txBody>
          <a:bodyPr/>
          <a:lstStyle/>
          <a:p>
            <a:r>
              <a:rPr lang="en-US" dirty="0" smtClean="0"/>
              <a:t>Using the Postulates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52500"/>
                <a:ext cx="8382000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Supply the missing statements and reasons in the following proof.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𝑇𝐸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       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𝑀𝐸𝑇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𝐽𝐸𝑇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52500"/>
                <a:ext cx="8382000" cy="5105400"/>
              </a:xfrm>
              <a:blipFill rotWithShape="1">
                <a:blip r:embed="rId2"/>
                <a:stretch>
                  <a:fillRect l="-1236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14538"/>
            <a:ext cx="2682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4572000" y="1317903"/>
            <a:ext cx="3886200" cy="1849398"/>
            <a:chOff x="4572000" y="1317903"/>
            <a:chExt cx="3886200" cy="1849398"/>
          </a:xfrm>
        </p:grpSpPr>
        <p:grpSp>
          <p:nvGrpSpPr>
            <p:cNvPr id="22" name="Group 21"/>
            <p:cNvGrpSpPr/>
            <p:nvPr/>
          </p:nvGrpSpPr>
          <p:grpSpPr>
            <a:xfrm>
              <a:off x="4876800" y="1502569"/>
              <a:ext cx="2971800" cy="1295400"/>
              <a:chOff x="4876800" y="2209800"/>
              <a:chExt cx="2971800" cy="1295400"/>
            </a:xfrm>
          </p:grpSpPr>
          <p:sp>
            <p:nvSpPr>
              <p:cNvPr id="18" name="Isosceles Triangle 17"/>
              <p:cNvSpPr/>
              <p:nvPr/>
            </p:nvSpPr>
            <p:spPr>
              <a:xfrm>
                <a:off x="4876800" y="2209800"/>
                <a:ext cx="2971800" cy="1295400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6390017" y="2209800"/>
                <a:ext cx="0" cy="1295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848600" y="261330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90017" y="131790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0" y="279796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72200" y="2743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25528" y="2982635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5528" y="3966103"/>
                <a:ext cx="16464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𝑀𝐸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𝐸𝐽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28" y="3966103"/>
                <a:ext cx="164647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815" t="-9333" r="-8889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5126814" y="3382745"/>
            <a:ext cx="110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400" dirty="0" smtClean="0"/>
              <a:t>Given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5243345" y="5040169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4. </a:t>
            </a:r>
            <a:r>
              <a:rPr lang="en-US" sz="2400" dirty="0" smtClean="0"/>
              <a:t>Def. of Perp. Lines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12233" y="5008022"/>
                <a:ext cx="2605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𝑀𝐸𝑇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𝐽𝐸𝑇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3" y="5008022"/>
                <a:ext cx="260571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804" t="-14667" r="-5841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12233" y="3421491"/>
                <a:ext cx="47244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4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3" y="3421491"/>
                <a:ext cx="472440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806" t="-14474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851269" y="3966103"/>
            <a:ext cx="239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400" dirty="0" smtClean="0"/>
              <a:t>Def. of Midpoint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5243345" y="4486015"/>
            <a:ext cx="3195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12232" y="5607689"/>
                <a:ext cx="16909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𝑇𝐸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𝑇𝐸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2" y="5607689"/>
                <a:ext cx="169091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317" t="-14474" r="-9712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5395744" y="5607688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</a:t>
            </a:r>
            <a:r>
              <a:rPr lang="en-US" sz="2400" dirty="0" smtClean="0"/>
              <a:t>Reflexive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25528" y="6168722"/>
                <a:ext cx="2040751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6.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𝑀𝐸𝑇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𝐽𝐸𝑇</m:t>
                    </m:r>
                  </m:oMath>
                </a14:m>
                <a:endParaRPr lang="en-US" sz="2000" dirty="0"/>
              </a:p>
              <a:p>
                <a:pPr lvl="0"/>
                <a:endParaRPr lang="en-US" sz="2000" b="1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28" y="6168722"/>
                <a:ext cx="2040751" cy="738664"/>
              </a:xfrm>
              <a:prstGeom prst="rect">
                <a:avLst/>
              </a:prstGeom>
              <a:blipFill rotWithShape="1">
                <a:blip r:embed="rId8"/>
                <a:stretch>
                  <a:fillRect l="-3881" t="-4959" r="-4776" b="-1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126814" y="6038576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6. </a:t>
            </a:r>
            <a:r>
              <a:rPr lang="en-US" sz="2400" dirty="0" smtClean="0"/>
              <a:t>SAS Postulate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41496" y="4470627"/>
            <a:ext cx="1906740" cy="461665"/>
            <a:chOff x="241496" y="4470627"/>
            <a:chExt cx="190674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241496" y="4470627"/>
                  <a:ext cx="19067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/>
                    <a:t>3</a:t>
                  </a:r>
                  <a:r>
                    <a:rPr lang="en-US" sz="2200" dirty="0" smtClean="0"/>
                    <a:t>.</a:t>
                  </a:r>
                  <a:r>
                    <a:rPr lang="en-US" sz="2400" dirty="0" smtClean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𝑇𝐸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𝑀𝐽</m:t>
                          </m:r>
                        </m:e>
                      </m:acc>
                    </m:oMath>
                  </a14:m>
                  <a:r>
                    <a:rPr lang="en-US" sz="2200" dirty="0" smtClean="0"/>
                    <a:t> </a:t>
                  </a:r>
                  <a:endParaRPr lang="en-US" sz="2200" b="0" i="1" dirty="0" smtClean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96" y="4470627"/>
                  <a:ext cx="190674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167" t="-9211" r="-673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513" y="4572000"/>
              <a:ext cx="26828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20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4" grpId="0"/>
      <p:bldP spid="37" grpId="0"/>
      <p:bldP spid="38" grpId="0"/>
      <p:bldP spid="39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05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Mark the angles and sides of each pair of triangles to indicate that they are congruent.</a:t>
            </a:r>
          </a:p>
          <a:p>
            <a:pPr marL="0" indent="0">
              <a:buNone/>
            </a:pPr>
            <a:r>
              <a:rPr lang="en-US" sz="3200" dirty="0" smtClean="0"/>
              <a:t>1.)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2.) </a:t>
            </a:r>
            <a:endParaRPr lang="en-US" sz="32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022982" y="2384137"/>
            <a:ext cx="3091818" cy="1925720"/>
            <a:chOff x="1022982" y="2384137"/>
            <a:chExt cx="3091818" cy="1925720"/>
          </a:xfrm>
        </p:grpSpPr>
        <p:grpSp>
          <p:nvGrpSpPr>
            <p:cNvPr id="21" name="Group 20"/>
            <p:cNvGrpSpPr/>
            <p:nvPr/>
          </p:nvGrpSpPr>
          <p:grpSpPr>
            <a:xfrm rot="1265023">
              <a:off x="1295400" y="2384137"/>
              <a:ext cx="2286000" cy="1524000"/>
              <a:chOff x="381000" y="2819400"/>
              <a:chExt cx="2286000" cy="1524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V="1">
                <a:off x="381000" y="2819400"/>
                <a:ext cx="2286000" cy="990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1981200" y="2819400"/>
                <a:ext cx="685800" cy="152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81000" y="3810000"/>
                <a:ext cx="16002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22982" y="259961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81400" y="2514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4709" y="394052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267200" y="2145268"/>
            <a:ext cx="2207491" cy="2355028"/>
            <a:chOff x="4267200" y="2145268"/>
            <a:chExt cx="2207491" cy="2355028"/>
          </a:xfrm>
        </p:grpSpPr>
        <p:grpSp>
          <p:nvGrpSpPr>
            <p:cNvPr id="11" name="Group 10"/>
            <p:cNvGrpSpPr/>
            <p:nvPr/>
          </p:nvGrpSpPr>
          <p:grpSpPr>
            <a:xfrm>
              <a:off x="4419600" y="2524991"/>
              <a:ext cx="1524000" cy="1600200"/>
              <a:chOff x="3048000" y="2438400"/>
              <a:chExt cx="1524000" cy="16002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048000" y="2438400"/>
                <a:ext cx="0" cy="1600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048000" y="2438400"/>
                <a:ext cx="1524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048000" y="2438400"/>
                <a:ext cx="1524000" cy="1600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5941291" y="2145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44610" y="413096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67200" y="215565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48400" y="2801324"/>
                <a:ext cx="2209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𝐿𝑀𝑁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𝑊𝑈𝑉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801324"/>
                <a:ext cx="22098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188456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189182" y="4420169"/>
            <a:ext cx="4583998" cy="2229748"/>
            <a:chOff x="1219200" y="4452965"/>
            <a:chExt cx="4583998" cy="2229748"/>
          </a:xfrm>
        </p:grpSpPr>
        <p:grpSp>
          <p:nvGrpSpPr>
            <p:cNvPr id="34" name="Group 33"/>
            <p:cNvGrpSpPr/>
            <p:nvPr/>
          </p:nvGrpSpPr>
          <p:grpSpPr>
            <a:xfrm>
              <a:off x="1473200" y="4800600"/>
              <a:ext cx="3810000" cy="1524000"/>
              <a:chOff x="1828800" y="4724400"/>
              <a:chExt cx="3810000" cy="152400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H="1">
                <a:off x="1828800" y="4724400"/>
                <a:ext cx="457200" cy="152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828800" y="6248400"/>
                <a:ext cx="381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 flipV="1">
                <a:off x="5029200" y="4724400"/>
                <a:ext cx="609600" cy="152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286000" y="4724400"/>
                <a:ext cx="1447800" cy="152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733800" y="4724400"/>
                <a:ext cx="1295400" cy="152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701800" y="445296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19200" y="613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52873" y="445296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69798" y="613993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75054" y="631338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19800" y="4583138"/>
                <a:ext cx="2209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𝐸𝐷𝐶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583138"/>
                <a:ext cx="22098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5105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identify and use postulates to prove that triangles are congruent.</a:t>
            </a:r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read diagrams of congruent triangles and explain, in writing, the postulates that prove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5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the Parts Relate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447800"/>
                <a:ext cx="8305800" cy="4953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It is helpful to describe the parts of  a triangle in terms of their relative positions.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is </a:t>
                </a:r>
                <a:r>
                  <a:rPr lang="en-US" i="1" dirty="0" smtClean="0"/>
                  <a:t>opposite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 smtClean="0"/>
                  <a:t>   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is </a:t>
                </a:r>
                <a:r>
                  <a:rPr lang="en-US" i="1" dirty="0" smtClean="0"/>
                  <a:t>included </a:t>
                </a:r>
                <a:r>
                  <a:rPr lang="en-US" dirty="0" smtClean="0"/>
                  <a:t>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   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 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i="1" dirty="0" smtClean="0"/>
                  <a:t>opposite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       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i="1" dirty="0" smtClean="0"/>
                  <a:t>included </a:t>
                </a:r>
                <a:r>
                  <a:rPr lang="en-US" dirty="0" smtClean="0"/>
                  <a:t>between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      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       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447800"/>
                <a:ext cx="8305800" cy="4953000"/>
              </a:xfrm>
              <a:blipFill rotWithShape="1">
                <a:blip r:embed="rId2"/>
                <a:stretch>
                  <a:fillRect l="-1322" t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3657600" y="4188768"/>
            <a:ext cx="5181600" cy="2212032"/>
            <a:chOff x="3657600" y="4038600"/>
            <a:chExt cx="5181600" cy="2212032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038600" y="4419600"/>
              <a:ext cx="1295400" cy="1600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334000" y="4419600"/>
              <a:ext cx="2819400" cy="1600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6019800"/>
              <a:ext cx="4114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3657600" y="4038600"/>
              <a:ext cx="5181600" cy="2212032"/>
              <a:chOff x="3657600" y="4038600"/>
              <a:chExt cx="5181600" cy="22120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657600" y="578896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181600" y="40386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153400" y="5788967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 flipH="1">
            <a:off x="2590800" y="2296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3733800" y="2753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4795981" y="2763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2542309" y="330756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BC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3627582" y="383078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4686300" y="383078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55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Reminder of the Definition of Congruent Triangles:</a:t>
            </a:r>
          </a:p>
          <a:p>
            <a:pPr lvl="1"/>
            <a:r>
              <a:rPr lang="en-US" dirty="0"/>
              <a:t>Two triangles are </a:t>
            </a:r>
            <a:r>
              <a:rPr lang="en-US" b="1" dirty="0"/>
              <a:t>congruent </a:t>
            </a:r>
            <a:r>
              <a:rPr lang="en-US" dirty="0"/>
              <a:t>if and only if their vertices can be matched up so that the </a:t>
            </a:r>
            <a:r>
              <a:rPr lang="en-US" i="1" dirty="0"/>
              <a:t>corresponding parts </a:t>
            </a:r>
            <a:r>
              <a:rPr lang="en-US" dirty="0"/>
              <a:t>(angles and sides) of the triangles are congruent.</a:t>
            </a:r>
          </a:p>
          <a:p>
            <a:endParaRPr lang="en-US" dirty="0" smtClean="0"/>
          </a:p>
          <a:p>
            <a:r>
              <a:rPr lang="en-US" dirty="0" smtClean="0"/>
              <a:t>In order to use this definition, we would have to show that all 6 corresponding parts  are congruent…</a:t>
            </a:r>
          </a:p>
          <a:p>
            <a:r>
              <a:rPr lang="en-US" dirty="0" smtClean="0"/>
              <a:t>…Or instead, lets use the following Postulates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Postulate 12 – SSS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b="1" u="sng" dirty="0" smtClean="0"/>
              <a:t>SSS Postulate</a:t>
            </a:r>
            <a:r>
              <a:rPr lang="en-US" b="1" dirty="0" smtClean="0"/>
              <a:t>: </a:t>
            </a:r>
            <a:r>
              <a:rPr lang="en-US" dirty="0" smtClean="0"/>
              <a:t>If three sides of a triangle are congruent to three sides of another triangle, then the triangles are congruent. </a:t>
            </a:r>
            <a:endParaRPr lang="en-US" b="1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209192" y="2271124"/>
            <a:ext cx="3124200" cy="1920928"/>
            <a:chOff x="451011" y="2505420"/>
            <a:chExt cx="3124200" cy="1920928"/>
          </a:xfrm>
        </p:grpSpPr>
        <p:grpSp>
          <p:nvGrpSpPr>
            <p:cNvPr id="5" name="Group 4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flipH="1">
              <a:off x="2008909" y="3365215"/>
              <a:ext cx="124066" cy="2054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20589" y="3657600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961783" y="3546433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87822" y="403859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4038600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3265957" y="2355723"/>
            <a:ext cx="3124200" cy="1920928"/>
            <a:chOff x="451011" y="2505420"/>
            <a:chExt cx="3124200" cy="1920928"/>
          </a:xfrm>
        </p:grpSpPr>
        <p:grpSp>
          <p:nvGrpSpPr>
            <p:cNvPr id="49" name="Group 48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59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G</a:t>
                  </a: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</p:grpSp>
        <p:cxnSp>
          <p:nvCxnSpPr>
            <p:cNvPr id="50" name="Straight Connector 49"/>
            <p:cNvCxnSpPr/>
            <p:nvPr/>
          </p:nvCxnSpPr>
          <p:spPr>
            <a:xfrm flipH="1">
              <a:off x="2008909" y="3365215"/>
              <a:ext cx="124066" cy="2054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20589" y="3657600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961783" y="3546433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587822" y="403859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828800" y="4038600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780557" y="2540389"/>
                <a:ext cx="2830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By the SSS Postulate,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𝐹𝐺𝐻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557" y="2540389"/>
                <a:ext cx="2830043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3226" t="-5882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/>
          <p:cNvGrpSpPr/>
          <p:nvPr/>
        </p:nvGrpSpPr>
        <p:grpSpPr>
          <a:xfrm>
            <a:off x="304800" y="4353630"/>
            <a:ext cx="3124200" cy="1581979"/>
            <a:chOff x="304800" y="4353630"/>
            <a:chExt cx="3124200" cy="1581979"/>
          </a:xfrm>
        </p:grpSpPr>
        <p:sp>
          <p:nvSpPr>
            <p:cNvPr id="68" name="TextBox 67"/>
            <p:cNvSpPr txBox="1"/>
            <p:nvPr/>
          </p:nvSpPr>
          <p:spPr>
            <a:xfrm>
              <a:off x="2752483" y="4495800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52483" y="5566277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4800" y="4495800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50020" y="4353630"/>
              <a:ext cx="2750289" cy="1397313"/>
              <a:chOff x="650020" y="4353630"/>
              <a:chExt cx="2750289" cy="1397313"/>
            </a:xfrm>
          </p:grpSpPr>
          <p:sp>
            <p:nvSpPr>
              <p:cNvPr id="66" name="Right Triangle 65"/>
              <p:cNvSpPr/>
              <p:nvPr/>
            </p:nvSpPr>
            <p:spPr>
              <a:xfrm rot="10800000">
                <a:off x="650020" y="4684143"/>
                <a:ext cx="2073772" cy="1066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723792" y="4996934"/>
                <a:ext cx="6765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214639" y="4353630"/>
                <a:ext cx="6765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123272" y="5149334"/>
                <a:ext cx="6765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3590683" y="4355068"/>
            <a:ext cx="3114240" cy="1729264"/>
            <a:chOff x="3590683" y="4355068"/>
            <a:chExt cx="3114240" cy="1729264"/>
          </a:xfrm>
        </p:grpSpPr>
        <p:sp>
          <p:nvSpPr>
            <p:cNvPr id="65" name="Right Triangle 64"/>
            <p:cNvSpPr/>
            <p:nvPr/>
          </p:nvSpPr>
          <p:spPr>
            <a:xfrm>
              <a:off x="3954634" y="4648200"/>
              <a:ext cx="2073772" cy="10668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028406" y="5522510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90683" y="5522510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60881" y="4355068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90683" y="4996934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34264" y="5715000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81575" y="4789734"/>
              <a:ext cx="676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085357" y="4294677"/>
                <a:ext cx="2830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By the SSS Postulate,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𝐷𝐸𝐹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𝑆𝑅𝑇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357" y="4294677"/>
                <a:ext cx="2830043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3226" t="-5882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02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62" y="762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Postulate 13 – SAS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240" y="880876"/>
            <a:ext cx="8305800" cy="4953000"/>
          </a:xfrm>
        </p:spPr>
        <p:txBody>
          <a:bodyPr/>
          <a:lstStyle/>
          <a:p>
            <a:r>
              <a:rPr lang="en-US" b="1" u="sng" dirty="0" smtClean="0"/>
              <a:t>SAS Postulate</a:t>
            </a:r>
            <a:r>
              <a:rPr lang="en-US" b="1" dirty="0" smtClean="0"/>
              <a:t>: </a:t>
            </a:r>
            <a:r>
              <a:rPr lang="en-US" dirty="0" smtClean="0"/>
              <a:t>If two sides and the included angle of one triangle are congruent to two sides and the included angle of another triangle, then the triangles are congruent. </a:t>
            </a:r>
            <a:endParaRPr lang="en-US" b="1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255348" y="2273136"/>
            <a:ext cx="3124200" cy="1935968"/>
            <a:chOff x="451011" y="2505420"/>
            <a:chExt cx="3124200" cy="1935968"/>
          </a:xfrm>
        </p:grpSpPr>
        <p:grpSp>
          <p:nvGrpSpPr>
            <p:cNvPr id="5" name="Group 4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920589" y="3657600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87822" y="403859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706397" y="3977441"/>
              <a:ext cx="428383" cy="463947"/>
            </a:xfrm>
            <a:prstGeom prst="arc">
              <a:avLst>
                <a:gd name="adj1" fmla="val 16104840"/>
                <a:gd name="adj2" fmla="val 66628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274840" y="2171306"/>
            <a:ext cx="3124200" cy="1935968"/>
            <a:chOff x="451011" y="2505420"/>
            <a:chExt cx="3124200" cy="1935968"/>
          </a:xfrm>
        </p:grpSpPr>
        <p:grpSp>
          <p:nvGrpSpPr>
            <p:cNvPr id="27" name="Group 26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" name="TextBox 35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K</a:t>
                  </a:r>
                  <a:endParaRPr lang="en-US" dirty="0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J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en-US" dirty="0"/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920589" y="3657600"/>
              <a:ext cx="22241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587822" y="403859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Arc 30"/>
            <p:cNvSpPr/>
            <p:nvPr/>
          </p:nvSpPr>
          <p:spPr>
            <a:xfrm>
              <a:off x="706397" y="3977441"/>
              <a:ext cx="428383" cy="463947"/>
            </a:xfrm>
            <a:prstGeom prst="arc">
              <a:avLst>
                <a:gd name="adj1" fmla="val 16104840"/>
                <a:gd name="adj2" fmla="val 66628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75004" y="4391405"/>
            <a:ext cx="3989438" cy="1968040"/>
            <a:chOff x="154142" y="4759345"/>
            <a:chExt cx="3989438" cy="1968040"/>
          </a:xfrm>
        </p:grpSpPr>
        <p:grpSp>
          <p:nvGrpSpPr>
            <p:cNvPr id="58" name="Group 57"/>
            <p:cNvGrpSpPr/>
            <p:nvPr/>
          </p:nvGrpSpPr>
          <p:grpSpPr>
            <a:xfrm>
              <a:off x="154142" y="4759345"/>
              <a:ext cx="3989438" cy="1968040"/>
              <a:chOff x="209192" y="4736068"/>
              <a:chExt cx="3989438" cy="196804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59012" y="5105400"/>
                <a:ext cx="3717206" cy="1219200"/>
                <a:chOff x="1123592" y="4953000"/>
                <a:chExt cx="3329360" cy="9144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123592" y="4953000"/>
                  <a:ext cx="800100" cy="914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923692" y="5867400"/>
                  <a:ext cx="252926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50931" y="4953000"/>
                  <a:ext cx="3302021" cy="914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TextBox 50"/>
              <p:cNvSpPr txBox="1"/>
              <p:nvPr/>
            </p:nvSpPr>
            <p:spPr>
              <a:xfrm>
                <a:off x="209192" y="47360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04492" y="633477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589030" y="592626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457200" y="5299382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60°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5299382"/>
                  <a:ext cx="609600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4545" r="-16000" b="-287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TextBox 60"/>
            <p:cNvSpPr txBox="1"/>
            <p:nvPr/>
          </p:nvSpPr>
          <p:spPr>
            <a:xfrm>
              <a:off x="1788545" y="5237827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7200" y="5801863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227340" y="4698616"/>
            <a:ext cx="4630886" cy="1887813"/>
            <a:chOff x="4062982" y="4982358"/>
            <a:chExt cx="4630886" cy="1887813"/>
          </a:xfrm>
        </p:grpSpPr>
        <p:grpSp>
          <p:nvGrpSpPr>
            <p:cNvPr id="57" name="Group 56"/>
            <p:cNvGrpSpPr/>
            <p:nvPr/>
          </p:nvGrpSpPr>
          <p:grpSpPr>
            <a:xfrm>
              <a:off x="4062982" y="4982358"/>
              <a:ext cx="4630886" cy="1887813"/>
              <a:chOff x="4038600" y="5040868"/>
              <a:chExt cx="4630886" cy="1887813"/>
            </a:xfrm>
          </p:grpSpPr>
          <p:grpSp>
            <p:nvGrpSpPr>
              <p:cNvPr id="47" name="Group 46"/>
              <p:cNvGrpSpPr/>
              <p:nvPr/>
            </p:nvGrpSpPr>
            <p:grpSpPr>
              <a:xfrm rot="9578597">
                <a:off x="4285131" y="5651953"/>
                <a:ext cx="3696584" cy="1276728"/>
                <a:chOff x="1123592" y="4953000"/>
                <a:chExt cx="3329360" cy="914400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23592" y="4953000"/>
                  <a:ext cx="800100" cy="914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923692" y="5867400"/>
                  <a:ext cx="252926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150931" y="4953000"/>
                  <a:ext cx="3302021" cy="914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53"/>
              <p:cNvSpPr txBox="1"/>
              <p:nvPr/>
            </p:nvSpPr>
            <p:spPr>
              <a:xfrm>
                <a:off x="8059886" y="6185551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629400" y="50408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U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038600" y="63362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7315200" y="5924490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60°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200" y="5924490"/>
                  <a:ext cx="6096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545" r="-15000" b="-287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TextBox 61"/>
            <p:cNvSpPr txBox="1"/>
            <p:nvPr/>
          </p:nvSpPr>
          <p:spPr>
            <a:xfrm>
              <a:off x="7315200" y="5326159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43576" y="6288568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9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012718" y="2661809"/>
                <a:ext cx="2830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By the SAS Postulate,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𝐽𝐾𝐿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718" y="2661809"/>
                <a:ext cx="2830043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3226" t="-5882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338462" y="3867619"/>
                <a:ext cx="2830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By the SAS Postulate,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𝐷𝐸𝐹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𝑇𝑈𝑉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462" y="3867619"/>
                <a:ext cx="2830043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3448" t="-5839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92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44" y="3810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Postulate 14 – ASA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092" y="1193465"/>
            <a:ext cx="8305800" cy="4953000"/>
          </a:xfrm>
        </p:spPr>
        <p:txBody>
          <a:bodyPr/>
          <a:lstStyle/>
          <a:p>
            <a:r>
              <a:rPr lang="en-US" b="1" u="sng" dirty="0" smtClean="0"/>
              <a:t>ASA Postulate</a:t>
            </a:r>
            <a:r>
              <a:rPr lang="en-US" b="1" dirty="0" smtClean="0"/>
              <a:t>: </a:t>
            </a:r>
            <a:r>
              <a:rPr lang="en-US" dirty="0" smtClean="0"/>
              <a:t>If two angles and the included side of one triangle are congruent to two angles and the included side of another triangle, then the triangles are congruent. </a:t>
            </a:r>
            <a:endParaRPr lang="en-US" b="1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154644" y="2606915"/>
            <a:ext cx="3124200" cy="1984363"/>
            <a:chOff x="451011" y="2505420"/>
            <a:chExt cx="3124200" cy="1984363"/>
          </a:xfrm>
        </p:grpSpPr>
        <p:grpSp>
          <p:nvGrpSpPr>
            <p:cNvPr id="5" name="Group 4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706397" y="3977441"/>
              <a:ext cx="428383" cy="463947"/>
            </a:xfrm>
            <a:prstGeom prst="arc">
              <a:avLst>
                <a:gd name="adj1" fmla="val 16104840"/>
                <a:gd name="adj2" fmla="val 66628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c 12"/>
            <p:cNvSpPr/>
            <p:nvPr/>
          </p:nvSpPr>
          <p:spPr>
            <a:xfrm>
              <a:off x="2438400" y="3962401"/>
              <a:ext cx="428383" cy="463947"/>
            </a:xfrm>
            <a:prstGeom prst="arc">
              <a:avLst>
                <a:gd name="adj1" fmla="val 9899742"/>
                <a:gd name="adj2" fmla="val 1616807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537228" y="4025836"/>
              <a:ext cx="428383" cy="463947"/>
            </a:xfrm>
            <a:prstGeom prst="arc">
              <a:avLst>
                <a:gd name="adj1" fmla="val 10796097"/>
                <a:gd name="adj2" fmla="val 1616807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364092" y="2576439"/>
            <a:ext cx="3124200" cy="1984363"/>
            <a:chOff x="451011" y="2505420"/>
            <a:chExt cx="3124200" cy="1984363"/>
          </a:xfrm>
        </p:grpSpPr>
        <p:grpSp>
          <p:nvGrpSpPr>
            <p:cNvPr id="27" name="Group 26"/>
            <p:cNvGrpSpPr/>
            <p:nvPr/>
          </p:nvGrpSpPr>
          <p:grpSpPr>
            <a:xfrm>
              <a:off x="451011" y="2505420"/>
              <a:ext cx="3124200" cy="1920928"/>
              <a:chOff x="1066800" y="1760803"/>
              <a:chExt cx="3124200" cy="1920928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371600" y="1760803"/>
                <a:ext cx="2209800" cy="1740405"/>
                <a:chOff x="1371600" y="1760803"/>
                <a:chExt cx="2209800" cy="1740405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371600" y="2130135"/>
                  <a:ext cx="2209800" cy="1371073"/>
                  <a:chOff x="2819400" y="2053936"/>
                  <a:chExt cx="1905000" cy="1146464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372427" y="2053936"/>
                    <a:ext cx="1351973" cy="11464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2819400" y="3200400"/>
                    <a:ext cx="19050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H="1">
                    <a:off x="2839027" y="2053936"/>
                    <a:ext cx="533400" cy="114300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6" name="TextBox 35"/>
                <p:cNvSpPr txBox="1"/>
                <p:nvPr/>
              </p:nvSpPr>
              <p:spPr>
                <a:xfrm>
                  <a:off x="1866900" y="1760803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N</a:t>
                  </a: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1066800" y="3312399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81400" y="3276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1708311" y="4042649"/>
              <a:ext cx="0" cy="3335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Arc 28"/>
            <p:cNvSpPr/>
            <p:nvPr/>
          </p:nvSpPr>
          <p:spPr>
            <a:xfrm>
              <a:off x="706397" y="3977441"/>
              <a:ext cx="428383" cy="463947"/>
            </a:xfrm>
            <a:prstGeom prst="arc">
              <a:avLst>
                <a:gd name="adj1" fmla="val 16104840"/>
                <a:gd name="adj2" fmla="val 666288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Arc 29"/>
            <p:cNvSpPr/>
            <p:nvPr/>
          </p:nvSpPr>
          <p:spPr>
            <a:xfrm>
              <a:off x="2438400" y="3962401"/>
              <a:ext cx="428383" cy="463947"/>
            </a:xfrm>
            <a:prstGeom prst="arc">
              <a:avLst>
                <a:gd name="adj1" fmla="val 9899742"/>
                <a:gd name="adj2" fmla="val 1616807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Arc 30"/>
            <p:cNvSpPr/>
            <p:nvPr/>
          </p:nvSpPr>
          <p:spPr>
            <a:xfrm>
              <a:off x="2537228" y="4025836"/>
              <a:ext cx="428383" cy="463947"/>
            </a:xfrm>
            <a:prstGeom prst="arc">
              <a:avLst>
                <a:gd name="adj1" fmla="val 10796097"/>
                <a:gd name="adj2" fmla="val 1616807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6007" y="4659327"/>
            <a:ext cx="3279037" cy="1942762"/>
            <a:chOff x="149963" y="4648309"/>
            <a:chExt cx="3279037" cy="1942762"/>
          </a:xfrm>
        </p:grpSpPr>
        <p:grpSp>
          <p:nvGrpSpPr>
            <p:cNvPr id="67" name="Group 66"/>
            <p:cNvGrpSpPr/>
            <p:nvPr/>
          </p:nvGrpSpPr>
          <p:grpSpPr>
            <a:xfrm>
              <a:off x="149963" y="4648309"/>
              <a:ext cx="3257840" cy="1942762"/>
              <a:chOff x="94960" y="4591057"/>
              <a:chExt cx="3257840" cy="1942762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84514" y="4976221"/>
                <a:ext cx="2354454" cy="1557598"/>
                <a:chOff x="755266" y="5029200"/>
                <a:chExt cx="2354454" cy="1557598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 rot="9076339">
                  <a:off x="755266" y="5367598"/>
                  <a:ext cx="2354454" cy="1219200"/>
                </a:xfrm>
                <a:prstGeom prst="rtTriangl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51" name="Group 50"/>
                <p:cNvGrpSpPr/>
                <p:nvPr/>
              </p:nvGrpSpPr>
              <p:grpSpPr>
                <a:xfrm>
                  <a:off x="2388580" y="5029200"/>
                  <a:ext cx="428383" cy="304800"/>
                  <a:chOff x="2388580" y="5029200"/>
                  <a:chExt cx="428383" cy="304800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388580" y="5029200"/>
                    <a:ext cx="115363" cy="3048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2503943" y="5181600"/>
                    <a:ext cx="31302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0" name="TextBox 59"/>
              <p:cNvSpPr txBox="1"/>
              <p:nvPr/>
            </p:nvSpPr>
            <p:spPr>
              <a:xfrm>
                <a:off x="94960" y="554601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389701" y="4591057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743200" y="5867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2438400" y="5619690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55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5619690"/>
                  <a:ext cx="609600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4615" r="-15000" b="-307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TextBox 69"/>
            <p:cNvSpPr txBox="1"/>
            <p:nvPr/>
          </p:nvSpPr>
          <p:spPr>
            <a:xfrm>
              <a:off x="2819400" y="5105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435238" y="4663876"/>
            <a:ext cx="3318618" cy="1841329"/>
            <a:chOff x="3429000" y="4583668"/>
            <a:chExt cx="3318618" cy="1841329"/>
          </a:xfrm>
        </p:grpSpPr>
        <p:grpSp>
          <p:nvGrpSpPr>
            <p:cNvPr id="66" name="Group 65"/>
            <p:cNvGrpSpPr/>
            <p:nvPr/>
          </p:nvGrpSpPr>
          <p:grpSpPr>
            <a:xfrm>
              <a:off x="3505200" y="4583668"/>
              <a:ext cx="3242418" cy="1841329"/>
              <a:chOff x="3505200" y="4583668"/>
              <a:chExt cx="3242418" cy="1841329"/>
            </a:xfrm>
          </p:grpSpPr>
          <p:grpSp>
            <p:nvGrpSpPr>
              <p:cNvPr id="53" name="Group 52"/>
              <p:cNvGrpSpPr/>
              <p:nvPr/>
            </p:nvGrpSpPr>
            <p:grpSpPr>
              <a:xfrm rot="12536889">
                <a:off x="3661750" y="4845418"/>
                <a:ext cx="2354454" cy="1579579"/>
                <a:chOff x="755266" y="5007219"/>
                <a:chExt cx="2354454" cy="1579579"/>
              </a:xfrm>
            </p:grpSpPr>
            <p:sp>
              <p:nvSpPr>
                <p:cNvPr id="54" name="Right Triangle 53"/>
                <p:cNvSpPr/>
                <p:nvPr/>
              </p:nvSpPr>
              <p:spPr>
                <a:xfrm rot="9076339">
                  <a:off x="755266" y="5367598"/>
                  <a:ext cx="2354454" cy="1219200"/>
                </a:xfrm>
                <a:prstGeom prst="rtTriangl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55" name="Group 54"/>
                <p:cNvGrpSpPr/>
                <p:nvPr/>
              </p:nvGrpSpPr>
              <p:grpSpPr>
                <a:xfrm>
                  <a:off x="2463018" y="5007219"/>
                  <a:ext cx="372426" cy="327945"/>
                  <a:chOff x="2463018" y="5007219"/>
                  <a:chExt cx="372426" cy="327945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 rot="3759131" flipV="1">
                    <a:off x="2307003" y="5163234"/>
                    <a:ext cx="327945" cy="1591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3759131" flipV="1">
                    <a:off x="2659313" y="5085649"/>
                    <a:ext cx="4216" cy="34804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3" name="TextBox 62"/>
              <p:cNvSpPr txBox="1"/>
              <p:nvPr/>
            </p:nvSpPr>
            <p:spPr>
              <a:xfrm>
                <a:off x="6138018" y="592219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518581" y="605206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505200" y="45836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Z</a:t>
                </a: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3429000" y="5169043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3671546" y="4999765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55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1546" y="4999765"/>
                  <a:ext cx="6096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545" r="-16000" b="-287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908884" y="2791581"/>
                <a:ext cx="2830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By the ASA Postulate,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𝑀𝑁𝑂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884" y="2791581"/>
                <a:ext cx="2830043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3226" t="-5882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069813" y="4585312"/>
                <a:ext cx="28300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By the ASA Postulate,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𝐹𝐺𝐻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𝑋𝑌𝑍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813" y="4585312"/>
                <a:ext cx="2830043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3448" t="-5839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92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State which postulate you can use to prove that these triangles are congruent. Explain using the sentence frame provided.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triangles are congruent by the _____ postulate </a:t>
            </a:r>
            <a:r>
              <a:rPr lang="en-US" dirty="0" smtClean="0"/>
              <a:t>because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685800" y="2500691"/>
            <a:ext cx="2743200" cy="1004509"/>
            <a:chOff x="208348" y="2057399"/>
            <a:chExt cx="2286000" cy="738596"/>
          </a:xfrm>
        </p:grpSpPr>
        <p:sp>
          <p:nvSpPr>
            <p:cNvPr id="4" name="Isosceles Triangle 3"/>
            <p:cNvSpPr/>
            <p:nvPr/>
          </p:nvSpPr>
          <p:spPr>
            <a:xfrm rot="19602710">
              <a:off x="208348" y="2177527"/>
              <a:ext cx="2286000" cy="60960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Arc 7"/>
            <p:cNvSpPr/>
            <p:nvPr/>
          </p:nvSpPr>
          <p:spPr>
            <a:xfrm rot="19504420">
              <a:off x="875004" y="2210490"/>
              <a:ext cx="638422" cy="329409"/>
            </a:xfrm>
            <a:prstGeom prst="arc">
              <a:avLst>
                <a:gd name="adj1" fmla="val 204731"/>
                <a:gd name="adj2" fmla="val 10353335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38200" y="2743200"/>
              <a:ext cx="111619" cy="5279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52600" y="2057399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905000" y="2069004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159506" y="2421998"/>
            <a:ext cx="2927094" cy="1047300"/>
            <a:chOff x="2962451" y="2047274"/>
            <a:chExt cx="2286000" cy="707530"/>
          </a:xfrm>
        </p:grpSpPr>
        <p:sp>
          <p:nvSpPr>
            <p:cNvPr id="7" name="Isosceles Triangle 6"/>
            <p:cNvSpPr/>
            <p:nvPr/>
          </p:nvSpPr>
          <p:spPr>
            <a:xfrm rot="1891773">
              <a:off x="2962451" y="2115978"/>
              <a:ext cx="2286000" cy="609600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Arc 8"/>
            <p:cNvSpPr/>
            <p:nvPr/>
          </p:nvSpPr>
          <p:spPr>
            <a:xfrm rot="1645115">
              <a:off x="3849986" y="2109691"/>
              <a:ext cx="638422" cy="329409"/>
            </a:xfrm>
            <a:prstGeom prst="arc">
              <a:avLst>
                <a:gd name="adj1" fmla="val 204731"/>
                <a:gd name="adj2" fmla="val 10682011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4537993" y="2667000"/>
              <a:ext cx="110207" cy="878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2047274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657600" y="2047274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276056" y="4476690"/>
            <a:ext cx="70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9665" y="481676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sides and their included angles congruent to one another.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535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1220</TotalTime>
  <Words>792</Words>
  <Application>Microsoft Office PowerPoint</Application>
  <PresentationFormat>On-screen Show (4:3)</PresentationFormat>
  <Paragraphs>187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Geometry Unit 5</vt:lpstr>
      <vt:lpstr>Warm-up</vt:lpstr>
      <vt:lpstr>Proving Triangles Congruent</vt:lpstr>
      <vt:lpstr>How the Parts Relate</vt:lpstr>
      <vt:lpstr>Proving Triangles Congruent</vt:lpstr>
      <vt:lpstr>Postulate 12 – SSS Postulate</vt:lpstr>
      <vt:lpstr>Postulate 13 – SAS Postulate</vt:lpstr>
      <vt:lpstr>Postulate 14 – ASA Postulate</vt:lpstr>
      <vt:lpstr>Using the Postulates</vt:lpstr>
      <vt:lpstr>Using the Postulates</vt:lpstr>
      <vt:lpstr>Using the Postulates</vt:lpstr>
      <vt:lpstr>Using the Postulates</vt:lpstr>
      <vt:lpstr>Exit Ticket</vt:lpstr>
      <vt:lpstr>Using the Postulates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5</dc:title>
  <dc:creator>David Leon</dc:creator>
  <cp:lastModifiedBy>David Leon</cp:lastModifiedBy>
  <cp:revision>58</cp:revision>
  <dcterms:created xsi:type="dcterms:W3CDTF">2015-11-08T22:26:11Z</dcterms:created>
  <dcterms:modified xsi:type="dcterms:W3CDTF">2015-11-11T00:11:42Z</dcterms:modified>
</cp:coreProperties>
</file>